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3" r:id="rId4"/>
    <p:sldId id="261" r:id="rId5"/>
    <p:sldId id="269" r:id="rId6"/>
    <p:sldId id="259" r:id="rId7"/>
    <p:sldId id="276" r:id="rId8"/>
    <p:sldId id="281" r:id="rId9"/>
    <p:sldId id="284" r:id="rId10"/>
    <p:sldId id="285" r:id="rId11"/>
    <p:sldId id="280" r:id="rId12"/>
    <p:sldId id="286" r:id="rId13"/>
    <p:sldId id="287" r:id="rId14"/>
    <p:sldId id="288" r:id="rId15"/>
    <p:sldId id="279" r:id="rId16"/>
    <p:sldId id="267" r:id="rId17"/>
    <p:sldId id="268" r:id="rId18"/>
  </p:sldIdLst>
  <p:sldSz cx="12192000" cy="685800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3" clrIdx="0"/>
  <p:cmAuthor id="1" name="Nandagiri,R (pgr)" initials="N(" lastIdx="2" clrIdx="1">
    <p:extLst/>
  </p:cmAuthor>
  <p:cmAuthor id="2" name="Nandagiri,R (pgr)" initials="N( [2]" lastIdx="1" clrIdx="2">
    <p:extLst/>
  </p:cmAuthor>
  <p:cmAuthor id="3" name="Nandagiri,R (pgr)" initials="N( [3]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1"/>
    <p:restoredTop sz="94551" autoAdjust="0"/>
  </p:normalViewPr>
  <p:slideViewPr>
    <p:cSldViewPr snapToGrid="0">
      <p:cViewPr varScale="1">
        <p:scale>
          <a:sx n="112" d="100"/>
          <a:sy n="112" d="100"/>
        </p:scale>
        <p:origin x="-4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29CEB-15AF-46C9-953B-775953CAEC8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51A702-8872-4BF1-8E6D-11C0EE7E0B07}">
      <dgm:prSet custT="1"/>
      <dgm:spPr/>
      <dgm:t>
        <a:bodyPr/>
        <a:lstStyle/>
        <a:p>
          <a:r>
            <a:rPr lang="en-GB" sz="2400" dirty="0"/>
            <a:t>In-depth interviews with women (n=31) within three weeks of their abortion. </a:t>
          </a:r>
          <a:endParaRPr lang="en-US" sz="2400" dirty="0"/>
        </a:p>
      </dgm:t>
    </dgm:pt>
    <dgm:pt modelId="{764E2F35-7E41-4CEE-BF95-1D1259EC46DA}" type="parTrans" cxnId="{C50D92C3-D090-4D41-8111-30716DCEF256}">
      <dgm:prSet/>
      <dgm:spPr/>
      <dgm:t>
        <a:bodyPr/>
        <a:lstStyle/>
        <a:p>
          <a:endParaRPr lang="en-US"/>
        </a:p>
      </dgm:t>
    </dgm:pt>
    <dgm:pt modelId="{AA198569-5243-4A06-9CE2-4BE7F04E2619}" type="sibTrans" cxnId="{C50D92C3-D090-4D41-8111-30716DCEF256}">
      <dgm:prSet/>
      <dgm:spPr/>
      <dgm:t>
        <a:bodyPr/>
        <a:lstStyle/>
        <a:p>
          <a:endParaRPr lang="en-US"/>
        </a:p>
      </dgm:t>
    </dgm:pt>
    <dgm:pt modelId="{6B12DB1A-FF13-46F0-9846-7257988C5BB4}">
      <dgm:prSet custT="1"/>
      <dgm:spPr/>
      <dgm:t>
        <a:bodyPr/>
        <a:lstStyle/>
        <a:p>
          <a:r>
            <a:rPr lang="en-GB" sz="2400" dirty="0"/>
            <a:t>Recruitment through Community Health Workers (CHWs), verified against an existing population registry- the Maternal </a:t>
          </a:r>
          <a:r>
            <a:rPr lang="en-GB" sz="2400" dirty="0" err="1"/>
            <a:t>Newborn</a:t>
          </a:r>
          <a:r>
            <a:rPr lang="en-GB" sz="2400" dirty="0"/>
            <a:t> Health Registry (MNHR). </a:t>
          </a:r>
          <a:endParaRPr lang="en-US" sz="2400" dirty="0"/>
        </a:p>
      </dgm:t>
    </dgm:pt>
    <dgm:pt modelId="{6579269B-69E9-47CA-B88E-438AC6EC6597}" type="parTrans" cxnId="{13EDB20D-5389-4DD3-BF54-0D0FC1F7C1FD}">
      <dgm:prSet/>
      <dgm:spPr/>
      <dgm:t>
        <a:bodyPr/>
        <a:lstStyle/>
        <a:p>
          <a:endParaRPr lang="en-US"/>
        </a:p>
      </dgm:t>
    </dgm:pt>
    <dgm:pt modelId="{D91D3AA9-30ED-42B2-97F7-EE7CFEE6A5B5}" type="sibTrans" cxnId="{13EDB20D-5389-4DD3-BF54-0D0FC1F7C1FD}">
      <dgm:prSet/>
      <dgm:spPr/>
      <dgm:t>
        <a:bodyPr/>
        <a:lstStyle/>
        <a:p>
          <a:endParaRPr lang="en-US"/>
        </a:p>
      </dgm:t>
    </dgm:pt>
    <dgm:pt modelId="{F9B75958-FB58-447E-98C8-8EC09B553916}">
      <dgm:prSet custT="1"/>
      <dgm:spPr/>
      <dgm:t>
        <a:bodyPr/>
        <a:lstStyle/>
        <a:p>
          <a:r>
            <a:rPr lang="en-GB" sz="2400" dirty="0"/>
            <a:t>Hybrid thematic analysis (</a:t>
          </a:r>
          <a:r>
            <a:rPr lang="en-GB" sz="2400" dirty="0" err="1"/>
            <a:t>Fereday</a:t>
          </a:r>
          <a:r>
            <a:rPr lang="en-GB" sz="2400" dirty="0"/>
            <a:t> et al., 2006), using conceptual framework for deductive analysis. </a:t>
          </a:r>
          <a:endParaRPr lang="en-US" sz="2400" dirty="0"/>
        </a:p>
      </dgm:t>
    </dgm:pt>
    <dgm:pt modelId="{2BCBE782-7015-48B4-9B6B-1415CFD55C6D}" type="parTrans" cxnId="{D3277C67-A923-47BE-8A43-FD4141B5A526}">
      <dgm:prSet/>
      <dgm:spPr/>
      <dgm:t>
        <a:bodyPr/>
        <a:lstStyle/>
        <a:p>
          <a:endParaRPr lang="en-US"/>
        </a:p>
      </dgm:t>
    </dgm:pt>
    <dgm:pt modelId="{12E06786-4E6C-4F07-9A0B-F84251ECACFC}" type="sibTrans" cxnId="{D3277C67-A923-47BE-8A43-FD4141B5A526}">
      <dgm:prSet/>
      <dgm:spPr/>
      <dgm:t>
        <a:bodyPr/>
        <a:lstStyle/>
        <a:p>
          <a:endParaRPr lang="en-US"/>
        </a:p>
      </dgm:t>
    </dgm:pt>
    <dgm:pt modelId="{B489D583-A2F4-C846-B37E-238147ABFA90}">
      <dgm:prSet custT="1"/>
      <dgm:spPr/>
      <dgm:t>
        <a:bodyPr/>
        <a:lstStyle/>
        <a:p>
          <a:r>
            <a:rPr lang="en-US" sz="2400" dirty="0"/>
            <a:t>Ethics approval in country + LSE</a:t>
          </a:r>
        </a:p>
      </dgm:t>
    </dgm:pt>
    <dgm:pt modelId="{5B6242C2-E140-CD40-80C4-243207C91C7B}" type="parTrans" cxnId="{2D2959AF-8D80-D446-8889-85D0CB926842}">
      <dgm:prSet/>
      <dgm:spPr/>
      <dgm:t>
        <a:bodyPr/>
        <a:lstStyle/>
        <a:p>
          <a:endParaRPr lang="en-US"/>
        </a:p>
      </dgm:t>
    </dgm:pt>
    <dgm:pt modelId="{2CBAF70B-D0E4-A248-A376-59DF3F86613C}" type="sibTrans" cxnId="{2D2959AF-8D80-D446-8889-85D0CB926842}">
      <dgm:prSet/>
      <dgm:spPr/>
      <dgm:t>
        <a:bodyPr/>
        <a:lstStyle/>
        <a:p>
          <a:endParaRPr lang="en-US"/>
        </a:p>
      </dgm:t>
    </dgm:pt>
    <dgm:pt modelId="{F21EDEFB-13DF-3041-9BF5-9B36B6F74E5A}" type="pres">
      <dgm:prSet presAssocID="{5D229CEB-15AF-46C9-953B-775953CAEC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EEF95D1-EC89-5B45-A74B-544876160130}" type="pres">
      <dgm:prSet presAssocID="{B489D583-A2F4-C846-B37E-238147ABFA90}" presName="hierRoot1" presStyleCnt="0">
        <dgm:presLayoutVars>
          <dgm:hierBranch val="init"/>
        </dgm:presLayoutVars>
      </dgm:prSet>
      <dgm:spPr/>
    </dgm:pt>
    <dgm:pt modelId="{E5BD869F-9D04-7346-9EBA-C1CF97FAF85E}" type="pres">
      <dgm:prSet presAssocID="{B489D583-A2F4-C846-B37E-238147ABFA90}" presName="rootComposite1" presStyleCnt="0"/>
      <dgm:spPr/>
    </dgm:pt>
    <dgm:pt modelId="{886F8C7A-35F6-1642-9EEC-3A496376239B}" type="pres">
      <dgm:prSet presAssocID="{B489D583-A2F4-C846-B37E-238147ABFA90}" presName="rootText1" presStyleLbl="node0" presStyleIdx="0" presStyleCnt="4" custScaleX="126035" custScaleY="32576" custLinFactNeighborX="67" custLinFactNeighborY="-138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07099A-864D-4742-A31C-0C96442A6D95}" type="pres">
      <dgm:prSet presAssocID="{B489D583-A2F4-C846-B37E-238147ABFA90}" presName="rootConnector1" presStyleLbl="node1" presStyleIdx="0" presStyleCnt="0"/>
      <dgm:spPr/>
      <dgm:t>
        <a:bodyPr/>
        <a:lstStyle/>
        <a:p>
          <a:endParaRPr lang="en-GB"/>
        </a:p>
      </dgm:t>
    </dgm:pt>
    <dgm:pt modelId="{60A57203-77A8-0545-8E83-087D4EB69DAD}" type="pres">
      <dgm:prSet presAssocID="{B489D583-A2F4-C846-B37E-238147ABFA90}" presName="hierChild2" presStyleCnt="0"/>
      <dgm:spPr/>
    </dgm:pt>
    <dgm:pt modelId="{C69C0EED-3E78-7C49-836A-BCFF8DDEBE1F}" type="pres">
      <dgm:prSet presAssocID="{B489D583-A2F4-C846-B37E-238147ABFA90}" presName="hierChild3" presStyleCnt="0"/>
      <dgm:spPr/>
    </dgm:pt>
    <dgm:pt modelId="{5099A36A-25BC-604B-BE2B-E600110F16CB}" type="pres">
      <dgm:prSet presAssocID="{F751A702-8872-4BF1-8E6D-11C0EE7E0B07}" presName="hierRoot1" presStyleCnt="0">
        <dgm:presLayoutVars>
          <dgm:hierBranch val="init"/>
        </dgm:presLayoutVars>
      </dgm:prSet>
      <dgm:spPr/>
    </dgm:pt>
    <dgm:pt modelId="{E0629079-18AA-534E-9470-6642DDC7CF68}" type="pres">
      <dgm:prSet presAssocID="{F751A702-8872-4BF1-8E6D-11C0EE7E0B07}" presName="rootComposite1" presStyleCnt="0"/>
      <dgm:spPr/>
    </dgm:pt>
    <dgm:pt modelId="{1B3991CE-9437-D641-908F-144C834726DF}" type="pres">
      <dgm:prSet presAssocID="{F751A702-8872-4BF1-8E6D-11C0EE7E0B07}" presName="rootText1" presStyleLbl="node0" presStyleIdx="1" presStyleCnt="4" custScaleX="124391" custScaleY="652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96E8A04-6D74-0844-92EE-2BA71BFF700E}" type="pres">
      <dgm:prSet presAssocID="{F751A702-8872-4BF1-8E6D-11C0EE7E0B0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95647BF-6BAA-4343-9CD4-187E252892D7}" type="pres">
      <dgm:prSet presAssocID="{F751A702-8872-4BF1-8E6D-11C0EE7E0B07}" presName="hierChild2" presStyleCnt="0"/>
      <dgm:spPr/>
    </dgm:pt>
    <dgm:pt modelId="{55361A7E-3D4C-5C4F-9666-104FD0B25D94}" type="pres">
      <dgm:prSet presAssocID="{F751A702-8872-4BF1-8E6D-11C0EE7E0B07}" presName="hierChild3" presStyleCnt="0"/>
      <dgm:spPr/>
    </dgm:pt>
    <dgm:pt modelId="{0C0413A1-9FCA-224B-9469-325981AEA948}" type="pres">
      <dgm:prSet presAssocID="{6B12DB1A-FF13-46F0-9846-7257988C5BB4}" presName="hierRoot1" presStyleCnt="0">
        <dgm:presLayoutVars>
          <dgm:hierBranch val="init"/>
        </dgm:presLayoutVars>
      </dgm:prSet>
      <dgm:spPr/>
    </dgm:pt>
    <dgm:pt modelId="{CF630038-5D77-8F40-94E6-CCA132ABAD07}" type="pres">
      <dgm:prSet presAssocID="{6B12DB1A-FF13-46F0-9846-7257988C5BB4}" presName="rootComposite1" presStyleCnt="0"/>
      <dgm:spPr/>
    </dgm:pt>
    <dgm:pt modelId="{D605E4D1-46D8-2846-924C-700CA7B16B27}" type="pres">
      <dgm:prSet presAssocID="{6B12DB1A-FF13-46F0-9846-7257988C5BB4}" presName="rootText1" presStyleLbl="node0" presStyleIdx="2" presStyleCnt="4" custScaleX="126044" custScaleY="84171" custLinFactNeighborX="-589" custLinFactNeighborY="-209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3FF6FC-191A-C140-950B-A8A3D9D06CDC}" type="pres">
      <dgm:prSet presAssocID="{6B12DB1A-FF13-46F0-9846-7257988C5BB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C9DB271-8E20-6C49-8359-503E5AE1ACA9}" type="pres">
      <dgm:prSet presAssocID="{6B12DB1A-FF13-46F0-9846-7257988C5BB4}" presName="hierChild2" presStyleCnt="0"/>
      <dgm:spPr/>
    </dgm:pt>
    <dgm:pt modelId="{2F342C8B-18EC-3242-8F08-3916895BDC49}" type="pres">
      <dgm:prSet presAssocID="{6B12DB1A-FF13-46F0-9846-7257988C5BB4}" presName="hierChild3" presStyleCnt="0"/>
      <dgm:spPr/>
    </dgm:pt>
    <dgm:pt modelId="{79851DE3-FF47-6A40-ACCC-EB6AA9C4DD8D}" type="pres">
      <dgm:prSet presAssocID="{F9B75958-FB58-447E-98C8-8EC09B553916}" presName="hierRoot1" presStyleCnt="0">
        <dgm:presLayoutVars>
          <dgm:hierBranch val="init"/>
        </dgm:presLayoutVars>
      </dgm:prSet>
      <dgm:spPr/>
    </dgm:pt>
    <dgm:pt modelId="{D95E2896-3AD3-364C-8463-5D404E2C84D5}" type="pres">
      <dgm:prSet presAssocID="{F9B75958-FB58-447E-98C8-8EC09B553916}" presName="rootComposite1" presStyleCnt="0"/>
      <dgm:spPr/>
    </dgm:pt>
    <dgm:pt modelId="{C26F56BC-E22A-F14E-A2DE-E29A949E2B94}" type="pres">
      <dgm:prSet presAssocID="{F9B75958-FB58-447E-98C8-8EC09B553916}" presName="rootText1" presStyleLbl="node0" presStyleIdx="3" presStyleCnt="4" custScaleX="126225" custScaleY="56123" custLinFactNeighborX="-589" custLinFactNeighborY="-509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A14AA8-5E10-B84D-BDD7-64C81F8E63B8}" type="pres">
      <dgm:prSet presAssocID="{F9B75958-FB58-447E-98C8-8EC09B55391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5EAD4CDF-21B4-E946-962A-D532CA6F76D1}" type="pres">
      <dgm:prSet presAssocID="{F9B75958-FB58-447E-98C8-8EC09B553916}" presName="hierChild2" presStyleCnt="0"/>
      <dgm:spPr/>
    </dgm:pt>
    <dgm:pt modelId="{E449DC59-C3F7-134C-A906-7B338431611B}" type="pres">
      <dgm:prSet presAssocID="{F9B75958-FB58-447E-98C8-8EC09B553916}" presName="hierChild3" presStyleCnt="0"/>
      <dgm:spPr/>
    </dgm:pt>
  </dgm:ptLst>
  <dgm:cxnLst>
    <dgm:cxn modelId="{2A9230FE-9930-1E4E-9405-25441ACBEDF9}" type="presOf" srcId="{F9B75958-FB58-447E-98C8-8EC09B553916}" destId="{DDA14AA8-5E10-B84D-BDD7-64C81F8E63B8}" srcOrd="1" destOrd="0" presId="urn:microsoft.com/office/officeart/2009/3/layout/HorizontalOrganizationChart"/>
    <dgm:cxn modelId="{E0F9521B-324A-4541-A880-5BD9BEE675DA}" type="presOf" srcId="{F751A702-8872-4BF1-8E6D-11C0EE7E0B07}" destId="{1B3991CE-9437-D641-908F-144C834726DF}" srcOrd="0" destOrd="0" presId="urn:microsoft.com/office/officeart/2009/3/layout/HorizontalOrganizationChart"/>
    <dgm:cxn modelId="{C50D92C3-D090-4D41-8111-30716DCEF256}" srcId="{5D229CEB-15AF-46C9-953B-775953CAEC84}" destId="{F751A702-8872-4BF1-8E6D-11C0EE7E0B07}" srcOrd="1" destOrd="0" parTransId="{764E2F35-7E41-4CEE-BF95-1D1259EC46DA}" sibTransId="{AA198569-5243-4A06-9CE2-4BE7F04E2619}"/>
    <dgm:cxn modelId="{5F7584EA-C0FD-E641-8C56-198BE072E4B2}" type="presOf" srcId="{6B12DB1A-FF13-46F0-9846-7257988C5BB4}" destId="{F73FF6FC-191A-C140-950B-A8A3D9D06CDC}" srcOrd="1" destOrd="0" presId="urn:microsoft.com/office/officeart/2009/3/layout/HorizontalOrganizationChart"/>
    <dgm:cxn modelId="{D3277C67-A923-47BE-8A43-FD4141B5A526}" srcId="{5D229CEB-15AF-46C9-953B-775953CAEC84}" destId="{F9B75958-FB58-447E-98C8-8EC09B553916}" srcOrd="3" destOrd="0" parTransId="{2BCBE782-7015-48B4-9B6B-1415CFD55C6D}" sibTransId="{12E06786-4E6C-4F07-9A0B-F84251ECACFC}"/>
    <dgm:cxn modelId="{4BBC443C-7033-4840-B513-D33574401820}" type="presOf" srcId="{6B12DB1A-FF13-46F0-9846-7257988C5BB4}" destId="{D605E4D1-46D8-2846-924C-700CA7B16B27}" srcOrd="0" destOrd="0" presId="urn:microsoft.com/office/officeart/2009/3/layout/HorizontalOrganizationChart"/>
    <dgm:cxn modelId="{CE3921EA-2F30-3D43-8208-E8D74C7DC4A6}" type="presOf" srcId="{5D229CEB-15AF-46C9-953B-775953CAEC84}" destId="{F21EDEFB-13DF-3041-9BF5-9B36B6F74E5A}" srcOrd="0" destOrd="0" presId="urn:microsoft.com/office/officeart/2009/3/layout/HorizontalOrganizationChart"/>
    <dgm:cxn modelId="{E41D3152-765A-BB45-8C8C-CB0307BDE85F}" type="presOf" srcId="{F751A702-8872-4BF1-8E6D-11C0EE7E0B07}" destId="{196E8A04-6D74-0844-92EE-2BA71BFF700E}" srcOrd="1" destOrd="0" presId="urn:microsoft.com/office/officeart/2009/3/layout/HorizontalOrganizationChart"/>
    <dgm:cxn modelId="{02DE40BE-DD21-0049-9F0C-FDEC4A180BE2}" type="presOf" srcId="{B489D583-A2F4-C846-B37E-238147ABFA90}" destId="{886F8C7A-35F6-1642-9EEC-3A496376239B}" srcOrd="0" destOrd="0" presId="urn:microsoft.com/office/officeart/2009/3/layout/HorizontalOrganizationChart"/>
    <dgm:cxn modelId="{6C1485D9-A73A-4748-86A4-12FE98CEC953}" type="presOf" srcId="{F9B75958-FB58-447E-98C8-8EC09B553916}" destId="{C26F56BC-E22A-F14E-A2DE-E29A949E2B94}" srcOrd="0" destOrd="0" presId="urn:microsoft.com/office/officeart/2009/3/layout/HorizontalOrganizationChart"/>
    <dgm:cxn modelId="{8886C647-EC4D-224B-881D-90EE54479AF3}" type="presOf" srcId="{B489D583-A2F4-C846-B37E-238147ABFA90}" destId="{FB07099A-864D-4742-A31C-0C96442A6D95}" srcOrd="1" destOrd="0" presId="urn:microsoft.com/office/officeart/2009/3/layout/HorizontalOrganizationChart"/>
    <dgm:cxn modelId="{2D2959AF-8D80-D446-8889-85D0CB926842}" srcId="{5D229CEB-15AF-46C9-953B-775953CAEC84}" destId="{B489D583-A2F4-C846-B37E-238147ABFA90}" srcOrd="0" destOrd="0" parTransId="{5B6242C2-E140-CD40-80C4-243207C91C7B}" sibTransId="{2CBAF70B-D0E4-A248-A376-59DF3F86613C}"/>
    <dgm:cxn modelId="{13EDB20D-5389-4DD3-BF54-0D0FC1F7C1FD}" srcId="{5D229CEB-15AF-46C9-953B-775953CAEC84}" destId="{6B12DB1A-FF13-46F0-9846-7257988C5BB4}" srcOrd="2" destOrd="0" parTransId="{6579269B-69E9-47CA-B88E-438AC6EC6597}" sibTransId="{D91D3AA9-30ED-42B2-97F7-EE7CFEE6A5B5}"/>
    <dgm:cxn modelId="{75DD060E-EF2D-B646-A0ED-56E4C9B4F2AB}" type="presParOf" srcId="{F21EDEFB-13DF-3041-9BF5-9B36B6F74E5A}" destId="{7EEF95D1-EC89-5B45-A74B-544876160130}" srcOrd="0" destOrd="0" presId="urn:microsoft.com/office/officeart/2009/3/layout/HorizontalOrganizationChart"/>
    <dgm:cxn modelId="{98819BF4-2FE0-5844-8FB5-03B3900905F2}" type="presParOf" srcId="{7EEF95D1-EC89-5B45-A74B-544876160130}" destId="{E5BD869F-9D04-7346-9EBA-C1CF97FAF85E}" srcOrd="0" destOrd="0" presId="urn:microsoft.com/office/officeart/2009/3/layout/HorizontalOrganizationChart"/>
    <dgm:cxn modelId="{82F89B97-98CD-E944-96AC-973A4A5A5075}" type="presParOf" srcId="{E5BD869F-9D04-7346-9EBA-C1CF97FAF85E}" destId="{886F8C7A-35F6-1642-9EEC-3A496376239B}" srcOrd="0" destOrd="0" presId="urn:microsoft.com/office/officeart/2009/3/layout/HorizontalOrganizationChart"/>
    <dgm:cxn modelId="{05F43170-9D32-C841-A04A-DA8D55315EB6}" type="presParOf" srcId="{E5BD869F-9D04-7346-9EBA-C1CF97FAF85E}" destId="{FB07099A-864D-4742-A31C-0C96442A6D95}" srcOrd="1" destOrd="0" presId="urn:microsoft.com/office/officeart/2009/3/layout/HorizontalOrganizationChart"/>
    <dgm:cxn modelId="{8DF1AA21-5B32-E04E-9677-23148ADCF8CA}" type="presParOf" srcId="{7EEF95D1-EC89-5B45-A74B-544876160130}" destId="{60A57203-77A8-0545-8E83-087D4EB69DAD}" srcOrd="1" destOrd="0" presId="urn:microsoft.com/office/officeart/2009/3/layout/HorizontalOrganizationChart"/>
    <dgm:cxn modelId="{56A9CA16-1AE8-E54C-98D1-8902D6A85883}" type="presParOf" srcId="{7EEF95D1-EC89-5B45-A74B-544876160130}" destId="{C69C0EED-3E78-7C49-836A-BCFF8DDEBE1F}" srcOrd="2" destOrd="0" presId="urn:microsoft.com/office/officeart/2009/3/layout/HorizontalOrganizationChart"/>
    <dgm:cxn modelId="{CC68B17F-F84F-D645-B59F-F08CA51A1FB7}" type="presParOf" srcId="{F21EDEFB-13DF-3041-9BF5-9B36B6F74E5A}" destId="{5099A36A-25BC-604B-BE2B-E600110F16CB}" srcOrd="1" destOrd="0" presId="urn:microsoft.com/office/officeart/2009/3/layout/HorizontalOrganizationChart"/>
    <dgm:cxn modelId="{F22D6084-0D65-1742-BC6E-81EC0BD06C16}" type="presParOf" srcId="{5099A36A-25BC-604B-BE2B-E600110F16CB}" destId="{E0629079-18AA-534E-9470-6642DDC7CF68}" srcOrd="0" destOrd="0" presId="urn:microsoft.com/office/officeart/2009/3/layout/HorizontalOrganizationChart"/>
    <dgm:cxn modelId="{F0BC3FEE-2BB4-FE42-AE9A-8F44A164D2B6}" type="presParOf" srcId="{E0629079-18AA-534E-9470-6642DDC7CF68}" destId="{1B3991CE-9437-D641-908F-144C834726DF}" srcOrd="0" destOrd="0" presId="urn:microsoft.com/office/officeart/2009/3/layout/HorizontalOrganizationChart"/>
    <dgm:cxn modelId="{1A68EFB0-C91E-4E44-83C8-4B3B39815C47}" type="presParOf" srcId="{E0629079-18AA-534E-9470-6642DDC7CF68}" destId="{196E8A04-6D74-0844-92EE-2BA71BFF700E}" srcOrd="1" destOrd="0" presId="urn:microsoft.com/office/officeart/2009/3/layout/HorizontalOrganizationChart"/>
    <dgm:cxn modelId="{09F38757-2139-8C4E-AC20-D955F463F479}" type="presParOf" srcId="{5099A36A-25BC-604B-BE2B-E600110F16CB}" destId="{495647BF-6BAA-4343-9CD4-187E252892D7}" srcOrd="1" destOrd="0" presId="urn:microsoft.com/office/officeart/2009/3/layout/HorizontalOrganizationChart"/>
    <dgm:cxn modelId="{9ADB0D36-42EB-044F-A44C-C9E4DC583B49}" type="presParOf" srcId="{5099A36A-25BC-604B-BE2B-E600110F16CB}" destId="{55361A7E-3D4C-5C4F-9666-104FD0B25D94}" srcOrd="2" destOrd="0" presId="urn:microsoft.com/office/officeart/2009/3/layout/HorizontalOrganizationChart"/>
    <dgm:cxn modelId="{27E99DB4-EA03-F242-B8DB-05E43AFF870C}" type="presParOf" srcId="{F21EDEFB-13DF-3041-9BF5-9B36B6F74E5A}" destId="{0C0413A1-9FCA-224B-9469-325981AEA948}" srcOrd="2" destOrd="0" presId="urn:microsoft.com/office/officeart/2009/3/layout/HorizontalOrganizationChart"/>
    <dgm:cxn modelId="{F6A0C4D6-20BB-DE45-891A-A356A52C5CF9}" type="presParOf" srcId="{0C0413A1-9FCA-224B-9469-325981AEA948}" destId="{CF630038-5D77-8F40-94E6-CCA132ABAD07}" srcOrd="0" destOrd="0" presId="urn:microsoft.com/office/officeart/2009/3/layout/HorizontalOrganizationChart"/>
    <dgm:cxn modelId="{60D39C0A-28B5-BB43-98EF-F128F7EEA7E9}" type="presParOf" srcId="{CF630038-5D77-8F40-94E6-CCA132ABAD07}" destId="{D605E4D1-46D8-2846-924C-700CA7B16B27}" srcOrd="0" destOrd="0" presId="urn:microsoft.com/office/officeart/2009/3/layout/HorizontalOrganizationChart"/>
    <dgm:cxn modelId="{1940B26B-C286-0845-B484-77C511D662F6}" type="presParOf" srcId="{CF630038-5D77-8F40-94E6-CCA132ABAD07}" destId="{F73FF6FC-191A-C140-950B-A8A3D9D06CDC}" srcOrd="1" destOrd="0" presId="urn:microsoft.com/office/officeart/2009/3/layout/HorizontalOrganizationChart"/>
    <dgm:cxn modelId="{FD9DCDDA-9BB3-2543-A252-99FF1E81A8B0}" type="presParOf" srcId="{0C0413A1-9FCA-224B-9469-325981AEA948}" destId="{CC9DB271-8E20-6C49-8359-503E5AE1ACA9}" srcOrd="1" destOrd="0" presId="urn:microsoft.com/office/officeart/2009/3/layout/HorizontalOrganizationChart"/>
    <dgm:cxn modelId="{DC8D581E-F00D-7D42-91FC-76C2B9A426D8}" type="presParOf" srcId="{0C0413A1-9FCA-224B-9469-325981AEA948}" destId="{2F342C8B-18EC-3242-8F08-3916895BDC49}" srcOrd="2" destOrd="0" presId="urn:microsoft.com/office/officeart/2009/3/layout/HorizontalOrganizationChart"/>
    <dgm:cxn modelId="{872E0E08-A938-AA47-8ED3-4CC6FBC9B784}" type="presParOf" srcId="{F21EDEFB-13DF-3041-9BF5-9B36B6F74E5A}" destId="{79851DE3-FF47-6A40-ACCC-EB6AA9C4DD8D}" srcOrd="3" destOrd="0" presId="urn:microsoft.com/office/officeart/2009/3/layout/HorizontalOrganizationChart"/>
    <dgm:cxn modelId="{5F0F1180-B588-F84E-AA7A-2109919CBE29}" type="presParOf" srcId="{79851DE3-FF47-6A40-ACCC-EB6AA9C4DD8D}" destId="{D95E2896-3AD3-364C-8463-5D404E2C84D5}" srcOrd="0" destOrd="0" presId="urn:microsoft.com/office/officeart/2009/3/layout/HorizontalOrganizationChart"/>
    <dgm:cxn modelId="{063CAAA1-01B6-3647-B164-BD2E698700B4}" type="presParOf" srcId="{D95E2896-3AD3-364C-8463-5D404E2C84D5}" destId="{C26F56BC-E22A-F14E-A2DE-E29A949E2B94}" srcOrd="0" destOrd="0" presId="urn:microsoft.com/office/officeart/2009/3/layout/HorizontalOrganizationChart"/>
    <dgm:cxn modelId="{05935597-4E21-8540-AC9D-CCCD57A3F5CE}" type="presParOf" srcId="{D95E2896-3AD3-364C-8463-5D404E2C84D5}" destId="{DDA14AA8-5E10-B84D-BDD7-64C81F8E63B8}" srcOrd="1" destOrd="0" presId="urn:microsoft.com/office/officeart/2009/3/layout/HorizontalOrganizationChart"/>
    <dgm:cxn modelId="{20282B3A-39EB-8448-BCE5-B74175D980D2}" type="presParOf" srcId="{79851DE3-FF47-6A40-ACCC-EB6AA9C4DD8D}" destId="{5EAD4CDF-21B4-E946-962A-D532CA6F76D1}" srcOrd="1" destOrd="0" presId="urn:microsoft.com/office/officeart/2009/3/layout/HorizontalOrganizationChart"/>
    <dgm:cxn modelId="{A4404D14-A612-814D-8913-70D49C9BECAA}" type="presParOf" srcId="{79851DE3-FF47-6A40-ACCC-EB6AA9C4DD8D}" destId="{E449DC59-C3F7-134C-A906-7B338431611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DA8C3-29CF-4F4C-BF97-9B42F4C6F3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1ADF22-214F-4773-A28D-E72AB4DB5750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Women’s abortion outcomes are not related to the method(s) of abortion alone, but the negotiations &amp; contestations that precede them too. </a:t>
          </a:r>
        </a:p>
      </dgm:t>
    </dgm:pt>
    <dgm:pt modelId="{92314577-A98E-421D-8272-52CA6FDE1C85}" type="parTrans" cxnId="{C59F37E7-EEBC-4420-824D-CBC8C3244D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A640E5-1FDF-49DC-8592-0F624F0D2FD8}" type="sibTrans" cxnId="{C59F37E7-EEBC-4420-824D-CBC8C3244D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ED8E94-8771-438D-A1F0-36BF919DDF78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Delays, caused due to structural, community, or individual-level factors, shape women's trajectories in dramatic ways.</a:t>
          </a:r>
        </a:p>
      </dgm:t>
    </dgm:pt>
    <dgm:pt modelId="{B9411C89-1C48-485E-93E5-2B48060A867C}" type="parTrans" cxnId="{28E92FAB-9DBE-41BB-9432-0212694AD9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A484ED-D50D-450E-8D46-56BEDAF39C4E}" type="sibTrans" cxnId="{28E92FAB-9DBE-41BB-9432-0212694AD9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182644-2F6E-5D4B-80A8-7D5BD9D55FD7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Thus, timing, quality of care, &amp; women's agencies are key considerations for safety of abortion &amp; outcomes.</a:t>
          </a:r>
        </a:p>
      </dgm:t>
    </dgm:pt>
    <dgm:pt modelId="{9211F0E1-8CED-314A-9E01-AA3DEEA2DAC3}" type="parTrans" cxnId="{5240C009-BE7D-4940-B72E-FA40633639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5A6269-38E7-1C4E-888C-678352C58216}" type="sibTrans" cxnId="{5240C009-BE7D-4940-B72E-FA40633639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4EA350-2F5B-8B4C-B86E-601C6A77A269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Thaddeus &amp; Maine (1994) </a:t>
          </a:r>
          <a:r>
            <a:rPr lang="en-US" sz="2400" dirty="0">
              <a:solidFill>
                <a:schemeClr val="tx1"/>
              </a:solidFill>
              <a:sym typeface="Wingdings" pitchFamily="2" charset="2"/>
            </a:rPr>
            <a:t> a three delays model for abortion?</a:t>
          </a:r>
          <a:endParaRPr lang="en-US" sz="2400" dirty="0">
            <a:solidFill>
              <a:schemeClr val="tx1"/>
            </a:solidFill>
          </a:endParaRPr>
        </a:p>
      </dgm:t>
    </dgm:pt>
    <dgm:pt modelId="{34EC58AB-A77C-444C-8488-0F9365729C04}" type="parTrans" cxnId="{1F6833CC-95F5-7047-841D-9779B3C57712}">
      <dgm:prSet/>
      <dgm:spPr/>
      <dgm:t>
        <a:bodyPr/>
        <a:lstStyle/>
        <a:p>
          <a:endParaRPr lang="en-US"/>
        </a:p>
      </dgm:t>
    </dgm:pt>
    <dgm:pt modelId="{6034DBD8-05CA-A94C-BEC3-54B168C8879D}" type="sibTrans" cxnId="{1F6833CC-95F5-7047-841D-9779B3C57712}">
      <dgm:prSet/>
      <dgm:spPr/>
      <dgm:t>
        <a:bodyPr/>
        <a:lstStyle/>
        <a:p>
          <a:endParaRPr lang="en-US"/>
        </a:p>
      </dgm:t>
    </dgm:pt>
    <dgm:pt modelId="{C32CAC2A-9E38-E142-B180-0B11CDDB7B12}" type="pres">
      <dgm:prSet presAssocID="{14CDA8C3-29CF-4F4C-BF97-9B42F4C6F3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1AE4BF1-BE14-7B4D-A2AA-321BAFC25EC3}" type="pres">
      <dgm:prSet presAssocID="{581ADF22-214F-4773-A28D-E72AB4DB5750}" presName="parentText" presStyleLbl="node1" presStyleIdx="0" presStyleCnt="4" custScaleY="110450" custLinFactNeighborX="-955" custLinFactNeighborY="-4101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6D8C2C-4EA9-5F4B-94D5-E19C65B19ADF}" type="pres">
      <dgm:prSet presAssocID="{B2A640E5-1FDF-49DC-8592-0F624F0D2FD8}" presName="spacer" presStyleCnt="0"/>
      <dgm:spPr/>
    </dgm:pt>
    <dgm:pt modelId="{99950B66-D448-1240-B113-E5475FF9DEDA}" type="pres">
      <dgm:prSet presAssocID="{91ED8E94-8771-438D-A1F0-36BF919DDF78}" presName="parentText" presStyleLbl="node1" presStyleIdx="1" presStyleCnt="4" custLinFactNeighborX="-955" custLinFactNeighborY="-2093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EE8661-CE72-DB43-9734-16D1BE6A5320}" type="pres">
      <dgm:prSet presAssocID="{EDA484ED-D50D-450E-8D46-56BEDAF39C4E}" presName="spacer" presStyleCnt="0"/>
      <dgm:spPr/>
    </dgm:pt>
    <dgm:pt modelId="{2FAE0FE9-DFE0-C54D-AA20-37E4F89AB09E}" type="pres">
      <dgm:prSet presAssocID="{CB182644-2F6E-5D4B-80A8-7D5BD9D55F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4B7277-D635-2B4B-B459-FF550D9897EE}" type="pres">
      <dgm:prSet presAssocID="{BA5A6269-38E7-1C4E-888C-678352C58216}" presName="spacer" presStyleCnt="0"/>
      <dgm:spPr/>
    </dgm:pt>
    <dgm:pt modelId="{BB04C3FA-8C03-2E4E-8F31-9FE9F13B0A20}" type="pres">
      <dgm:prSet presAssocID="{F44EA350-2F5B-8B4C-B86E-601C6A77A269}" presName="parentText" presStyleLbl="node1" presStyleIdx="3" presStyleCnt="4" custScaleX="97881" custScaleY="87131" custLinFactNeighborX="-672" custLinFactNeighborY="5070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A272E8-4920-4E4B-84DE-A8364838FE87}" type="presOf" srcId="{91ED8E94-8771-438D-A1F0-36BF919DDF78}" destId="{99950B66-D448-1240-B113-E5475FF9DEDA}" srcOrd="0" destOrd="0" presId="urn:microsoft.com/office/officeart/2005/8/layout/vList2"/>
    <dgm:cxn modelId="{28E92FAB-9DBE-41BB-9432-0212694AD97C}" srcId="{14CDA8C3-29CF-4F4C-BF97-9B42F4C6F35C}" destId="{91ED8E94-8771-438D-A1F0-36BF919DDF78}" srcOrd="1" destOrd="0" parTransId="{B9411C89-1C48-485E-93E5-2B48060A867C}" sibTransId="{EDA484ED-D50D-450E-8D46-56BEDAF39C4E}"/>
    <dgm:cxn modelId="{1F6833CC-95F5-7047-841D-9779B3C57712}" srcId="{14CDA8C3-29CF-4F4C-BF97-9B42F4C6F35C}" destId="{F44EA350-2F5B-8B4C-B86E-601C6A77A269}" srcOrd="3" destOrd="0" parTransId="{34EC58AB-A77C-444C-8488-0F9365729C04}" sibTransId="{6034DBD8-05CA-A94C-BEC3-54B168C8879D}"/>
    <dgm:cxn modelId="{C59F37E7-EEBC-4420-824D-CBC8C3244DED}" srcId="{14CDA8C3-29CF-4F4C-BF97-9B42F4C6F35C}" destId="{581ADF22-214F-4773-A28D-E72AB4DB5750}" srcOrd="0" destOrd="0" parTransId="{92314577-A98E-421D-8272-52CA6FDE1C85}" sibTransId="{B2A640E5-1FDF-49DC-8592-0F624F0D2FD8}"/>
    <dgm:cxn modelId="{B3D97CD7-BDC7-694F-BBFF-DFC3A30C0751}" type="presOf" srcId="{581ADF22-214F-4773-A28D-E72AB4DB5750}" destId="{D1AE4BF1-BE14-7B4D-A2AA-321BAFC25EC3}" srcOrd="0" destOrd="0" presId="urn:microsoft.com/office/officeart/2005/8/layout/vList2"/>
    <dgm:cxn modelId="{4BBEFFB2-AED0-F340-99CE-1B5955FACD91}" type="presOf" srcId="{14CDA8C3-29CF-4F4C-BF97-9B42F4C6F35C}" destId="{C32CAC2A-9E38-E142-B180-0B11CDDB7B12}" srcOrd="0" destOrd="0" presId="urn:microsoft.com/office/officeart/2005/8/layout/vList2"/>
    <dgm:cxn modelId="{E8198DFA-608C-264F-A0D1-EB779C976408}" type="presOf" srcId="{F44EA350-2F5B-8B4C-B86E-601C6A77A269}" destId="{BB04C3FA-8C03-2E4E-8F31-9FE9F13B0A20}" srcOrd="0" destOrd="0" presId="urn:microsoft.com/office/officeart/2005/8/layout/vList2"/>
    <dgm:cxn modelId="{5240C009-BE7D-4940-B72E-FA406336396F}" srcId="{14CDA8C3-29CF-4F4C-BF97-9B42F4C6F35C}" destId="{CB182644-2F6E-5D4B-80A8-7D5BD9D55FD7}" srcOrd="2" destOrd="0" parTransId="{9211F0E1-8CED-314A-9E01-AA3DEEA2DAC3}" sibTransId="{BA5A6269-38E7-1C4E-888C-678352C58216}"/>
    <dgm:cxn modelId="{FC2F0CA5-E5C3-DE40-9526-3100FA730669}" type="presOf" srcId="{CB182644-2F6E-5D4B-80A8-7D5BD9D55FD7}" destId="{2FAE0FE9-DFE0-C54D-AA20-37E4F89AB09E}" srcOrd="0" destOrd="0" presId="urn:microsoft.com/office/officeart/2005/8/layout/vList2"/>
    <dgm:cxn modelId="{F1D197F0-BDC0-4D4E-967B-DA17D9EDDA9A}" type="presParOf" srcId="{C32CAC2A-9E38-E142-B180-0B11CDDB7B12}" destId="{D1AE4BF1-BE14-7B4D-A2AA-321BAFC25EC3}" srcOrd="0" destOrd="0" presId="urn:microsoft.com/office/officeart/2005/8/layout/vList2"/>
    <dgm:cxn modelId="{3CC02076-E8BE-7641-B667-0C85DA49A904}" type="presParOf" srcId="{C32CAC2A-9E38-E142-B180-0B11CDDB7B12}" destId="{B06D8C2C-4EA9-5F4B-94D5-E19C65B19ADF}" srcOrd="1" destOrd="0" presId="urn:microsoft.com/office/officeart/2005/8/layout/vList2"/>
    <dgm:cxn modelId="{70E8C762-9C24-D74E-9425-BB026618B5B1}" type="presParOf" srcId="{C32CAC2A-9E38-E142-B180-0B11CDDB7B12}" destId="{99950B66-D448-1240-B113-E5475FF9DEDA}" srcOrd="2" destOrd="0" presId="urn:microsoft.com/office/officeart/2005/8/layout/vList2"/>
    <dgm:cxn modelId="{2F943ED7-6E79-CD44-950F-A8EDB45F51E5}" type="presParOf" srcId="{C32CAC2A-9E38-E142-B180-0B11CDDB7B12}" destId="{EEEE8661-CE72-DB43-9734-16D1BE6A5320}" srcOrd="3" destOrd="0" presId="urn:microsoft.com/office/officeart/2005/8/layout/vList2"/>
    <dgm:cxn modelId="{F9E7D07A-783E-8743-BF05-8A3EEA069BF0}" type="presParOf" srcId="{C32CAC2A-9E38-E142-B180-0B11CDDB7B12}" destId="{2FAE0FE9-DFE0-C54D-AA20-37E4F89AB09E}" srcOrd="4" destOrd="0" presId="urn:microsoft.com/office/officeart/2005/8/layout/vList2"/>
    <dgm:cxn modelId="{1276E128-ED4E-E446-A66C-960CC21241D5}" type="presParOf" srcId="{C32CAC2A-9E38-E142-B180-0B11CDDB7B12}" destId="{2E4B7277-D635-2B4B-B459-FF550D9897EE}" srcOrd="5" destOrd="0" presId="urn:microsoft.com/office/officeart/2005/8/layout/vList2"/>
    <dgm:cxn modelId="{6FA0CC65-5623-B64C-9F13-8DFDEA9788D2}" type="presParOf" srcId="{C32CAC2A-9E38-E142-B180-0B11CDDB7B12}" destId="{BB04C3FA-8C03-2E4E-8F31-9FE9F13B0A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F8C7A-35F6-1642-9EEC-3A496376239B}">
      <dsp:nvSpPr>
        <dsp:cNvPr id="0" name=""/>
        <dsp:cNvSpPr/>
      </dsp:nvSpPr>
      <dsp:spPr>
        <a:xfrm>
          <a:off x="37834" y="0"/>
          <a:ext cx="7270168" cy="573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Ethics approval in country + LSE</a:t>
          </a:r>
        </a:p>
      </dsp:txBody>
      <dsp:txXfrm>
        <a:off x="37834" y="0"/>
        <a:ext cx="7270168" cy="573127"/>
      </dsp:txXfrm>
    </dsp:sp>
    <dsp:sp modelId="{1B3991CE-9437-D641-908F-144C834726DF}">
      <dsp:nvSpPr>
        <dsp:cNvPr id="0" name=""/>
        <dsp:cNvSpPr/>
      </dsp:nvSpPr>
      <dsp:spPr>
        <a:xfrm>
          <a:off x="33969" y="1296403"/>
          <a:ext cx="7175336" cy="1148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In-depth interviews with women (n=31) within three weeks of their abortion. </a:t>
          </a:r>
          <a:endParaRPr lang="en-US" sz="2400" kern="1200" dirty="0"/>
        </a:p>
      </dsp:txBody>
      <dsp:txXfrm>
        <a:off x="33969" y="1296403"/>
        <a:ext cx="7175336" cy="1148734"/>
      </dsp:txXfrm>
    </dsp:sp>
    <dsp:sp modelId="{D605E4D1-46D8-2846-924C-700CA7B16B27}">
      <dsp:nvSpPr>
        <dsp:cNvPr id="0" name=""/>
        <dsp:cNvSpPr/>
      </dsp:nvSpPr>
      <dsp:spPr>
        <a:xfrm>
          <a:off x="0" y="3129325"/>
          <a:ext cx="7270687" cy="1480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Recruitment through Community Health Workers (CHWs), verified against an existing population registry- the Maternal </a:t>
          </a:r>
          <a:r>
            <a:rPr lang="en-GB" sz="2400" kern="1200" dirty="0" err="1"/>
            <a:t>Newborn</a:t>
          </a:r>
          <a:r>
            <a:rPr lang="en-GB" sz="2400" kern="1200" dirty="0"/>
            <a:t> Health Registry (MNHR). </a:t>
          </a:r>
          <a:endParaRPr lang="en-US" sz="2400" kern="1200" dirty="0"/>
        </a:p>
      </dsp:txBody>
      <dsp:txXfrm>
        <a:off x="0" y="3129325"/>
        <a:ext cx="7270687" cy="1480865"/>
      </dsp:txXfrm>
    </dsp:sp>
    <dsp:sp modelId="{C26F56BC-E22A-F14E-A2DE-E29A949E2B94}">
      <dsp:nvSpPr>
        <dsp:cNvPr id="0" name=""/>
        <dsp:cNvSpPr/>
      </dsp:nvSpPr>
      <dsp:spPr>
        <a:xfrm>
          <a:off x="0" y="5278457"/>
          <a:ext cx="7281128" cy="987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Hybrid thematic analysis (</a:t>
          </a:r>
          <a:r>
            <a:rPr lang="en-GB" sz="2400" kern="1200" dirty="0" err="1"/>
            <a:t>Fereday</a:t>
          </a:r>
          <a:r>
            <a:rPr lang="en-GB" sz="2400" kern="1200" dirty="0"/>
            <a:t> et al., 2006), using conceptual framework for deductive analysis. </a:t>
          </a:r>
          <a:endParaRPr lang="en-US" sz="2400" kern="1200" dirty="0"/>
        </a:p>
      </dsp:txBody>
      <dsp:txXfrm>
        <a:off x="0" y="5278457"/>
        <a:ext cx="7281128" cy="987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543D0-3A29-4068-8D4F-80CE5242CB08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22552-F319-483A-8FA3-4E2446725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3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F4A4A-6E22-4F37-84EF-1E5FF6372B6D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A829C-F758-465C-89C2-D33595377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45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3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9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02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8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9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60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050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3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5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8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4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0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9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7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9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829C-F758-465C-89C2-D335953771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3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2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1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45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4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2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5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4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Rishita Nandagiri | July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IN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Rishita Nandagiri |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8C8F8B-3F5C-4F2D-B0F9-F1E3BB2E96C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C1A1E52-C28A-E54E-BD6E-DAE7C88E8DB5}"/>
              </a:ext>
            </a:extLst>
          </p:cNvPr>
          <p:cNvSpPr txBox="1">
            <a:spLocks/>
          </p:cNvSpPr>
          <p:nvPr/>
        </p:nvSpPr>
        <p:spPr>
          <a:xfrm>
            <a:off x="8526379" y="4565227"/>
            <a:ext cx="3348789" cy="142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 err="1"/>
              <a:t>r.nandagiri@lse.ac.uk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@</a:t>
            </a:r>
            <a:r>
              <a:rPr lang="en-GB" sz="2800" dirty="0" err="1"/>
              <a:t>rishie</a:t>
            </a:r>
            <a:r>
              <a:rPr lang="en-GB" sz="2800" dirty="0"/>
              <a:t>_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0F58656E-1C06-2C48-BDF7-86CF57A84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84" y="542512"/>
            <a:ext cx="9384632" cy="2720641"/>
          </a:xfrm>
          <a:solidFill>
            <a:schemeClr val="accent3">
              <a:lumMod val="20000"/>
              <a:lumOff val="80000"/>
              <a:alpha val="3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6600" cap="none" dirty="0"/>
              <a:t>Timing, quality of care, &amp; agency: women’s abortion trajectories &amp; outcomes</a:t>
            </a:r>
            <a:endParaRPr lang="en-GB" sz="4400" cap="none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8C1A1E52-C28A-E54E-BD6E-DAE7C88E8DB5}"/>
              </a:ext>
            </a:extLst>
          </p:cNvPr>
          <p:cNvSpPr txBox="1">
            <a:spLocks/>
          </p:cNvSpPr>
          <p:nvPr/>
        </p:nvSpPr>
        <p:spPr>
          <a:xfrm>
            <a:off x="4011168" y="4371923"/>
            <a:ext cx="4169664" cy="142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000" dirty="0"/>
              <a:t>Rishita </a:t>
            </a:r>
            <a:r>
              <a:rPr lang="en-GB" sz="4000" dirty="0" err="1"/>
              <a:t>Nandagiri</a:t>
            </a:r>
            <a:r>
              <a:rPr lang="en-GB" sz="4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4D4449-5050-3949-A109-0B99770EA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6393"/>
            <a:ext cx="2085709" cy="75160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E04C5F2E-15E2-1D42-BEB1-D680126D5B73}"/>
              </a:ext>
            </a:extLst>
          </p:cNvPr>
          <p:cNvSpPr txBox="1">
            <a:spLocks/>
          </p:cNvSpPr>
          <p:nvPr/>
        </p:nvSpPr>
        <p:spPr>
          <a:xfrm>
            <a:off x="3192803" y="5279101"/>
            <a:ext cx="4988029" cy="142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/>
              <a:t>Supervisors: </a:t>
            </a:r>
            <a:r>
              <a:rPr lang="en-GB" sz="2800" i="1" dirty="0" err="1"/>
              <a:t>Prof.</a:t>
            </a:r>
            <a:r>
              <a:rPr lang="en-GB" sz="2800" i="1" dirty="0"/>
              <a:t> Ernestina Coast &amp; Dr </a:t>
            </a:r>
            <a:r>
              <a:rPr lang="en-GB" sz="2800" i="1" dirty="0" err="1"/>
              <a:t>Tiziana</a:t>
            </a:r>
            <a:r>
              <a:rPr lang="en-GB" sz="2800" i="1" dirty="0"/>
              <a:t> Leone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918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46">
            <a:extLst>
              <a:ext uri="{FF2B5EF4-FFF2-40B4-BE49-F238E27FC236}">
                <a16:creationId xmlns="" xmlns:a16="http://schemas.microsoft.com/office/drawing/2014/main" id="{D10A5FF1-3278-794E-8E15-ADE3C3FF0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01520"/>
              </p:ext>
            </p:extLst>
          </p:nvPr>
        </p:nvGraphicFramePr>
        <p:xfrm>
          <a:off x="446314" y="378031"/>
          <a:ext cx="2154381" cy="61058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54381">
                  <a:extLst>
                    <a:ext uri="{9D8B030D-6E8A-4147-A177-3AD203B41FA5}">
                      <a16:colId xmlns="" xmlns:a16="http://schemas.microsoft.com/office/drawing/2014/main" val="1477445476"/>
                    </a:ext>
                  </a:extLst>
                </a:gridCol>
              </a:tblGrid>
              <a:tr h="1085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Confirmation of Pregnancy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305870918"/>
                  </a:ext>
                </a:extLst>
              </a:tr>
              <a:tr h="1004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5-8 weeks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(n=19)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3664563574"/>
                  </a:ext>
                </a:extLst>
              </a:tr>
              <a:tr h="1004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9-12 weeks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(n=7)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3528689977"/>
                  </a:ext>
                </a:extLst>
              </a:tr>
              <a:tr h="1004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13-14 weeks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6980325"/>
                  </a:ext>
                </a:extLst>
              </a:tr>
              <a:tr h="1004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15-18 weeks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242777024"/>
                  </a:ext>
                </a:extLst>
              </a:tr>
              <a:tr h="1004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19-22 weeks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319558927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="" xmlns:a16="http://schemas.microsoft.com/office/drawing/2014/main" id="{132F6479-92F8-AB40-8A08-FDB9E74E8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62513"/>
              </p:ext>
            </p:extLst>
          </p:nvPr>
        </p:nvGraphicFramePr>
        <p:xfrm>
          <a:off x="9681645" y="378016"/>
          <a:ext cx="2359933" cy="6105887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2359933">
                  <a:extLst>
                    <a:ext uri="{9D8B030D-6E8A-4147-A177-3AD203B41FA5}">
                      <a16:colId xmlns="" xmlns:a16="http://schemas.microsoft.com/office/drawing/2014/main" val="1477445476"/>
                    </a:ext>
                  </a:extLst>
                </a:gridCol>
              </a:tblGrid>
              <a:tr h="1045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Abortion obtained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305870918"/>
                  </a:ext>
                </a:extLst>
              </a:tr>
              <a:tr h="101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5-8 weeks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</a:rPr>
                        <a:t>(n=10)</a:t>
                      </a:r>
                      <a:endParaRPr lang="en-IN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3664563574"/>
                  </a:ext>
                </a:extLst>
              </a:tr>
              <a:tr h="101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9-12 weeks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</a:rPr>
                        <a:t>(n=12)</a:t>
                      </a:r>
                      <a:endParaRPr lang="en-IN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3528689977"/>
                  </a:ext>
                </a:extLst>
              </a:tr>
              <a:tr h="101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13-14 weeks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</a:rPr>
                        <a:t>(n=3)</a:t>
                      </a:r>
                      <a:endParaRPr lang="en-IN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6980325"/>
                  </a:ext>
                </a:extLst>
              </a:tr>
              <a:tr h="101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15-18 weeks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</a:rPr>
                        <a:t>(n=3)</a:t>
                      </a:r>
                      <a:endParaRPr lang="en-IN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242777024"/>
                  </a:ext>
                </a:extLst>
              </a:tr>
              <a:tr h="101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19-22 weeks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</a:rPr>
                        <a:t>(n=3)</a:t>
                      </a:r>
                      <a:endParaRPr lang="en-IN" sz="20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319558927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9A8B668-08D0-B04C-95A6-466ED92DE092}"/>
              </a:ext>
            </a:extLst>
          </p:cNvPr>
          <p:cNvSpPr txBox="1"/>
          <p:nvPr/>
        </p:nvSpPr>
        <p:spPr>
          <a:xfrm>
            <a:off x="4714039" y="57590"/>
            <a:ext cx="286195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Gestational age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7E8EBCC3-55D7-6745-9F27-1B5DE09543EA}"/>
              </a:ext>
            </a:extLst>
          </p:cNvPr>
          <p:cNvCxnSpPr>
            <a:cxnSpLocks/>
          </p:cNvCxnSpPr>
          <p:nvPr/>
        </p:nvCxnSpPr>
        <p:spPr>
          <a:xfrm>
            <a:off x="2635698" y="1663251"/>
            <a:ext cx="7059513" cy="41379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382DC272-F76E-554E-9B16-68774DECC667}"/>
              </a:ext>
            </a:extLst>
          </p:cNvPr>
          <p:cNvCxnSpPr>
            <a:cxnSpLocks/>
          </p:cNvCxnSpPr>
          <p:nvPr/>
        </p:nvCxnSpPr>
        <p:spPr>
          <a:xfrm>
            <a:off x="2635698" y="1684498"/>
            <a:ext cx="7032298" cy="225290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8FB9C7C3-4958-104D-BAE0-A96F6576103A}"/>
              </a:ext>
            </a:extLst>
          </p:cNvPr>
          <p:cNvCxnSpPr>
            <a:cxnSpLocks/>
          </p:cNvCxnSpPr>
          <p:nvPr/>
        </p:nvCxnSpPr>
        <p:spPr>
          <a:xfrm>
            <a:off x="2603914" y="1664186"/>
            <a:ext cx="7091297" cy="135214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2130BBD2-9190-5A4D-9AD6-791E2D5D6C04}"/>
              </a:ext>
            </a:extLst>
          </p:cNvPr>
          <p:cNvCxnSpPr>
            <a:cxnSpLocks/>
          </p:cNvCxnSpPr>
          <p:nvPr/>
        </p:nvCxnSpPr>
        <p:spPr>
          <a:xfrm>
            <a:off x="2635698" y="1656503"/>
            <a:ext cx="7032298" cy="1473357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3ADD8308-CE7E-A54D-BD12-E350B866E0F5}"/>
              </a:ext>
            </a:extLst>
          </p:cNvPr>
          <p:cNvCxnSpPr>
            <a:cxnSpLocks/>
          </p:cNvCxnSpPr>
          <p:nvPr/>
        </p:nvCxnSpPr>
        <p:spPr>
          <a:xfrm>
            <a:off x="2600695" y="1606741"/>
            <a:ext cx="7102304" cy="77757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696717CE-245F-7042-ABFA-A4379100E0C2}"/>
              </a:ext>
            </a:extLst>
          </p:cNvPr>
          <p:cNvCxnSpPr>
            <a:cxnSpLocks/>
          </p:cNvCxnSpPr>
          <p:nvPr/>
        </p:nvCxnSpPr>
        <p:spPr>
          <a:xfrm>
            <a:off x="2603914" y="1617994"/>
            <a:ext cx="7150971" cy="1157578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A868FB15-FC49-A448-A547-BC4A8C50B729}"/>
              </a:ext>
            </a:extLst>
          </p:cNvPr>
          <p:cNvCxnSpPr>
            <a:cxnSpLocks/>
          </p:cNvCxnSpPr>
          <p:nvPr/>
        </p:nvCxnSpPr>
        <p:spPr>
          <a:xfrm>
            <a:off x="2635698" y="1614455"/>
            <a:ext cx="7032298" cy="257219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C3C6584-85D5-A649-9BE1-4267BC00606E}"/>
              </a:ext>
            </a:extLst>
          </p:cNvPr>
          <p:cNvCxnSpPr>
            <a:cxnSpLocks/>
          </p:cNvCxnSpPr>
          <p:nvPr/>
        </p:nvCxnSpPr>
        <p:spPr>
          <a:xfrm>
            <a:off x="2611027" y="1623154"/>
            <a:ext cx="7067976" cy="3550348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598EE25B-6CEB-254E-8923-F5C36A907143}"/>
              </a:ext>
            </a:extLst>
          </p:cNvPr>
          <p:cNvCxnSpPr>
            <a:cxnSpLocks/>
          </p:cNvCxnSpPr>
          <p:nvPr/>
        </p:nvCxnSpPr>
        <p:spPr>
          <a:xfrm>
            <a:off x="2600020" y="3047656"/>
            <a:ext cx="7067976" cy="6488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8DC43584-842F-9643-AE90-B0385775C7B9}"/>
              </a:ext>
            </a:extLst>
          </p:cNvPr>
          <p:cNvCxnSpPr>
            <a:cxnSpLocks/>
          </p:cNvCxnSpPr>
          <p:nvPr/>
        </p:nvCxnSpPr>
        <p:spPr>
          <a:xfrm>
            <a:off x="2562473" y="3016332"/>
            <a:ext cx="7140526" cy="1175658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3A081490-BD00-1649-AB93-6CDE2729EB77}"/>
              </a:ext>
            </a:extLst>
          </p:cNvPr>
          <p:cNvCxnSpPr>
            <a:cxnSpLocks/>
          </p:cNvCxnSpPr>
          <p:nvPr/>
        </p:nvCxnSpPr>
        <p:spPr>
          <a:xfrm flipV="1">
            <a:off x="2596801" y="2924461"/>
            <a:ext cx="7032726" cy="106415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EDEDD5AB-59D1-394C-9669-922DD843BE2E}"/>
              </a:ext>
            </a:extLst>
          </p:cNvPr>
          <p:cNvCxnSpPr>
            <a:cxnSpLocks/>
          </p:cNvCxnSpPr>
          <p:nvPr/>
        </p:nvCxnSpPr>
        <p:spPr>
          <a:xfrm>
            <a:off x="2611027" y="3751701"/>
            <a:ext cx="7032298" cy="257219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2994428F-FD6F-1B4C-B459-35964920E3F9}"/>
              </a:ext>
            </a:extLst>
          </p:cNvPr>
          <p:cNvCxnSpPr>
            <a:cxnSpLocks/>
          </p:cNvCxnSpPr>
          <p:nvPr/>
        </p:nvCxnSpPr>
        <p:spPr>
          <a:xfrm>
            <a:off x="2597419" y="3763042"/>
            <a:ext cx="7032108" cy="141046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686C0D12-F558-7946-A09D-C93B5AFB4F3B}"/>
              </a:ext>
            </a:extLst>
          </p:cNvPr>
          <p:cNvCxnSpPr>
            <a:cxnSpLocks/>
          </p:cNvCxnSpPr>
          <p:nvPr/>
        </p:nvCxnSpPr>
        <p:spPr>
          <a:xfrm>
            <a:off x="2631555" y="4904767"/>
            <a:ext cx="7047448" cy="330079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E9A6FB12-76D7-BC4B-840D-63E77667F40A}"/>
              </a:ext>
            </a:extLst>
          </p:cNvPr>
          <p:cNvCxnSpPr>
            <a:cxnSpLocks/>
          </p:cNvCxnSpPr>
          <p:nvPr/>
        </p:nvCxnSpPr>
        <p:spPr>
          <a:xfrm>
            <a:off x="2575349" y="4901515"/>
            <a:ext cx="7127650" cy="1479505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F5679C65-38C5-6A45-9E11-7FE4AA0EDCF1}"/>
              </a:ext>
            </a:extLst>
          </p:cNvPr>
          <p:cNvCxnSpPr>
            <a:cxnSpLocks/>
          </p:cNvCxnSpPr>
          <p:nvPr/>
        </p:nvCxnSpPr>
        <p:spPr>
          <a:xfrm>
            <a:off x="2596801" y="5913422"/>
            <a:ext cx="7095191" cy="250224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B4CCA56C-36B0-2841-91BD-3C7C2271BAB4}"/>
              </a:ext>
            </a:extLst>
          </p:cNvPr>
          <p:cNvCxnSpPr>
            <a:cxnSpLocks/>
          </p:cNvCxnSpPr>
          <p:nvPr/>
        </p:nvCxnSpPr>
        <p:spPr>
          <a:xfrm flipV="1">
            <a:off x="2589688" y="1578437"/>
            <a:ext cx="7097735" cy="13760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C6E7B3CC-D8FD-E24A-A797-FB64CCA0B88E}"/>
              </a:ext>
            </a:extLst>
          </p:cNvPr>
          <p:cNvCxnSpPr>
            <a:cxnSpLocks/>
          </p:cNvCxnSpPr>
          <p:nvPr/>
        </p:nvCxnSpPr>
        <p:spPr>
          <a:xfrm flipV="1">
            <a:off x="2559141" y="1482524"/>
            <a:ext cx="7128282" cy="123603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F15B78D4-3F5F-2145-A46F-E0CAAE7F881D}"/>
              </a:ext>
            </a:extLst>
          </p:cNvPr>
          <p:cNvCxnSpPr>
            <a:cxnSpLocks/>
          </p:cNvCxnSpPr>
          <p:nvPr/>
        </p:nvCxnSpPr>
        <p:spPr>
          <a:xfrm>
            <a:off x="2599149" y="1700100"/>
            <a:ext cx="7102304" cy="77757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87A85B8B-75DD-464F-BB7D-03B7A9D627C0}"/>
              </a:ext>
            </a:extLst>
          </p:cNvPr>
          <p:cNvCxnSpPr>
            <a:cxnSpLocks/>
          </p:cNvCxnSpPr>
          <p:nvPr/>
        </p:nvCxnSpPr>
        <p:spPr>
          <a:xfrm>
            <a:off x="2559141" y="1606127"/>
            <a:ext cx="7108855" cy="578414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D3030DEB-EB98-A244-AA56-71DA86D95B62}"/>
              </a:ext>
            </a:extLst>
          </p:cNvPr>
          <p:cNvCxnSpPr>
            <a:cxnSpLocks/>
          </p:cNvCxnSpPr>
          <p:nvPr/>
        </p:nvCxnSpPr>
        <p:spPr>
          <a:xfrm>
            <a:off x="2559141" y="1606127"/>
            <a:ext cx="7103077" cy="371179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1A18195E-20D1-4841-A4F3-6F65465BC082}"/>
              </a:ext>
            </a:extLst>
          </p:cNvPr>
          <p:cNvCxnSpPr>
            <a:cxnSpLocks/>
          </p:cNvCxnSpPr>
          <p:nvPr/>
        </p:nvCxnSpPr>
        <p:spPr>
          <a:xfrm>
            <a:off x="2559141" y="1606127"/>
            <a:ext cx="7103077" cy="678576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AF986E96-858A-B14F-8B8C-82707B2ACDA9}"/>
              </a:ext>
            </a:extLst>
          </p:cNvPr>
          <p:cNvCxnSpPr>
            <a:cxnSpLocks/>
          </p:cNvCxnSpPr>
          <p:nvPr/>
        </p:nvCxnSpPr>
        <p:spPr>
          <a:xfrm>
            <a:off x="2559141" y="1606127"/>
            <a:ext cx="7119285" cy="771045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5533B9AE-C309-284A-A66E-2D05B8AD3DBD}"/>
              </a:ext>
            </a:extLst>
          </p:cNvPr>
          <p:cNvCxnSpPr>
            <a:cxnSpLocks/>
          </p:cNvCxnSpPr>
          <p:nvPr/>
        </p:nvCxnSpPr>
        <p:spPr>
          <a:xfrm>
            <a:off x="2602368" y="1687095"/>
            <a:ext cx="7150971" cy="1157578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71291A19-104A-AB4B-B607-B1A67F7ECF72}"/>
              </a:ext>
            </a:extLst>
          </p:cNvPr>
          <p:cNvCxnSpPr>
            <a:cxnSpLocks/>
          </p:cNvCxnSpPr>
          <p:nvPr/>
        </p:nvCxnSpPr>
        <p:spPr>
          <a:xfrm>
            <a:off x="2589688" y="1758162"/>
            <a:ext cx="7099070" cy="1465671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61F07693-2E7E-EA44-8611-F57E10589517}"/>
              </a:ext>
            </a:extLst>
          </p:cNvPr>
          <p:cNvCxnSpPr>
            <a:cxnSpLocks/>
          </p:cNvCxnSpPr>
          <p:nvPr/>
        </p:nvCxnSpPr>
        <p:spPr>
          <a:xfrm>
            <a:off x="2756314" y="1770394"/>
            <a:ext cx="6990783" cy="916437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B1E70317-3C02-B54F-88CA-0B976E0C058E}"/>
              </a:ext>
            </a:extLst>
          </p:cNvPr>
          <p:cNvCxnSpPr>
            <a:cxnSpLocks/>
          </p:cNvCxnSpPr>
          <p:nvPr/>
        </p:nvCxnSpPr>
        <p:spPr>
          <a:xfrm>
            <a:off x="2590190" y="1758162"/>
            <a:ext cx="7098568" cy="840909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F6AE6155-0752-9943-9222-51344AD9A029}"/>
              </a:ext>
            </a:extLst>
          </p:cNvPr>
          <p:cNvCxnSpPr>
            <a:cxnSpLocks/>
          </p:cNvCxnSpPr>
          <p:nvPr/>
        </p:nvCxnSpPr>
        <p:spPr>
          <a:xfrm>
            <a:off x="2611027" y="3062200"/>
            <a:ext cx="7067399" cy="1250377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CCC8F02F-2B55-284D-93F7-EE39F8B66D4B}"/>
              </a:ext>
            </a:extLst>
          </p:cNvPr>
          <p:cNvCxnSpPr>
            <a:cxnSpLocks/>
          </p:cNvCxnSpPr>
          <p:nvPr/>
        </p:nvCxnSpPr>
        <p:spPr>
          <a:xfrm>
            <a:off x="2659422" y="3114003"/>
            <a:ext cx="7064282" cy="189437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7867E647-E506-7840-B5C9-ACF7BBC107E7}"/>
              </a:ext>
            </a:extLst>
          </p:cNvPr>
          <p:cNvCxnSpPr>
            <a:cxnSpLocks/>
          </p:cNvCxnSpPr>
          <p:nvPr/>
        </p:nvCxnSpPr>
        <p:spPr>
          <a:xfrm flipV="1">
            <a:off x="2503242" y="2979294"/>
            <a:ext cx="7220462" cy="180738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4A08A919-46E0-6C40-8C5F-ECC0B4938FAF}"/>
              </a:ext>
            </a:extLst>
          </p:cNvPr>
          <p:cNvCxnSpPr>
            <a:cxnSpLocks/>
          </p:cNvCxnSpPr>
          <p:nvPr/>
        </p:nvCxnSpPr>
        <p:spPr>
          <a:xfrm>
            <a:off x="2620122" y="3196836"/>
            <a:ext cx="7201252" cy="174642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12406A8E-1120-1545-9DCC-B68283B01822}"/>
              </a:ext>
            </a:extLst>
          </p:cNvPr>
          <p:cNvCxnSpPr>
            <a:cxnSpLocks/>
          </p:cNvCxnSpPr>
          <p:nvPr/>
        </p:nvCxnSpPr>
        <p:spPr>
          <a:xfrm>
            <a:off x="446314" y="6684198"/>
            <a:ext cx="373083" cy="0"/>
          </a:xfrm>
          <a:prstGeom prst="straightConnector1">
            <a:avLst/>
          </a:prstGeom>
          <a:ln w="19050">
            <a:solidFill>
              <a:srgbClr val="C446B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CA26B71-59E2-9E49-A8C4-C5BD1D80DD54}"/>
              </a:ext>
            </a:extLst>
          </p:cNvPr>
          <p:cNvSpPr txBox="1"/>
          <p:nvPr/>
        </p:nvSpPr>
        <p:spPr>
          <a:xfrm>
            <a:off x="819397" y="6479969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D&amp;C/E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6B9B3E3-7B30-B74E-8880-91B6EF273B3D}"/>
              </a:ext>
            </a:extLst>
          </p:cNvPr>
          <p:cNvSpPr txBox="1"/>
          <p:nvPr/>
        </p:nvSpPr>
        <p:spPr>
          <a:xfrm>
            <a:off x="1841125" y="6503602"/>
            <a:ext cx="96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MA formal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69C3BA55-ED9F-014C-8234-762D87445FE1}"/>
              </a:ext>
            </a:extLst>
          </p:cNvPr>
          <p:cNvCxnSpPr>
            <a:cxnSpLocks/>
          </p:cNvCxnSpPr>
          <p:nvPr/>
        </p:nvCxnSpPr>
        <p:spPr>
          <a:xfrm>
            <a:off x="2802670" y="6683142"/>
            <a:ext cx="405066" cy="21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3EE580FC-1A62-AB47-9067-4C972B73F66E}"/>
              </a:ext>
            </a:extLst>
          </p:cNvPr>
          <p:cNvCxnSpPr>
            <a:cxnSpLocks/>
          </p:cNvCxnSpPr>
          <p:nvPr/>
        </p:nvCxnSpPr>
        <p:spPr>
          <a:xfrm flipV="1">
            <a:off x="1403530" y="6662514"/>
            <a:ext cx="437595" cy="145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2AE1E96D-992F-A846-B123-2910BB823FB9}"/>
              </a:ext>
            </a:extLst>
          </p:cNvPr>
          <p:cNvSpPr txBox="1"/>
          <p:nvPr/>
        </p:nvSpPr>
        <p:spPr>
          <a:xfrm>
            <a:off x="3177265" y="6503602"/>
            <a:ext cx="1883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MA followed by D&amp;C/E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FC720C12-0E4B-4D43-95E7-B2143A206E99}"/>
              </a:ext>
            </a:extLst>
          </p:cNvPr>
          <p:cNvCxnSpPr>
            <a:cxnSpLocks/>
          </p:cNvCxnSpPr>
          <p:nvPr/>
        </p:nvCxnSpPr>
        <p:spPr>
          <a:xfrm>
            <a:off x="4942536" y="6677424"/>
            <a:ext cx="376417" cy="6554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A8A0059-4DDC-0F42-BD4D-78B407CE357A}"/>
              </a:ext>
            </a:extLst>
          </p:cNvPr>
          <p:cNvSpPr txBox="1"/>
          <p:nvPr/>
        </p:nvSpPr>
        <p:spPr>
          <a:xfrm>
            <a:off x="5318953" y="6503602"/>
            <a:ext cx="1468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Self managed MA</a:t>
            </a:r>
          </a:p>
        </p:txBody>
      </p:sp>
    </p:spTree>
    <p:extLst>
      <p:ext uri="{BB962C8B-B14F-4D97-AF65-F5344CB8AC3E}">
        <p14:creationId xmlns:p14="http://schemas.microsoft.com/office/powerpoint/2010/main" val="33275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6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88" y="-219135"/>
            <a:ext cx="10786682" cy="1499616"/>
          </a:xfrm>
        </p:spPr>
        <p:txBody>
          <a:bodyPr>
            <a:normAutofit/>
          </a:bodyPr>
          <a:lstStyle/>
          <a:p>
            <a:r>
              <a:rPr lang="en-GB" sz="4400" dirty="0"/>
              <a:t>Pregnancy Confirmation, Abortion Timing, &amp; Method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11</a:t>
            </a:fld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2364" y="1386480"/>
            <a:ext cx="10250594" cy="49782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/>
          <a:p>
            <a:r>
              <a:rPr lang="en-GB" dirty="0" err="1"/>
              <a:t>Rishita</a:t>
            </a:r>
            <a:r>
              <a:rPr lang="en-GB" dirty="0"/>
              <a:t> </a:t>
            </a:r>
            <a:r>
              <a:rPr lang="en-GB" dirty="0" err="1"/>
              <a:t>Nandagiri</a:t>
            </a:r>
            <a:r>
              <a:rPr lang="en-GB" dirty="0"/>
              <a:t> | December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93904F1-FE35-6B4D-8819-B58057B7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80413"/>
              </p:ext>
            </p:extLst>
          </p:nvPr>
        </p:nvGraphicFramePr>
        <p:xfrm>
          <a:off x="788797" y="1280481"/>
          <a:ext cx="11043263" cy="46677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28448">
                  <a:extLst>
                    <a:ext uri="{9D8B030D-6E8A-4147-A177-3AD203B41FA5}">
                      <a16:colId xmlns="" xmlns:a16="http://schemas.microsoft.com/office/drawing/2014/main" val="1376947389"/>
                    </a:ext>
                  </a:extLst>
                </a:gridCol>
                <a:gridCol w="2633472">
                  <a:extLst>
                    <a:ext uri="{9D8B030D-6E8A-4147-A177-3AD203B41FA5}">
                      <a16:colId xmlns="" xmlns:a16="http://schemas.microsoft.com/office/drawing/2014/main" val="2392057509"/>
                    </a:ext>
                  </a:extLst>
                </a:gridCol>
                <a:gridCol w="2670048">
                  <a:extLst>
                    <a:ext uri="{9D8B030D-6E8A-4147-A177-3AD203B41FA5}">
                      <a16:colId xmlns="" xmlns:a16="http://schemas.microsoft.com/office/drawing/2014/main" val="2052482896"/>
                    </a:ext>
                  </a:extLst>
                </a:gridCol>
                <a:gridCol w="3511295">
                  <a:extLst>
                    <a:ext uri="{9D8B030D-6E8A-4147-A177-3AD203B41FA5}">
                      <a16:colId xmlns="" xmlns:a16="http://schemas.microsoft.com/office/drawing/2014/main" val="2548938060"/>
                    </a:ext>
                  </a:extLst>
                </a:gridCol>
              </a:tblGrid>
              <a:tr h="520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Gestational age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Confirmation of pregnancy (n=31)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Abortion obtained (n=31)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chemeClr val="tx1"/>
                          </a:solidFill>
                          <a:effectLst/>
                        </a:rPr>
                        <a:t>Abortion Method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60377185"/>
                  </a:ext>
                </a:extLst>
              </a:tr>
              <a:tr h="26310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5-8 weeks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004309185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Self-managed MA: 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890663432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076694878"/>
                  </a:ext>
                </a:extLst>
              </a:tr>
              <a:tr h="26310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9-12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22581144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3758902636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Self-managed MA: 6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217603272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864127428"/>
                  </a:ext>
                </a:extLst>
              </a:tr>
              <a:tr h="287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13-14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801883569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62006842"/>
                  </a:ext>
                </a:extLst>
              </a:tr>
              <a:tr h="2631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15-18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238316589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890748646"/>
                  </a:ext>
                </a:extLst>
              </a:tr>
              <a:tr h="287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19-22 weeks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04152744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567947934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3F808AC-EF8F-734A-84D0-EA59B56D13B8}"/>
              </a:ext>
            </a:extLst>
          </p:cNvPr>
          <p:cNvSpPr/>
          <p:nvPr/>
        </p:nvSpPr>
        <p:spPr>
          <a:xfrm>
            <a:off x="5537362" y="1839877"/>
            <a:ext cx="578735" cy="4657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88" y="-219135"/>
            <a:ext cx="10786682" cy="1499616"/>
          </a:xfrm>
        </p:spPr>
        <p:txBody>
          <a:bodyPr>
            <a:normAutofit/>
          </a:bodyPr>
          <a:lstStyle/>
          <a:p>
            <a:r>
              <a:rPr lang="en-GB" sz="4400" dirty="0"/>
              <a:t>Pregnancy Confirmation, Abortion Timing, &amp; Method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12</a:t>
            </a:fld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2364" y="1386480"/>
            <a:ext cx="10250594" cy="49782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/>
          <a:p>
            <a:r>
              <a:rPr lang="en-GB" dirty="0" err="1"/>
              <a:t>Rishita</a:t>
            </a:r>
            <a:r>
              <a:rPr lang="en-GB" dirty="0"/>
              <a:t> </a:t>
            </a:r>
            <a:r>
              <a:rPr lang="en-GB" dirty="0" err="1"/>
              <a:t>Nandagiri</a:t>
            </a:r>
            <a:r>
              <a:rPr lang="en-GB" dirty="0"/>
              <a:t> | December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93904F1-FE35-6B4D-8819-B58057B7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43873"/>
              </p:ext>
            </p:extLst>
          </p:nvPr>
        </p:nvGraphicFramePr>
        <p:xfrm>
          <a:off x="788797" y="1280481"/>
          <a:ext cx="11043263" cy="46677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28448">
                  <a:extLst>
                    <a:ext uri="{9D8B030D-6E8A-4147-A177-3AD203B41FA5}">
                      <a16:colId xmlns="" xmlns:a16="http://schemas.microsoft.com/office/drawing/2014/main" val="1376947389"/>
                    </a:ext>
                  </a:extLst>
                </a:gridCol>
                <a:gridCol w="2633472">
                  <a:extLst>
                    <a:ext uri="{9D8B030D-6E8A-4147-A177-3AD203B41FA5}">
                      <a16:colId xmlns="" xmlns:a16="http://schemas.microsoft.com/office/drawing/2014/main" val="2392057509"/>
                    </a:ext>
                  </a:extLst>
                </a:gridCol>
                <a:gridCol w="2670048">
                  <a:extLst>
                    <a:ext uri="{9D8B030D-6E8A-4147-A177-3AD203B41FA5}">
                      <a16:colId xmlns="" xmlns:a16="http://schemas.microsoft.com/office/drawing/2014/main" val="2052482896"/>
                    </a:ext>
                  </a:extLst>
                </a:gridCol>
                <a:gridCol w="3511295">
                  <a:extLst>
                    <a:ext uri="{9D8B030D-6E8A-4147-A177-3AD203B41FA5}">
                      <a16:colId xmlns="" xmlns:a16="http://schemas.microsoft.com/office/drawing/2014/main" val="2548938060"/>
                    </a:ext>
                  </a:extLst>
                </a:gridCol>
              </a:tblGrid>
              <a:tr h="520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Gestational age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Confirmation of pregnancy (n=31)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Abortion obtained (n=31)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chemeClr val="tx1"/>
                          </a:solidFill>
                          <a:effectLst/>
                        </a:rPr>
                        <a:t>Abortion Method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60377185"/>
                  </a:ext>
                </a:extLst>
              </a:tr>
              <a:tr h="26310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5-8 weeks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004309185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Self-managed MA: 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890663432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076694878"/>
                  </a:ext>
                </a:extLst>
              </a:tr>
              <a:tr h="26310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9-12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22581144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3758902636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Self-managed MA: 6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217603272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864127428"/>
                  </a:ext>
                </a:extLst>
              </a:tr>
              <a:tr h="287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13-14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801883569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62006842"/>
                  </a:ext>
                </a:extLst>
              </a:tr>
              <a:tr h="2631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15-18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238316589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890748646"/>
                  </a:ext>
                </a:extLst>
              </a:tr>
              <a:tr h="287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19-22 weeks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04152744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567947934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5619D31A-A754-5241-852F-F60FCF655EF5}"/>
              </a:ext>
            </a:extLst>
          </p:cNvPr>
          <p:cNvCxnSpPr>
            <a:cxnSpLocks/>
          </p:cNvCxnSpPr>
          <p:nvPr/>
        </p:nvCxnSpPr>
        <p:spPr>
          <a:xfrm>
            <a:off x="3175003" y="2178750"/>
            <a:ext cx="5054597" cy="138625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9AECF353-A873-9940-AB6D-6883F8304A5D}"/>
              </a:ext>
            </a:extLst>
          </p:cNvPr>
          <p:cNvCxnSpPr>
            <a:cxnSpLocks/>
          </p:cNvCxnSpPr>
          <p:nvPr/>
        </p:nvCxnSpPr>
        <p:spPr>
          <a:xfrm>
            <a:off x="3254415" y="2179078"/>
            <a:ext cx="4981618" cy="212918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7EA3D9FE-1B51-6C48-B906-89FEBC0A0BDD}"/>
              </a:ext>
            </a:extLst>
          </p:cNvPr>
          <p:cNvCxnSpPr>
            <a:cxnSpLocks/>
          </p:cNvCxnSpPr>
          <p:nvPr/>
        </p:nvCxnSpPr>
        <p:spPr>
          <a:xfrm>
            <a:off x="3254415" y="2178750"/>
            <a:ext cx="5067623" cy="303564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2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88" y="-219135"/>
            <a:ext cx="10786682" cy="1499616"/>
          </a:xfrm>
        </p:spPr>
        <p:txBody>
          <a:bodyPr>
            <a:normAutofit/>
          </a:bodyPr>
          <a:lstStyle/>
          <a:p>
            <a:r>
              <a:rPr lang="en-GB" sz="4400" dirty="0"/>
              <a:t>Pregnancy Confirmation, Abortion Timing, &amp; Method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13</a:t>
            </a:fld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2364" y="1386480"/>
            <a:ext cx="10250594" cy="49782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/>
          <a:p>
            <a:r>
              <a:rPr lang="en-GB" dirty="0" err="1"/>
              <a:t>Rishita</a:t>
            </a:r>
            <a:r>
              <a:rPr lang="en-GB" dirty="0"/>
              <a:t> </a:t>
            </a:r>
            <a:r>
              <a:rPr lang="en-GB" dirty="0" err="1"/>
              <a:t>Nandagiri</a:t>
            </a:r>
            <a:r>
              <a:rPr lang="en-GB" dirty="0"/>
              <a:t> | December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93904F1-FE35-6B4D-8819-B58057B7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16344"/>
              </p:ext>
            </p:extLst>
          </p:nvPr>
        </p:nvGraphicFramePr>
        <p:xfrm>
          <a:off x="788797" y="1280481"/>
          <a:ext cx="11043263" cy="46677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28448">
                  <a:extLst>
                    <a:ext uri="{9D8B030D-6E8A-4147-A177-3AD203B41FA5}">
                      <a16:colId xmlns="" xmlns:a16="http://schemas.microsoft.com/office/drawing/2014/main" val="1376947389"/>
                    </a:ext>
                  </a:extLst>
                </a:gridCol>
                <a:gridCol w="2633472">
                  <a:extLst>
                    <a:ext uri="{9D8B030D-6E8A-4147-A177-3AD203B41FA5}">
                      <a16:colId xmlns="" xmlns:a16="http://schemas.microsoft.com/office/drawing/2014/main" val="2392057509"/>
                    </a:ext>
                  </a:extLst>
                </a:gridCol>
                <a:gridCol w="2670048">
                  <a:extLst>
                    <a:ext uri="{9D8B030D-6E8A-4147-A177-3AD203B41FA5}">
                      <a16:colId xmlns="" xmlns:a16="http://schemas.microsoft.com/office/drawing/2014/main" val="2052482896"/>
                    </a:ext>
                  </a:extLst>
                </a:gridCol>
                <a:gridCol w="3511295">
                  <a:extLst>
                    <a:ext uri="{9D8B030D-6E8A-4147-A177-3AD203B41FA5}">
                      <a16:colId xmlns="" xmlns:a16="http://schemas.microsoft.com/office/drawing/2014/main" val="2548938060"/>
                    </a:ext>
                  </a:extLst>
                </a:gridCol>
              </a:tblGrid>
              <a:tr h="520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Gestational age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Confirmation of pregnancy (n=31)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Abortion obtained (n=31)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chemeClr val="tx1"/>
                          </a:solidFill>
                          <a:effectLst/>
                        </a:rPr>
                        <a:t>Abortion Method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60377185"/>
                  </a:ext>
                </a:extLst>
              </a:tr>
              <a:tr h="26310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5-8 weeks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004309185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Self-managed MA: 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890663432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076694878"/>
                  </a:ext>
                </a:extLst>
              </a:tr>
              <a:tr h="26310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9-12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22581144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3758902636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Self-managed MA: 6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217603272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864127428"/>
                  </a:ext>
                </a:extLst>
              </a:tr>
              <a:tr h="287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13-14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801883569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62006842"/>
                  </a:ext>
                </a:extLst>
              </a:tr>
              <a:tr h="2631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15-18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238316589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890748646"/>
                  </a:ext>
                </a:extLst>
              </a:tr>
              <a:tr h="287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19-22 weeks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04152744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567947934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E7A6351-F461-DC45-9A88-E1D8A79B32F1}"/>
              </a:ext>
            </a:extLst>
          </p:cNvPr>
          <p:cNvSpPr/>
          <p:nvPr/>
        </p:nvSpPr>
        <p:spPr>
          <a:xfrm>
            <a:off x="2866504" y="2754775"/>
            <a:ext cx="536453" cy="532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00CF3058-DC5E-524B-90B2-AA2DCFF5E9DC}"/>
              </a:ext>
            </a:extLst>
          </p:cNvPr>
          <p:cNvCxnSpPr>
            <a:stCxn id="34" idx="5"/>
          </p:cNvCxnSpPr>
          <p:nvPr/>
        </p:nvCxnSpPr>
        <p:spPr>
          <a:xfrm>
            <a:off x="3324395" y="3209237"/>
            <a:ext cx="4984617" cy="1343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8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88" y="-219135"/>
            <a:ext cx="10786682" cy="1499616"/>
          </a:xfrm>
        </p:spPr>
        <p:txBody>
          <a:bodyPr>
            <a:normAutofit/>
          </a:bodyPr>
          <a:lstStyle/>
          <a:p>
            <a:r>
              <a:rPr lang="en-GB" sz="4400" dirty="0"/>
              <a:t>Pregnancy Confirmation, Abortion Timing, &amp; Method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14</a:t>
            </a:fld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2364" y="1386480"/>
            <a:ext cx="10250594" cy="49782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/>
          <a:p>
            <a:r>
              <a:rPr lang="en-GB" dirty="0" err="1"/>
              <a:t>Rishita</a:t>
            </a:r>
            <a:r>
              <a:rPr lang="en-GB" dirty="0"/>
              <a:t> </a:t>
            </a:r>
            <a:r>
              <a:rPr lang="en-GB" dirty="0" err="1"/>
              <a:t>Nandagiri</a:t>
            </a:r>
            <a:r>
              <a:rPr lang="en-GB" dirty="0"/>
              <a:t> | December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93904F1-FE35-6B4D-8819-B58057B7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59222"/>
              </p:ext>
            </p:extLst>
          </p:nvPr>
        </p:nvGraphicFramePr>
        <p:xfrm>
          <a:off x="788797" y="1280481"/>
          <a:ext cx="11043263" cy="46677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28448">
                  <a:extLst>
                    <a:ext uri="{9D8B030D-6E8A-4147-A177-3AD203B41FA5}">
                      <a16:colId xmlns="" xmlns:a16="http://schemas.microsoft.com/office/drawing/2014/main" val="1376947389"/>
                    </a:ext>
                  </a:extLst>
                </a:gridCol>
                <a:gridCol w="2633472">
                  <a:extLst>
                    <a:ext uri="{9D8B030D-6E8A-4147-A177-3AD203B41FA5}">
                      <a16:colId xmlns="" xmlns:a16="http://schemas.microsoft.com/office/drawing/2014/main" val="2392057509"/>
                    </a:ext>
                  </a:extLst>
                </a:gridCol>
                <a:gridCol w="2670048">
                  <a:extLst>
                    <a:ext uri="{9D8B030D-6E8A-4147-A177-3AD203B41FA5}">
                      <a16:colId xmlns="" xmlns:a16="http://schemas.microsoft.com/office/drawing/2014/main" val="2052482896"/>
                    </a:ext>
                  </a:extLst>
                </a:gridCol>
                <a:gridCol w="3511295">
                  <a:extLst>
                    <a:ext uri="{9D8B030D-6E8A-4147-A177-3AD203B41FA5}">
                      <a16:colId xmlns="" xmlns:a16="http://schemas.microsoft.com/office/drawing/2014/main" val="2548938060"/>
                    </a:ext>
                  </a:extLst>
                </a:gridCol>
              </a:tblGrid>
              <a:tr h="520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Gestational age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Confirmation of pregnancy (n=31)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Abortion obtained (n=31)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chemeClr val="tx1"/>
                          </a:solidFill>
                          <a:effectLst/>
                        </a:rPr>
                        <a:t>Abortion Method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60377185"/>
                  </a:ext>
                </a:extLst>
              </a:tr>
              <a:tr h="26310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5-8 weeks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004309185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Self-managed MA: 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890663432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076694878"/>
                  </a:ext>
                </a:extLst>
              </a:tr>
              <a:tr h="26310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9-12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922581144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3758902636"/>
                  </a:ext>
                </a:extLst>
              </a:tr>
              <a:tr h="2877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Self-managed MA: 6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217603272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864127428"/>
                  </a:ext>
                </a:extLst>
              </a:tr>
              <a:tr h="287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13-14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801883569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62006842"/>
                  </a:ext>
                </a:extLst>
              </a:tr>
              <a:tr h="2631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15-18 weeks</a:t>
                      </a:r>
                      <a:endParaRPr lang="en-IN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(formal):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238316589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2890748646"/>
                  </a:ext>
                </a:extLst>
              </a:tr>
              <a:tr h="287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19-22 weeks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 followed by 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404152744"/>
                  </a:ext>
                </a:extLst>
              </a:tr>
              <a:tr h="263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D&amp;C/E: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24" marR="49224" marT="6837" marB="0"/>
                </a:tc>
                <a:extLst>
                  <a:ext uri="{0D108BD9-81ED-4DB2-BD59-A6C34878D82A}">
                    <a16:rowId xmlns="" xmlns:a16="http://schemas.microsoft.com/office/drawing/2014/main" val="1567947934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CB57E750-D2F6-8044-A0B4-43B3859F0F1A}"/>
              </a:ext>
            </a:extLst>
          </p:cNvPr>
          <p:cNvCxnSpPr/>
          <p:nvPr/>
        </p:nvCxnSpPr>
        <p:spPr>
          <a:xfrm flipH="1">
            <a:off x="10058400" y="4871545"/>
            <a:ext cx="97455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52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18" y="-256513"/>
            <a:ext cx="9720072" cy="1499616"/>
          </a:xfrm>
        </p:spPr>
        <p:txBody>
          <a:bodyPr/>
          <a:lstStyle/>
          <a:p>
            <a:r>
              <a:rPr lang="en-GB" dirty="0"/>
              <a:t>Method and Self-Reported Outcomes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15</a:t>
            </a:fld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2364" y="1386480"/>
            <a:ext cx="10250594" cy="49782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/>
          <a:p>
            <a:r>
              <a:rPr lang="en-GB" dirty="0" err="1"/>
              <a:t>Rishita</a:t>
            </a:r>
            <a:r>
              <a:rPr lang="en-GB" dirty="0"/>
              <a:t> </a:t>
            </a:r>
            <a:r>
              <a:rPr lang="en-GB" dirty="0" err="1"/>
              <a:t>Nandagiri</a:t>
            </a:r>
            <a:r>
              <a:rPr lang="en-GB" dirty="0"/>
              <a:t> | December 2018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817FAC2-43B8-3A49-B864-BEAA0A6C1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29733"/>
              </p:ext>
            </p:extLst>
          </p:nvPr>
        </p:nvGraphicFramePr>
        <p:xfrm>
          <a:off x="693610" y="778009"/>
          <a:ext cx="10804780" cy="5829855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528119">
                  <a:extLst>
                    <a:ext uri="{9D8B030D-6E8A-4147-A177-3AD203B41FA5}">
                      <a16:colId xmlns="" xmlns:a16="http://schemas.microsoft.com/office/drawing/2014/main" val="697627301"/>
                    </a:ext>
                  </a:extLst>
                </a:gridCol>
                <a:gridCol w="1793793">
                  <a:extLst>
                    <a:ext uri="{9D8B030D-6E8A-4147-A177-3AD203B41FA5}">
                      <a16:colId xmlns="" xmlns:a16="http://schemas.microsoft.com/office/drawing/2014/main" val="928086894"/>
                    </a:ext>
                  </a:extLst>
                </a:gridCol>
                <a:gridCol w="2160956">
                  <a:extLst>
                    <a:ext uri="{9D8B030D-6E8A-4147-A177-3AD203B41FA5}">
                      <a16:colId xmlns="" xmlns:a16="http://schemas.microsoft.com/office/drawing/2014/main" val="4123451941"/>
                    </a:ext>
                  </a:extLst>
                </a:gridCol>
                <a:gridCol w="2160956">
                  <a:extLst>
                    <a:ext uri="{9D8B030D-6E8A-4147-A177-3AD203B41FA5}">
                      <a16:colId xmlns="" xmlns:a16="http://schemas.microsoft.com/office/drawing/2014/main" val="4166453823"/>
                    </a:ext>
                  </a:extLst>
                </a:gridCol>
                <a:gridCol w="2160956">
                  <a:extLst>
                    <a:ext uri="{9D8B030D-6E8A-4147-A177-3AD203B41FA5}">
                      <a16:colId xmlns="" xmlns:a16="http://schemas.microsoft.com/office/drawing/2014/main" val="3462631241"/>
                    </a:ext>
                  </a:extLst>
                </a:gridCol>
              </a:tblGrid>
              <a:tr h="1157214">
                <a:tc>
                  <a:txBody>
                    <a:bodyPr/>
                    <a:lstStyle/>
                    <a:p>
                      <a:pPr algn="l" fontAlgn="b"/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Self-managed MA (n=12)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MA through formal services (public and/or private) (n=6)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MA followed by D&amp;C/E (public and/or private) (n=4)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Surgical abortion (public and/or private, D&amp;C/E) (n=9)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2118966487"/>
                  </a:ext>
                </a:extLst>
              </a:tr>
              <a:tr h="545449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5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2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4181726328"/>
                  </a:ext>
                </a:extLst>
              </a:tr>
              <a:tr h="583009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Abdominal pain &amp; cramping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3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2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2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5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2181417692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Pain (aches)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2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3 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2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4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1632037432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Nausea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1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4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1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2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3839312289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Spotting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3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3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2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3 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3172259192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Excessive bleeding 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1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1839828922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Fever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1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1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1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3777284352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Bed rest 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4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9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2104231531"/>
                  </a:ext>
                </a:extLst>
              </a:tr>
              <a:tr h="583009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Reduced physical activity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1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2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9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3609346944"/>
                  </a:ext>
                </a:extLst>
              </a:tr>
              <a:tr h="583009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Disruption to daily routine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4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/>
                        <a:t>9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2152308483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6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n/a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1</a:t>
                      </a: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dirty="0"/>
                        <a:t>2</a:t>
                      </a:r>
                    </a:p>
                  </a:txBody>
                  <a:tcPr marL="9346" marR="9346" marT="9346" marB="0" anchor="b"/>
                </a:tc>
                <a:extLst>
                  <a:ext uri="{0D108BD9-81ED-4DB2-BD59-A6C34878D82A}">
                    <a16:rowId xmlns="" xmlns:a16="http://schemas.microsoft.com/office/drawing/2014/main" val="28633168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8323CC1-9CD2-DD45-91AE-B9C17838D545}"/>
              </a:ext>
            </a:extLst>
          </p:cNvPr>
          <p:cNvSpPr/>
          <p:nvPr/>
        </p:nvSpPr>
        <p:spPr>
          <a:xfrm>
            <a:off x="6438215" y="4713890"/>
            <a:ext cx="3933687" cy="2031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D85AC26-AEB4-4B23-8113-98E003DE6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5B3935F-AC8A-4AE4-9527-D439FA6B0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Points For consideration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Rishita Nandagiri | December 2018</a:t>
            </a:r>
            <a:endParaRPr lang="en-US" kern="1200" cap="all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C58C8F8B-3F5C-4F2D-B0F9-F1E3BB2E96C9}" type="slidenum">
              <a:rPr lang="en-US"/>
              <a:pPr defTabSz="457200"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="" xmlns:a16="http://schemas.microsoft.com/office/drawing/2014/main" id="{BD778A2C-11A1-47D5-901F-C8B1113A8C0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8028606"/>
              </p:ext>
            </p:extLst>
          </p:nvPr>
        </p:nvGraphicFramePr>
        <p:xfrm>
          <a:off x="4909988" y="369147"/>
          <a:ext cx="7022592" cy="610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081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2E1B6B-9DE9-3F42-A644-BCDF2E5E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17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/>
          <a:p>
            <a:r>
              <a:rPr lang="en-GB" dirty="0" err="1"/>
              <a:t>Rishita</a:t>
            </a:r>
            <a:r>
              <a:rPr lang="en-GB" dirty="0"/>
              <a:t> </a:t>
            </a:r>
            <a:r>
              <a:rPr lang="en-GB" dirty="0" err="1"/>
              <a:t>Nandagiri</a:t>
            </a:r>
            <a:r>
              <a:rPr lang="en-GB" dirty="0"/>
              <a:t> | December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5EA5CED-205E-ED49-AD5D-604718C36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88" y="721202"/>
            <a:ext cx="7222756" cy="5415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03DB07F-D0F0-2F42-AA6B-EC64F73AB872}"/>
              </a:ext>
            </a:extLst>
          </p:cNvPr>
          <p:cNvSpPr txBox="1"/>
          <p:nvPr/>
        </p:nvSpPr>
        <p:spPr>
          <a:xfrm>
            <a:off x="1706800" y="5565086"/>
            <a:ext cx="49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sz="1600" dirty="0">
                <a:solidFill>
                  <a:schemeClr val="bg1"/>
                </a:solidFill>
              </a:rPr>
              <a:t>Hindi): Speaking with you was a pleasure.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35ECF1D-64E1-C244-BA98-AABB94506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58" y="4982135"/>
            <a:ext cx="3582396" cy="95228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="" xmlns:a16="http://schemas.microsoft.com/office/drawing/2014/main" id="{F4B41C67-667F-214E-BBF2-2C7F8BC3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599" y="1001673"/>
            <a:ext cx="2363544" cy="15452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77EB44-9958-4C4D-A18B-D81C4D58A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489511"/>
            <a:ext cx="3061448" cy="10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1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834348D-C609-4DDD-BC0E-8CCD47C1B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1AFC812-B894-4DF2-B0E7-A7754B035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Introduction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4BEAC76-53DA-4BEF-9A55-092764198C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C985BB2-3102-E54E-B9CA-A342143CD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1740724"/>
            <a:ext cx="4791451" cy="5004300"/>
          </a:xfr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 Part of larger study investigating women’s abortion and abortion-related experiences. </a:t>
            </a:r>
            <a:br>
              <a:rPr lang="en-US" sz="2600" dirty="0"/>
            </a:b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 This paper investigates women’s (n=31) trajectories to abortion access, care, &amp; self-described outcomes; in relation to current abortion safety classifications. </a:t>
            </a:r>
            <a:br>
              <a:rPr lang="en-US" sz="2600" dirty="0"/>
            </a:b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 Women’s trajectories to abortion access &amp; care shape the </a:t>
            </a:r>
            <a:r>
              <a:rPr lang="en-US" sz="2600" i="1" dirty="0"/>
              <a:t>kind</a:t>
            </a:r>
            <a:r>
              <a:rPr lang="en-US" sz="2600" dirty="0"/>
              <a:t> of access &amp; care they receive, impacting safety &amp; outcomes.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77" y="960120"/>
            <a:ext cx="3705639" cy="494085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EB8FB084-6CC6-004C-9387-1894DB87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Rishita Nandagiri | December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8C8F8B-3F5C-4F2D-B0F9-F1E3BB2E96C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3E1ECA2-449F-4E97-BD3B-2CAC05378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55B858F-1E70-4E6F-BE67-C90AA7EDA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Conceptual Framework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104BD89-6707-4892-B5BB-2329B7667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6AA83FE8-E646-8344-9DFD-3973802B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166" y="2193910"/>
            <a:ext cx="4594382" cy="4434206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400" dirty="0">
                <a:solidFill>
                  <a:srgbClr val="FFFFFF"/>
                </a:solidFill>
              </a:rPr>
              <a:t>Women’s abortion care-seeking is non-linear, complex, &amp; involves multiple steps. 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- Influenced by knowledge of laws/methods, abortion stigma, social support, disclosure/secrecy. 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- Coast et al.’s (2018) socio-ecological model accounts for the multiple, intersecting levels &amp; domains affecting access </a:t>
            </a:r>
          </a:p>
        </p:txBody>
      </p:sp>
      <p:pic>
        <p:nvPicPr>
          <p:cNvPr id="9" name="Content Placeholder 12">
            <a:extLst>
              <a:ext uri="{FF2B5EF4-FFF2-40B4-BE49-F238E27FC236}">
                <a16:creationId xmlns="" xmlns:a16="http://schemas.microsoft.com/office/drawing/2014/main" id="{AAF16775-A4DA-1744-836B-4F4C0BFA9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21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Rishita Nandagiri | December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8C8F8B-3F5C-4F2D-B0F9-F1E3BB2E96C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4166" y="1835330"/>
            <a:ext cx="7844589" cy="479278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670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A834348D-C609-4DDD-BC0E-8CCD47C1B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16BA3B9B-A5EE-4E60-B809-9322682618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Abortion Context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2F119B9D-EB57-4E21-A62E-D4EB28B107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2286000"/>
            <a:ext cx="4053840" cy="3986784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- MTP Act (1971) – available under  broad grounds. 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- Only trained &amp; registered practitioners and specialists, in registered or </a:t>
            </a:r>
            <a:r>
              <a:rPr lang="en-US" sz="2400" dirty="0" err="1">
                <a:solidFill>
                  <a:srgbClr val="FFFFFF"/>
                </a:solidFill>
              </a:rPr>
              <a:t>authorised</a:t>
            </a:r>
            <a:r>
              <a:rPr lang="en-US" sz="2400" dirty="0">
                <a:solidFill>
                  <a:srgbClr val="FFFFFF"/>
                </a:solidFill>
              </a:rPr>
              <a:t> clinics permitted to provide abortion services. 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- Medication abortion (MA) approved up to 7 weeks*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="" xmlns:a16="http://schemas.microsoft.com/office/drawing/2014/main" id="{683C673E-97D8-794F-AFC4-699B56CF1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r="4566"/>
          <a:stretch/>
        </p:blipFill>
        <p:spPr>
          <a:xfrm>
            <a:off x="6937157" y="640080"/>
            <a:ext cx="3773607" cy="557784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Rishita Nandagiri | December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8C8F8B-3F5C-4F2D-B0F9-F1E3BB2E96C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D85AC26-AEB4-4B23-8113-98E003DE6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5B3935F-AC8A-4AE4-9527-D439FA6B0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Methodology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Rishita Nandagiri | December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C58C8F8B-3F5C-4F2D-B0F9-F1E3BB2E96C9}" type="slidenum">
              <a:rPr lang="en-US" smtClean="0"/>
              <a:pPr defTabSz="457200"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="" xmlns:a16="http://schemas.microsoft.com/office/drawing/2014/main" id="{984C825F-8A74-428C-9FFA-5414218777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8959390"/>
              </p:ext>
            </p:extLst>
          </p:nvPr>
        </p:nvGraphicFramePr>
        <p:xfrm>
          <a:off x="4842932" y="112976"/>
          <a:ext cx="7349068" cy="635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77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18" y="444932"/>
            <a:ext cx="9720072" cy="1499616"/>
          </a:xfrm>
        </p:spPr>
        <p:txBody>
          <a:bodyPr/>
          <a:lstStyle/>
          <a:p>
            <a:r>
              <a:rPr lang="en-GB" dirty="0"/>
              <a:t>Abortion Method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8F8B-3F5C-4F2D-B0F9-F1E3BB2E96C9}" type="slidenum">
              <a:rPr lang="en-GB" smtClean="0"/>
              <a:t>6</a:t>
            </a:fld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33307" y="1728104"/>
            <a:ext cx="7077693" cy="45637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v"/>
            </a:pPr>
            <a:endParaRPr lang="en-GB" sz="28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/>
          <a:p>
            <a:r>
              <a:rPr lang="en-GB" dirty="0" err="1"/>
              <a:t>Rishita</a:t>
            </a:r>
            <a:r>
              <a:rPr lang="en-GB" dirty="0"/>
              <a:t> </a:t>
            </a:r>
            <a:r>
              <a:rPr lang="en-GB" dirty="0" err="1"/>
              <a:t>Nandagiri</a:t>
            </a:r>
            <a:r>
              <a:rPr lang="en-GB" dirty="0"/>
              <a:t> | December 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E5A8176-548F-1643-A236-46AB1C368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87808"/>
              </p:ext>
            </p:extLst>
          </p:nvPr>
        </p:nvGraphicFramePr>
        <p:xfrm>
          <a:off x="1024128" y="1944548"/>
          <a:ext cx="10032662" cy="39230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418072">
                  <a:extLst>
                    <a:ext uri="{9D8B030D-6E8A-4147-A177-3AD203B41FA5}">
                      <a16:colId xmlns="" xmlns:a16="http://schemas.microsoft.com/office/drawing/2014/main" val="340223376"/>
                    </a:ext>
                  </a:extLst>
                </a:gridCol>
                <a:gridCol w="3614590">
                  <a:extLst>
                    <a:ext uri="{9D8B030D-6E8A-4147-A177-3AD203B41FA5}">
                      <a16:colId xmlns="" xmlns:a16="http://schemas.microsoft.com/office/drawing/2014/main" val="877329867"/>
                    </a:ext>
                  </a:extLst>
                </a:gridCol>
              </a:tblGrid>
              <a:tr h="877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Abortion method</a:t>
                      </a:r>
                      <a:endParaRPr lang="en-I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Sample distribution (n=31) </a:t>
                      </a:r>
                      <a:endParaRPr lang="en-I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60882339"/>
                  </a:ext>
                </a:extLst>
              </a:tr>
              <a:tr h="438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Self-managed MA*</a:t>
                      </a:r>
                      <a:endParaRPr lang="en-I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12</a:t>
                      </a:r>
                      <a:endParaRPr lang="en-I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58207149"/>
                  </a:ext>
                </a:extLst>
              </a:tr>
              <a:tr h="877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MA through formal services (public and private)</a:t>
                      </a:r>
                      <a:endParaRPr lang="en-I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6</a:t>
                      </a:r>
                      <a:endParaRPr lang="en-I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098134"/>
                  </a:ext>
                </a:extLst>
              </a:tr>
              <a:tr h="542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MA* followed by D&amp;C/E (public and private)</a:t>
                      </a:r>
                      <a:endParaRPr lang="en-I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7843635"/>
                  </a:ext>
                </a:extLst>
              </a:tr>
              <a:tr h="877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Surgical abortion (public and private, D&amp;C/E)</a:t>
                      </a:r>
                      <a:endParaRPr lang="en-I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9</a:t>
                      </a:r>
                      <a:endParaRPr lang="en-I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0681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54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E3E1ECA2-449F-4E97-BD3B-2CAC05378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51F0F-542F-4F45-8D98-0FFC6981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Case Study 1: </a:t>
            </a:r>
            <a:r>
              <a:rPr lang="en-US" dirty="0" err="1"/>
              <a:t>Pragnya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3D8078-6A66-FE47-9C74-8A52B6A17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883664"/>
            <a:ext cx="6147139" cy="4587040"/>
          </a:xfr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Age 16, married at 14. One child (18 months)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Pregnancy confirmation: six weeks via UPT </a:t>
            </a:r>
            <a:br>
              <a:rPr lang="en-US" sz="2400" dirty="0"/>
            </a:b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Abortion obtained: 17 weeks</a:t>
            </a:r>
            <a:br>
              <a:rPr lang="en-US" sz="2400" dirty="0"/>
            </a:b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Delay: 11 weeks</a:t>
            </a:r>
            <a:br>
              <a:rPr lang="en-US" sz="2400" dirty="0"/>
            </a:b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Abortion method: D&amp;C, private clinic </a:t>
            </a:r>
            <a:br>
              <a:rPr lang="en-US" sz="2400" dirty="0"/>
            </a:b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Self-reported outcomes: Abdominal pain &amp; cramping, pain, nausea, fever, bed rest, disruption to daily routine, reduced physical activity, weakness.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Rishita Nandagiri | December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0D8D14-B47A-F649-BD17-2389CD0F9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r="2" b="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D858CE-1777-DD49-AA65-F3DD1922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8C8F8B-3F5C-4F2D-B0F9-F1E3BB2E96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1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3E1ECA2-449F-4E97-BD3B-2CAC05378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51F0F-542F-4F45-8D98-0FFC6981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06" y="-97273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Case Study 2: </a:t>
            </a:r>
            <a:r>
              <a:rPr lang="en-US" dirty="0" err="1"/>
              <a:t>Qabila</a:t>
            </a:r>
            <a:r>
              <a:rPr lang="en-US" dirty="0"/>
              <a:t> 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="" xmlns:a16="http://schemas.microsoft.com/office/drawing/2014/main" id="{0A418526-43C9-46B3-84B2-F7151ACC5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906" y="1305060"/>
            <a:ext cx="7171267" cy="5439964"/>
          </a:xfrm>
        </p:spPr>
        <p:txBody>
          <a:bodyPr vert="horz" lIns="45720" tIns="45720" rIns="45720" bIns="45720" rtlCol="0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Age: 22, married, one child (11 months). </a:t>
            </a:r>
            <a:br>
              <a:rPr lang="en-US" dirty="0"/>
            </a:b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Pregnancy confirmation: six weeks via UPT</a:t>
            </a:r>
            <a:br>
              <a:rPr lang="en-US" dirty="0"/>
            </a:b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First abortion attempt: seven weeks, MA through untrained provider. Spotting, incomplete abortion</a:t>
            </a:r>
            <a:br>
              <a:rPr lang="en-US" dirty="0"/>
            </a:b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Delay: 6 weeks</a:t>
            </a:r>
            <a:br>
              <a:rPr lang="en-US" dirty="0"/>
            </a:b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Abortion obtained: 13 weeks</a:t>
            </a:r>
            <a:br>
              <a:rPr lang="en-US" dirty="0"/>
            </a:b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Abortion method: D&amp;C, private clinic.</a:t>
            </a:r>
            <a:br>
              <a:rPr lang="en-US" dirty="0"/>
            </a:b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Self reported outcomes: some bleeding, cramping, &amp; fever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CC7EE2-1D04-024A-BE05-08954A393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26785"/>
          <a:stretch/>
        </p:blipFill>
        <p:spPr>
          <a:xfrm>
            <a:off x="7814290" y="193653"/>
            <a:ext cx="4377710" cy="647069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D858CE-1777-DD49-AA65-F3DD1922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8C8F8B-3F5C-4F2D-B0F9-F1E3BB2E96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3E1ECA2-449F-4E97-BD3B-2CAC05378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51F0F-542F-4F45-8D98-0FFC6981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Case Study 3: Janani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="" xmlns:a16="http://schemas.microsoft.com/office/drawing/2014/main" id="{0A418526-43C9-46B3-84B2-F7151ACC5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Age: ±40, married, three children. </a:t>
            </a:r>
            <a:br>
              <a:rPr lang="en-US" sz="2400" dirty="0"/>
            </a:b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Pregnancy confirmation: six weeks via UPT </a:t>
            </a:r>
            <a:br>
              <a:rPr lang="en-US" sz="2400" dirty="0"/>
            </a:b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Abortion obtained: seven weeks </a:t>
            </a:r>
            <a:br>
              <a:rPr lang="en-US" sz="2400" dirty="0"/>
            </a:b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Abortion method: self-managed MA</a:t>
            </a:r>
            <a:br>
              <a:rPr lang="en-US" sz="2400" dirty="0"/>
            </a:b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Self-reported outcomes: none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98A4B570-8930-E942-A793-41D7268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Rishita Nandagiri | December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9159DA-A82B-3D48-9C02-560EDDFDDE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1437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D858CE-1777-DD49-AA65-F3DD1922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8C8F8B-3F5C-4F2D-B0F9-F1E3BB2E96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1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991</Words>
  <Application>Microsoft Office PowerPoint</Application>
  <PresentationFormat>Custom</PresentationFormat>
  <Paragraphs>330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Integral</vt:lpstr>
      <vt:lpstr>Timing, quality of care, &amp; agency: women’s abortion trajectories &amp; outcomes</vt:lpstr>
      <vt:lpstr>Introduction</vt:lpstr>
      <vt:lpstr>Conceptual Framework </vt:lpstr>
      <vt:lpstr>Abortion Context</vt:lpstr>
      <vt:lpstr>Methodology</vt:lpstr>
      <vt:lpstr>Abortion Method </vt:lpstr>
      <vt:lpstr>Case Study 1: Pragnya</vt:lpstr>
      <vt:lpstr>Case Study 2: Qabila </vt:lpstr>
      <vt:lpstr>Case Study 3: Janani</vt:lpstr>
      <vt:lpstr>PowerPoint Presentation</vt:lpstr>
      <vt:lpstr>Pregnancy Confirmation, Abortion Timing, &amp; Method</vt:lpstr>
      <vt:lpstr>Pregnancy Confirmation, Abortion Timing, &amp; Method</vt:lpstr>
      <vt:lpstr>Pregnancy Confirmation, Abortion Timing, &amp; Method</vt:lpstr>
      <vt:lpstr>Pregnancy Confirmation, Abortion Timing, &amp; Method</vt:lpstr>
      <vt:lpstr>Method and Self-Reported Outcomes </vt:lpstr>
      <vt:lpstr>Points For consideration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Timing, quality of care, &amp; agency: women’s abortion trajectories &amp; outcomes</dc:title>
  <dc:creator>Nandagiri,R (pgr)</dc:creator>
  <cp:lastModifiedBy>Administrator</cp:lastModifiedBy>
  <cp:revision>8</cp:revision>
  <dcterms:created xsi:type="dcterms:W3CDTF">2018-12-04T04:26:14Z</dcterms:created>
  <dcterms:modified xsi:type="dcterms:W3CDTF">2018-12-18T14:16:22Z</dcterms:modified>
</cp:coreProperties>
</file>