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8" r:id="rId4"/>
    <p:sldId id="261" r:id="rId5"/>
    <p:sldId id="260" r:id="rId6"/>
    <p:sldId id="276" r:id="rId7"/>
    <p:sldId id="277" r:id="rId8"/>
    <p:sldId id="278" r:id="rId9"/>
    <p:sldId id="263" r:id="rId10"/>
    <p:sldId id="264" r:id="rId11"/>
    <p:sldId id="265" r:id="rId12"/>
    <p:sldId id="268" r:id="rId13"/>
    <p:sldId id="279" r:id="rId14"/>
    <p:sldId id="270" r:id="rId15"/>
    <p:sldId id="280" r:id="rId16"/>
    <p:sldId id="271" r:id="rId17"/>
    <p:sldId id="281" r:id="rId18"/>
    <p:sldId id="272" r:id="rId19"/>
    <p:sldId id="282" r:id="rId20"/>
    <p:sldId id="273" r:id="rId21"/>
    <p:sldId id="274" r:id="rId22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73414" autoAdjust="0"/>
  </p:normalViewPr>
  <p:slideViewPr>
    <p:cSldViewPr snapToGrid="0" snapToObjects="1">
      <p:cViewPr varScale="1">
        <p:scale>
          <a:sx n="85" d="100"/>
          <a:sy n="85" d="100"/>
        </p:scale>
        <p:origin x="-22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D489E-5D85-4C64-B0FB-0CA9E683BDAB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0B3F5-8A69-44E2-AEEF-8F7C62C3E0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4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Hello everyone, Neil</a:t>
            </a:r>
            <a:r>
              <a:rPr lang="en-GB" baseline="0" dirty="0" smtClean="0"/>
              <a:t> Stewart, LSE Library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Those of you with computers- please have a look at this URL as I go along…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02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We tried to pay close attention to our</a:t>
            </a:r>
            <a:r>
              <a:rPr lang="en-GB" baseline="0" dirty="0" smtClean="0"/>
              <a:t> users for what can be a complex archive, particularly given that we wanted to continue to </a:t>
            </a:r>
            <a:r>
              <a:rPr lang="en-GB" baseline="0" dirty="0" err="1" smtClean="0"/>
              <a:t>geolocate</a:t>
            </a:r>
            <a:r>
              <a:rPr lang="en-GB" baseline="0" dirty="0" smtClean="0"/>
              <a:t> the Police Notebooks against the Maps</a:t>
            </a:r>
            <a:r>
              <a:rPr lang="en-GB" baseline="0" dirty="0" smtClean="0"/>
              <a:t>.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82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Tech</a:t>
            </a:r>
            <a:r>
              <a:rPr lang="en-GB" baseline="0" dirty="0" smtClean="0"/>
              <a:t> work was done in-house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IIIF</a:t>
            </a:r>
            <a:r>
              <a:rPr lang="en-GB" dirty="0" smtClean="0"/>
              <a:t>, using the </a:t>
            </a:r>
            <a:r>
              <a:rPr lang="en-GB" dirty="0" err="1" smtClean="0"/>
              <a:t>Wellcome’s</a:t>
            </a:r>
            <a:r>
              <a:rPr lang="en-GB" dirty="0" smtClean="0"/>
              <a:t> Universal</a:t>
            </a:r>
            <a:r>
              <a:rPr lang="en-GB" baseline="0" dirty="0" smtClean="0"/>
              <a:t> Viewer: for viewing notebooks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 smtClean="0"/>
              <a:t>OpenStreetMaps</a:t>
            </a:r>
            <a:r>
              <a:rPr lang="en-GB" dirty="0" smtClean="0"/>
              <a:t>:</a:t>
            </a:r>
            <a:r>
              <a:rPr lang="en-GB" baseline="0" dirty="0" smtClean="0"/>
              <a:t> the modern street layer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 smtClean="0"/>
              <a:t>Elasticsearch</a:t>
            </a:r>
            <a:r>
              <a:rPr lang="en-GB" dirty="0" smtClean="0"/>
              <a:t>: for search &amp; indexing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Big credit to Digital</a:t>
            </a:r>
            <a:r>
              <a:rPr lang="en-GB" baseline="0" dirty="0" smtClean="0"/>
              <a:t> Library Developer Thom Carter, who developed the technical underpinnings from scratch. Technical write-up to be tweeted after the presentation.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3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GB" dirty="0" smtClean="0"/>
              <a:t>The screenshots give an idea of the iterative design process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Using the colouration of the maps</a:t>
            </a:r>
            <a:r>
              <a:rPr lang="en-GB" baseline="0" dirty="0" smtClean="0"/>
              <a:t> and LSE “look and feel”</a:t>
            </a:r>
          </a:p>
          <a:p>
            <a:pPr marL="457200" indent="-457200">
              <a:buFont typeface="Arial" charset="0"/>
              <a:buChar char="•"/>
            </a:pPr>
            <a:r>
              <a:rPr lang="en-GB" baseline="0" dirty="0" smtClean="0"/>
              <a:t>Responsively designed- usable on desktop PC, tablet, mobile phone</a:t>
            </a:r>
            <a:endParaRPr lang="en-GB" dirty="0" smtClean="0"/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Credit here</a:t>
            </a:r>
            <a:r>
              <a:rPr lang="en-GB" baseline="0" dirty="0" smtClean="0"/>
              <a:t> goes to our web design partners Mickey &amp; Mallory</a:t>
            </a:r>
            <a:endParaRPr lang="en-GB" dirty="0" smtClean="0"/>
          </a:p>
          <a:p>
            <a:pPr marL="0" indent="0">
              <a:buFont typeface="Arial" charset="0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Big,</a:t>
            </a:r>
            <a:r>
              <a:rPr lang="en-GB" baseline="0" dirty="0" smtClean="0"/>
              <a:t> high-resolution version of the 12 maps, stitched together!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Modern map application functionality- drag, zoom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815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Note the legend, “Lowest class, vicious, semi-criminal”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The dots on</a:t>
            </a:r>
            <a:r>
              <a:rPr lang="en-GB" baseline="0" dirty="0" smtClean="0"/>
              <a:t> the map represent geo-located notebooks, you can click on those and access the notebooks in question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Search</a:t>
            </a:r>
            <a:r>
              <a:rPr lang="en-GB" baseline="0" dirty="0" smtClean="0"/>
              <a:t> </a:t>
            </a:r>
            <a:r>
              <a:rPr lang="en-GB" baseline="0" dirty="0" smtClean="0"/>
              <a:t>and browse functionality, hopefully an intuitive way into the archival </a:t>
            </a:r>
            <a:r>
              <a:rPr lang="en-GB" baseline="0" dirty="0" smtClean="0"/>
              <a:t>material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Note the thematic</a:t>
            </a:r>
            <a:r>
              <a:rPr lang="en-GB" baseline="0" dirty="0" smtClean="0"/>
              <a:t> design continuity from the maps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1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Document</a:t>
            </a:r>
            <a:r>
              <a:rPr lang="en-GB" baseline="0" dirty="0" smtClean="0"/>
              <a:t> </a:t>
            </a:r>
            <a:r>
              <a:rPr lang="en-GB" baseline="0" dirty="0" smtClean="0"/>
              <a:t>viewer, using IIIF Universal Viewer, allowing very deep zoom, easy page turning.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Descriptive metadata to contextualise what is being viewed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1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Highlights</a:t>
            </a:r>
            <a:r>
              <a:rPr lang="en-GB" baseline="0" dirty="0" smtClean="0"/>
              <a:t> pages, offering a “way in” to the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Admittedly a little salacious, but have proven to be very popular!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45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Successful publicity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Lots of hits on the site- at launch</a:t>
            </a:r>
            <a:r>
              <a:rPr lang="en-GB" baseline="0" dirty="0" smtClean="0"/>
              <a:t> we saw some 2,105 sessions in a single day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picked up by LSE channels,</a:t>
            </a:r>
            <a:r>
              <a:rPr lang="en-GB" baseline="0" dirty="0" smtClean="0"/>
              <a:t> </a:t>
            </a:r>
            <a:r>
              <a:rPr lang="en-GB" dirty="0" smtClean="0"/>
              <a:t>Londonist, Smithsonian Magazine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Encouraged us to do further</a:t>
            </a:r>
            <a:r>
              <a:rPr lang="en-GB" baseline="0" dirty="0" smtClean="0"/>
              <a:t> work!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96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It’s the last one I want</a:t>
            </a:r>
            <a:r>
              <a:rPr lang="en-GB" baseline="0" dirty="0" smtClean="0"/>
              <a:t> to highlight here: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We don’t currently have the ability to search the map of Victorian London- this is a problem, some 50% of streets have disappeared, changed name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We’re working on this at the moment, using data kindly supplied by the GB1900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96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Charles Booth (1840 - 1916): Victorian</a:t>
            </a:r>
            <a:r>
              <a:rPr lang="en-GB" baseline="0" dirty="0" smtClean="0"/>
              <a:t> businessman, philanthropist and social reformer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843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02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To</a:t>
            </a:r>
            <a:r>
              <a:rPr lang="en-GB" baseline="0" dirty="0" smtClean="0"/>
              <a:t> discover the level of poverty in Victorian London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Booth </a:t>
            </a:r>
            <a:r>
              <a:rPr lang="en-GB" baseline="0" dirty="0" smtClean="0"/>
              <a:t>disbelieved </a:t>
            </a:r>
            <a:r>
              <a:rPr lang="en-GB" baseline="0" dirty="0" smtClean="0"/>
              <a:t>that poverty was </a:t>
            </a:r>
            <a:r>
              <a:rPr lang="en-GB" baseline="0" dirty="0" smtClean="0"/>
              <a:t>as prevalent as thinkers </a:t>
            </a:r>
            <a:r>
              <a:rPr lang="en-GB" baseline="0" dirty="0" smtClean="0"/>
              <a:t>of the day proposed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His work showed that it was actually much higher – some 30% of people in a city of </a:t>
            </a:r>
            <a:r>
              <a:rPr lang="en-GB" baseline="0" dirty="0" smtClean="0"/>
              <a:t>6million people </a:t>
            </a:r>
            <a:r>
              <a:rPr lang="en-GB" baseline="0" dirty="0" smtClean="0"/>
              <a:t>lived “below the poverty line”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86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The project team </a:t>
            </a:r>
            <a:r>
              <a:rPr lang="en-GB" baseline="0" dirty="0" smtClean="0"/>
              <a:t>walked the streets of London and talked to people: policemen, school board visitors, religious figures, and the residents and workers </a:t>
            </a:r>
            <a:r>
              <a:rPr lang="en-GB" baseline="0" dirty="0" smtClean="0"/>
              <a:t>themselves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They recorded data, both qualitative &amp; quantitative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Beatrice Webb, co-fo</a:t>
            </a:r>
            <a:r>
              <a:rPr lang="en-GB" baseline="0" dirty="0" smtClean="0"/>
              <a:t>under of LSE, was part of the team</a:t>
            </a: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8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 what was produced? Full archive held</a:t>
            </a:r>
            <a:r>
              <a:rPr lang="en-US" baseline="0" dirty="0" smtClean="0"/>
              <a:t> at LSE Library- jewel in the crown. Of note for this presentation: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Poverty </a:t>
            </a:r>
            <a:r>
              <a:rPr lang="en-US" dirty="0" smtClean="0"/>
              <a:t>maps (12 individual</a:t>
            </a:r>
            <a:r>
              <a:rPr lang="en-US" baseline="0" dirty="0" smtClean="0"/>
              <a:t> maps)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Notebooks,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inc.</a:t>
            </a:r>
            <a:r>
              <a:rPr lang="en-US" baseline="0" dirty="0" smtClean="0"/>
              <a:t> the Police Notebooks</a:t>
            </a:r>
            <a:r>
              <a:rPr lang="en-US" baseline="0" dirty="0" smtClean="0"/>
              <a:t>. </a:t>
            </a:r>
            <a:r>
              <a:rPr lang="en-US" baseline="0" dirty="0" smtClean="0"/>
              <a:t>Important to note that the Police Notebooks relate to particular areas and so are amenable to geolocation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So what</a:t>
            </a:r>
            <a:r>
              <a:rPr lang="en-GB" baseline="0" dirty="0" smtClean="0"/>
              <a:t> </a:t>
            </a:r>
            <a:r>
              <a:rPr lang="en-GB" baseline="0" dirty="0" smtClean="0"/>
              <a:t>did </a:t>
            </a:r>
            <a:r>
              <a:rPr lang="en-GB" baseline="0" dirty="0" smtClean="0"/>
              <a:t>LSE have</a:t>
            </a:r>
            <a:r>
              <a:rPr lang="en-GB" baseline="0" dirty="0" smtClean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1 very old website- 2002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Did a pretty good job at displaying the archival materials, the maps not so much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Had become challenging to manage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1 newer website, from 2012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Experimental</a:t>
            </a:r>
            <a:r>
              <a:rPr lang="en-GB" dirty="0" smtClean="0"/>
              <a:t>,</a:t>
            </a:r>
            <a:r>
              <a:rPr lang="en-GB" baseline="0" dirty="0" smtClean="0"/>
              <a:t> prototypical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Modern mapping functionality, and geolocation of </a:t>
            </a:r>
            <a:r>
              <a:rPr lang="en-GB" baseline="0" dirty="0" smtClean="0"/>
              <a:t>notebooks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We needed to bring the</a:t>
            </a:r>
            <a:r>
              <a:rPr lang="en-GB" baseline="0" dirty="0" smtClean="0"/>
              <a:t> functionality of CBOA together with that of PhoneBooth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But also 100</a:t>
            </a:r>
            <a:r>
              <a:rPr lang="en-GB" baseline="30000" dirty="0" smtClean="0"/>
              <a:t>th</a:t>
            </a:r>
            <a:r>
              <a:rPr lang="en-GB" dirty="0" smtClean="0"/>
              <a:t> anniversary of Booth’s death in </a:t>
            </a:r>
            <a:r>
              <a:rPr lang="en-GB" dirty="0" smtClean="0"/>
              <a:t>2016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LSE </a:t>
            </a:r>
            <a:r>
              <a:rPr lang="en-GB" dirty="0" smtClean="0"/>
              <a:t>Library </a:t>
            </a:r>
            <a:r>
              <a:rPr lang="en-GB" dirty="0" smtClean="0"/>
              <a:t>exhibition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LSE </a:t>
            </a:r>
            <a:r>
              <a:rPr lang="en-GB" baseline="0" dirty="0" smtClean="0"/>
              <a:t>research </a:t>
            </a:r>
            <a:r>
              <a:rPr lang="en-GB" baseline="0" dirty="0" smtClean="0"/>
              <a:t>festival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Booth </a:t>
            </a:r>
            <a:r>
              <a:rPr lang="en-GB" baseline="0" dirty="0" smtClean="0"/>
              <a:t>family memorial event at LSE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36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surveyed our audience to discover who</a:t>
            </a:r>
            <a:r>
              <a:rPr lang="en-GB" baseline="0" dirty="0" smtClean="0"/>
              <a:t> was using the old sites:</a:t>
            </a: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Researchers: </a:t>
            </a:r>
            <a:r>
              <a:rPr lang="en-GB" baseline="0" dirty="0" smtClean="0"/>
              <a:t>historians, criminologists, sociologists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&amp; </a:t>
            </a:r>
            <a:r>
              <a:rPr lang="en-GB" baseline="0" dirty="0" smtClean="0"/>
              <a:t>teachers</a:t>
            </a: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Family historians &amp; genealogists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The mythical “general reader”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0B3F5-8A69-44E2-AEEF-8F7C62C3E06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2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81214"/>
            <a:ext cx="7772400" cy="1470025"/>
          </a:xfrm>
        </p:spPr>
        <p:txBody>
          <a:bodyPr anchor="t">
            <a:normAutofit/>
          </a:bodyPr>
          <a:lstStyle>
            <a:lvl1pPr algn="l">
              <a:defRPr sz="4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Arial 42pt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941285"/>
            <a:ext cx="7772400" cy="1297215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Subtitle Arial 28pt 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Body text Arial 22pt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Body text Arial 22pt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t">
            <a:noAutofit/>
          </a:bodyPr>
          <a:lstStyle>
            <a:lvl1pPr algn="l">
              <a:defRPr sz="2400" b="1" baseline="0"/>
            </a:lvl1pPr>
          </a:lstStyle>
          <a:p>
            <a:r>
              <a:rPr lang="en-GB" dirty="0" smtClean="0"/>
              <a:t>Title Arial 34pt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Body Arial 18pt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" y="1670050"/>
            <a:ext cx="8180388" cy="4508500"/>
          </a:xfrm>
        </p:spPr>
        <p:txBody>
          <a:bodyPr/>
          <a:lstStyle/>
          <a:p>
            <a:pPr lvl="0"/>
            <a:r>
              <a:rPr lang="en-GB" dirty="0" smtClean="0"/>
              <a:t>Body text Arial 26pt</a:t>
            </a:r>
          </a:p>
        </p:txBody>
      </p:sp>
    </p:spTree>
    <p:extLst>
      <p:ext uri="{BB962C8B-B14F-4D97-AF65-F5344CB8AC3E}">
        <p14:creationId xmlns:p14="http://schemas.microsoft.com/office/powerpoint/2010/main" val="28197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8137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3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 smtClean="0"/>
              <a:t>Body text Arial 26pt</a:t>
            </a:r>
          </a:p>
          <a:p>
            <a:pPr lvl="0"/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72" r:id="rId4"/>
  </p:sldLayoutIdLst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400" kern="1200">
          <a:solidFill>
            <a:srgbClr val="FF0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600" b="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text Arial 28pt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4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flat61/388361157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elalouise/34169224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curid=4075670" TargetMode="External"/><Relationship Id="rId3" Type="http://schemas.openxmlformats.org/officeDocument/2006/relationships/hyperlink" Target="mailto:n.stewart@lse.ac.uk" TargetMode="External"/><Relationship Id="rId7" Type="http://schemas.openxmlformats.org/officeDocument/2006/relationships/hyperlink" Target="https://wiki.openstreetmap.org/wiki/File:Public-images-osm_logo.sv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curid=38701676" TargetMode="External"/><Relationship Id="rId5" Type="http://schemas.openxmlformats.org/officeDocument/2006/relationships/hyperlink" Target="https://avatars3.githubusercontent.com/u/5812589?v=3&amp;s=200" TargetMode="External"/><Relationship Id="rId4" Type="http://schemas.openxmlformats.org/officeDocument/2006/relationships/hyperlink" Target="https://github.com/iiif" TargetMode="External"/><Relationship Id="rId9" Type="http://schemas.openxmlformats.org/officeDocument/2006/relationships/hyperlink" Target="https://www.elastic.co/products/elasticsear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creativecommons.org/licenses/by-nc-sa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ital.library.lse.ac.uk/objects/lse:tah915quk" TargetMode="External"/><Relationship Id="rId5" Type="http://schemas.openxmlformats.org/officeDocument/2006/relationships/hyperlink" Target="https://digital.library.lse.ac.uk/objects/lse:zeg943muw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l.library.lse.ac.uk/collections/web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Eaton's_War_Bonds_Rally_1943_Audienc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528" y="281214"/>
            <a:ext cx="8164073" cy="1470025"/>
          </a:xfrm>
        </p:spPr>
        <p:txBody>
          <a:bodyPr/>
          <a:lstStyle/>
          <a:p>
            <a:r>
              <a:rPr lang="en-GB" dirty="0"/>
              <a:t>Charles Booth’s London: opening up collections on the web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527" y="1941285"/>
            <a:ext cx="8379843" cy="2318481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Neil Stewart, Digital Library Manager, LSE Library</a:t>
            </a:r>
          </a:p>
          <a:p>
            <a:endParaRPr lang="en-US" sz="3600" dirty="0"/>
          </a:p>
          <a:p>
            <a:r>
              <a:rPr lang="en-US" sz="3600" dirty="0" smtClean="0"/>
              <a:t>booth.lse.ac.uk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experience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80" y="1150008"/>
            <a:ext cx="6374483" cy="4708525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3071" y="6087668"/>
            <a:ext cx="68677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Andy </a:t>
            </a:r>
            <a:r>
              <a:rPr lang="en-GB" sz="1200" dirty="0" smtClean="0"/>
              <a:t>Bright, User </a:t>
            </a:r>
            <a:r>
              <a:rPr lang="en-GB" sz="1200" dirty="0"/>
              <a:t>experience design training </a:t>
            </a:r>
            <a:r>
              <a:rPr lang="en-GB" sz="1200" dirty="0">
                <a:hlinkClick r:id="rId4"/>
              </a:rPr>
              <a:t>https://</a:t>
            </a:r>
            <a:r>
              <a:rPr lang="en-GB" sz="1200" dirty="0" smtClean="0">
                <a:hlinkClick r:id="rId4"/>
              </a:rPr>
              <a:t>www.flickr.com/photos/flat61/3883611573</a:t>
            </a:r>
            <a:r>
              <a:rPr lang="en-GB" sz="1200" dirty="0" smtClean="0"/>
              <a:t> </a:t>
            </a:r>
            <a:r>
              <a:rPr lang="en-GB" sz="1200" dirty="0">
                <a:hlinkClick r:id="rId5"/>
              </a:rPr>
              <a:t>CC BY 2.0</a:t>
            </a:r>
            <a:endParaRPr lang="en-GB" sz="1200" dirty="0"/>
          </a:p>
          <a:p>
            <a:r>
              <a:rPr lang="en-GB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4426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work</a:t>
            </a:r>
            <a:endParaRPr lang="en-GB" dirty="0"/>
          </a:p>
        </p:txBody>
      </p:sp>
      <p:sp>
        <p:nvSpPr>
          <p:cNvPr id="5" name="AutoShape 4" descr="Image result for elasticsearc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96" y="1576157"/>
            <a:ext cx="552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69" y="3356015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36" y="3356015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9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 design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8454"/>
            <a:ext cx="2652508" cy="47609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93500" y="-10330180"/>
            <a:ext cx="3373120" cy="18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86" y="1867681"/>
            <a:ext cx="3317430" cy="44830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:\Conferences\IDCC 2017\Booth cut &amp; paste design work ho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84" y="1289451"/>
            <a:ext cx="3567793" cy="45076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came up with: map 1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8" y="1640662"/>
            <a:ext cx="7712764" cy="3951028"/>
          </a:xfr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8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came up with: map 2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7" y="1417638"/>
            <a:ext cx="5006898" cy="5036759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8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0234" cy="1143000"/>
          </a:xfrm>
        </p:spPr>
        <p:txBody>
          <a:bodyPr/>
          <a:lstStyle/>
          <a:p>
            <a:r>
              <a:rPr lang="en-GB" dirty="0" smtClean="0"/>
              <a:t>What we came up with: notebooks 1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75" y="1417638"/>
            <a:ext cx="6958361" cy="4933412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0234" cy="1143000"/>
          </a:xfrm>
        </p:spPr>
        <p:txBody>
          <a:bodyPr/>
          <a:lstStyle/>
          <a:p>
            <a:r>
              <a:rPr lang="en-GB" dirty="0" smtClean="0"/>
              <a:t>What we came up with: notebooks 2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4" y="1417638"/>
            <a:ext cx="7456995" cy="5157455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8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came up with: ways in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3" y="1600200"/>
            <a:ext cx="7491734" cy="4693616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4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Reception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33" y="1417637"/>
            <a:ext cx="6469677" cy="4447903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0864" y="6247692"/>
            <a:ext cx="6890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Cheers! </a:t>
            </a:r>
            <a:r>
              <a:rPr lang="en-GB" sz="1400" dirty="0" smtClean="0"/>
              <a:t>Happy </a:t>
            </a:r>
            <a:r>
              <a:rPr lang="en-GB" sz="1400" dirty="0"/>
              <a:t>New Year! </a:t>
            </a:r>
            <a:r>
              <a:rPr lang="en-GB" sz="1400" dirty="0">
                <a:hlinkClick r:id="rId4"/>
              </a:rPr>
              <a:t>https://</a:t>
            </a:r>
            <a:r>
              <a:rPr lang="en-GB" sz="1400" dirty="0" smtClean="0">
                <a:hlinkClick r:id="rId4"/>
              </a:rPr>
              <a:t>www.flickr.com/photos/melalouise/341692249</a:t>
            </a:r>
            <a:r>
              <a:rPr lang="en-GB" sz="1400" dirty="0" smtClean="0"/>
              <a:t> </a:t>
            </a:r>
            <a:r>
              <a:rPr lang="en-GB" sz="1400" dirty="0" smtClean="0">
                <a:hlinkClick r:id="rId5"/>
              </a:rPr>
              <a:t>CC BY 2.0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0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The future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62332" cy="4525963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GB" sz="3600" dirty="0" smtClean="0"/>
              <a:t>(More) User </a:t>
            </a:r>
            <a:r>
              <a:rPr lang="en-GB" sz="3600" dirty="0"/>
              <a:t>experience testing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600" dirty="0" smtClean="0"/>
              <a:t>Digitisation </a:t>
            </a:r>
            <a:r>
              <a:rPr lang="en-GB" sz="3600" dirty="0"/>
              <a:t>of the rest of the archive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600" dirty="0"/>
              <a:t>More highlights </a:t>
            </a:r>
            <a:r>
              <a:rPr lang="en-GB" sz="3600" dirty="0" smtClean="0"/>
              <a:t>articles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600" dirty="0"/>
              <a:t>Gazetteer of Victorian London</a:t>
            </a:r>
          </a:p>
          <a:p>
            <a:pPr marL="457200" indent="-457200">
              <a:buFont typeface="Arial" charset="0"/>
              <a:buChar char="•"/>
            </a:pPr>
            <a:endParaRPr lang="en-GB" sz="3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7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Charles Booth: who?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16" y="1417638"/>
            <a:ext cx="6406092" cy="4944927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7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Thank you!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873" y="1600200"/>
            <a:ext cx="8731405" cy="5090532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600" dirty="0" smtClean="0">
                <a:hlinkClick r:id="rId3"/>
              </a:rPr>
              <a:t>https://booth.lse.ac.uk/</a:t>
            </a:r>
          </a:p>
          <a:p>
            <a:pPr algn="ctr"/>
            <a:endParaRPr lang="en-GB" sz="3600" dirty="0">
              <a:hlinkClick r:id="rId3"/>
            </a:endParaRPr>
          </a:p>
          <a:p>
            <a:pPr algn="ctr"/>
            <a:r>
              <a:rPr lang="en-GB" sz="3600" dirty="0" smtClean="0">
                <a:hlinkClick r:id="rId3"/>
              </a:rPr>
              <a:t>n.stewart@lse.ac.uk</a:t>
            </a:r>
            <a:endParaRPr lang="en-GB" sz="3600" dirty="0" smtClean="0"/>
          </a:p>
          <a:p>
            <a:pPr algn="ctr"/>
            <a:endParaRPr lang="en-GB" sz="3600" dirty="0"/>
          </a:p>
          <a:p>
            <a:pPr algn="ctr"/>
            <a:r>
              <a:rPr lang="en-GB" sz="3600" dirty="0" smtClean="0"/>
              <a:t>@</a:t>
            </a:r>
            <a:r>
              <a:rPr lang="en-GB" sz="3600" dirty="0" err="1" smtClean="0"/>
              <a:t>neilstewart</a:t>
            </a:r>
            <a:endParaRPr lang="en-GB" sz="360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/>
          </a:p>
          <a:p>
            <a:endParaRPr lang="en-GB" sz="1050" dirty="0"/>
          </a:p>
          <a:p>
            <a:r>
              <a:rPr lang="en-GB" sz="1050" dirty="0" smtClean="0"/>
              <a:t>IIIF logo: By </a:t>
            </a:r>
            <a:r>
              <a:rPr lang="en-GB" sz="1050" dirty="0"/>
              <a:t>International Image Interoperability Framework - Github page for the project, </a:t>
            </a:r>
            <a:r>
              <a:rPr lang="en-GB" sz="1050" dirty="0">
                <a:hlinkClick r:id="rId4"/>
              </a:rPr>
              <a:t>https://</a:t>
            </a:r>
            <a:r>
              <a:rPr lang="en-GB" sz="1050" dirty="0" smtClean="0">
                <a:hlinkClick r:id="rId4"/>
              </a:rPr>
              <a:t>github.com/iiif</a:t>
            </a:r>
            <a:r>
              <a:rPr lang="en-GB" sz="1050" dirty="0" smtClean="0"/>
              <a:t>  </a:t>
            </a:r>
            <a:r>
              <a:rPr lang="en-GB" sz="1050" dirty="0"/>
              <a:t>image </a:t>
            </a:r>
            <a:r>
              <a:rPr lang="en-GB" sz="1050" dirty="0" smtClean="0"/>
              <a:t>url: </a:t>
            </a:r>
            <a:r>
              <a:rPr lang="en-GB" sz="1050" dirty="0" smtClean="0">
                <a:hlinkClick r:id="rId5"/>
              </a:rPr>
              <a:t>https</a:t>
            </a:r>
            <a:r>
              <a:rPr lang="en-GB" sz="1050" dirty="0">
                <a:hlinkClick r:id="rId5"/>
              </a:rPr>
              <a:t>://</a:t>
            </a:r>
            <a:r>
              <a:rPr lang="en-GB" sz="1050" dirty="0" smtClean="0">
                <a:hlinkClick r:id="rId5"/>
              </a:rPr>
              <a:t>avatars3.githubusercontent.com/u/5812589?v=3&amp;s=200</a:t>
            </a:r>
            <a:r>
              <a:rPr lang="en-GB" sz="1050" dirty="0" smtClean="0"/>
              <a:t>, </a:t>
            </a:r>
            <a:r>
              <a:rPr lang="en-GB" sz="1050" dirty="0"/>
              <a:t>Public Domain, </a:t>
            </a:r>
            <a:r>
              <a:rPr lang="en-GB" sz="1050" dirty="0">
                <a:hlinkClick r:id="rId6"/>
              </a:rPr>
              <a:t>https://</a:t>
            </a:r>
            <a:r>
              <a:rPr lang="en-GB" sz="1050" dirty="0" smtClean="0">
                <a:hlinkClick r:id="rId6"/>
              </a:rPr>
              <a:t>commons.wikimedia.org/w/index.php?curid=38701676</a:t>
            </a:r>
            <a:endParaRPr lang="en-GB" sz="1050" dirty="0" smtClean="0"/>
          </a:p>
          <a:p>
            <a:endParaRPr lang="en-GB" sz="1050" dirty="0"/>
          </a:p>
          <a:p>
            <a:r>
              <a:rPr lang="en-GB" sz="1050" dirty="0" err="1" smtClean="0"/>
              <a:t>OpenStreetMap</a:t>
            </a:r>
            <a:r>
              <a:rPr lang="en-GB" sz="1050" dirty="0" smtClean="0"/>
              <a:t> logo: By </a:t>
            </a:r>
            <a:r>
              <a:rPr lang="en-GB" sz="1050" dirty="0"/>
              <a:t>Ken </a:t>
            </a:r>
            <a:r>
              <a:rPr lang="en-GB" sz="1050" dirty="0" err="1"/>
              <a:t>Vermette</a:t>
            </a:r>
            <a:r>
              <a:rPr lang="en-GB" sz="1050" dirty="0"/>
              <a:t> - </a:t>
            </a:r>
            <a:r>
              <a:rPr lang="en-GB" sz="1050" dirty="0">
                <a:hlinkClick r:id="rId7"/>
              </a:rPr>
              <a:t>https://</a:t>
            </a:r>
            <a:r>
              <a:rPr lang="en-GB" sz="1050" dirty="0" smtClean="0">
                <a:hlinkClick r:id="rId7"/>
              </a:rPr>
              <a:t>wiki.openstreetmap.org/wiki/File:Public-images-osm_logo.svg</a:t>
            </a:r>
            <a:r>
              <a:rPr lang="en-GB" sz="1050" dirty="0" smtClean="0"/>
              <a:t>,  </a:t>
            </a:r>
            <a:r>
              <a:rPr lang="en-GB" sz="1050" dirty="0"/>
              <a:t>CC BY-SA 2.0, </a:t>
            </a:r>
            <a:r>
              <a:rPr lang="en-GB" sz="1050" dirty="0">
                <a:hlinkClick r:id="rId8"/>
              </a:rPr>
              <a:t>https://</a:t>
            </a:r>
            <a:r>
              <a:rPr lang="en-GB" sz="1050" dirty="0" smtClean="0">
                <a:hlinkClick r:id="rId8"/>
              </a:rPr>
              <a:t>commons.wikimedia.org/w/index.php?curid=4075670</a:t>
            </a:r>
            <a:r>
              <a:rPr lang="en-GB" sz="1050" dirty="0" smtClean="0"/>
              <a:t> </a:t>
            </a:r>
          </a:p>
          <a:p>
            <a:endParaRPr lang="en-GB" sz="1050" dirty="0"/>
          </a:p>
          <a:p>
            <a:r>
              <a:rPr lang="en-GB" sz="1050" dirty="0" err="1" smtClean="0"/>
              <a:t>Elasticsearch</a:t>
            </a:r>
            <a:r>
              <a:rPr lang="en-GB" sz="1050" dirty="0" smtClean="0"/>
              <a:t> logo: © elastic</a:t>
            </a:r>
            <a:r>
              <a:rPr lang="en-GB" sz="1050" dirty="0"/>
              <a:t>, </a:t>
            </a:r>
            <a:r>
              <a:rPr lang="en-GB" sz="1050" dirty="0">
                <a:hlinkClick r:id="rId9"/>
              </a:rPr>
              <a:t>https://</a:t>
            </a:r>
            <a:r>
              <a:rPr lang="en-GB" sz="1050" dirty="0" smtClean="0">
                <a:hlinkClick r:id="rId9"/>
              </a:rPr>
              <a:t>www.elastic.co/products/elasticsearch</a:t>
            </a:r>
            <a:r>
              <a:rPr lang="en-GB" sz="1050" dirty="0" smtClean="0"/>
              <a:t> 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3437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Booth’s project: why, where, when?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8" y="1417638"/>
            <a:ext cx="3377584" cy="4525963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94" y="1417638"/>
            <a:ext cx="3512011" cy="4525963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074" y="6166625"/>
            <a:ext cx="775443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“Crawlers” </a:t>
            </a:r>
            <a:r>
              <a:rPr lang="en-GB" sz="1200" dirty="0" smtClean="0">
                <a:hlinkClick r:id="rId5"/>
              </a:rPr>
              <a:t>https</a:t>
            </a:r>
            <a:r>
              <a:rPr lang="en-GB" sz="1200" dirty="0">
                <a:hlinkClick r:id="rId5"/>
              </a:rPr>
              <a:t>://</a:t>
            </a:r>
            <a:r>
              <a:rPr lang="en-GB" sz="1200" dirty="0" smtClean="0">
                <a:hlinkClick r:id="rId5"/>
              </a:rPr>
              <a:t>digital.library.lse.ac.uk/objects/lse:zeg943muw</a:t>
            </a:r>
            <a:r>
              <a:rPr lang="en-GB" sz="1200" dirty="0"/>
              <a:t>; The Independent Shoe </a:t>
            </a:r>
            <a:r>
              <a:rPr lang="en-GB" sz="1200" dirty="0" smtClean="0"/>
              <a:t>Black </a:t>
            </a:r>
            <a:r>
              <a:rPr lang="en-GB" sz="1200" dirty="0" smtClean="0">
                <a:hlinkClick r:id="rId6"/>
              </a:rPr>
              <a:t>https</a:t>
            </a:r>
            <a:r>
              <a:rPr lang="en-GB" sz="1200" dirty="0">
                <a:hlinkClick r:id="rId6"/>
              </a:rPr>
              <a:t>://</a:t>
            </a:r>
            <a:r>
              <a:rPr lang="en-GB" sz="1200" dirty="0" smtClean="0">
                <a:hlinkClick r:id="rId6"/>
              </a:rPr>
              <a:t>digital.library.lse.ac.uk/objects/lse:tah915quk</a:t>
            </a:r>
            <a:r>
              <a:rPr lang="en-GB" sz="1200" dirty="0" smtClean="0"/>
              <a:t> both </a:t>
            </a:r>
            <a:r>
              <a:rPr lang="en-GB" sz="1200" u="sng" dirty="0" smtClean="0">
                <a:hlinkClick r:id="rId7"/>
              </a:rPr>
              <a:t>CC </a:t>
            </a:r>
            <a:r>
              <a:rPr lang="en-GB" sz="1200" u="sng" dirty="0">
                <a:hlinkClick r:id="rId7"/>
              </a:rPr>
              <a:t>BY-NC-SA </a:t>
            </a:r>
            <a:r>
              <a:rPr lang="en-GB" sz="1200" u="sng" dirty="0" smtClean="0">
                <a:hlinkClick r:id="rId7"/>
              </a:rPr>
              <a:t>3.0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86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Booth’s project: how?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" y="1243361"/>
            <a:ext cx="3238613" cy="4525963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6606" y="2241395"/>
            <a:ext cx="400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Beatrice Webb,  photographed c. 1910 by GB Shaw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44985" y="6072950"/>
            <a:ext cx="787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Shaw Photographs </a:t>
            </a:r>
            <a:r>
              <a:rPr lang="en-GB" sz="1400" dirty="0">
                <a:hlinkClick r:id="rId4"/>
              </a:rPr>
              <a:t>https://</a:t>
            </a:r>
            <a:r>
              <a:rPr lang="en-GB" sz="1400" dirty="0" smtClean="0">
                <a:hlinkClick r:id="rId4"/>
              </a:rPr>
              <a:t>digital.library.lse.ac.uk/collections/webb</a:t>
            </a:r>
            <a:r>
              <a:rPr lang="en-GB" sz="1400" dirty="0" smtClean="0"/>
              <a:t> </a:t>
            </a:r>
            <a:r>
              <a:rPr lang="en-GB" sz="1400" dirty="0" err="1" smtClean="0"/>
              <a:t>G.B.Shaw</a:t>
            </a:r>
            <a:r>
              <a:rPr lang="en-GB" sz="1400" dirty="0" smtClean="0"/>
              <a:t> </a:t>
            </a:r>
            <a:r>
              <a:rPr lang="en-GB" sz="1400" dirty="0"/>
              <a:t>Estate © </a:t>
            </a:r>
            <a:r>
              <a:rPr lang="en-GB" sz="1400" dirty="0" err="1"/>
              <a:t>G.B.Shaw</a:t>
            </a:r>
            <a:r>
              <a:rPr lang="en-GB" sz="1400" dirty="0"/>
              <a:t> reproduced by kind permission of the Society of Authors, on behalf of the Bernard Shaw estate.</a:t>
            </a:r>
          </a:p>
        </p:txBody>
      </p:sp>
    </p:spTree>
    <p:extLst>
      <p:ext uri="{BB962C8B-B14F-4D97-AF65-F5344CB8AC3E}">
        <p14:creationId xmlns:p14="http://schemas.microsoft.com/office/powerpoint/2010/main" val="6973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Booth’s project: </a:t>
            </a:r>
            <a:r>
              <a:rPr lang="en-US" dirty="0"/>
              <a:t>w</a:t>
            </a:r>
            <a:r>
              <a:rPr lang="en-US" dirty="0" smtClean="0"/>
              <a:t>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 smtClean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9455"/>
            <a:ext cx="4386534" cy="3386010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Z:\Booth-redevelopment-2016\Miscellaneous screenshots\booth noteb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0" y="1417638"/>
            <a:ext cx="4506847" cy="3478880"/>
          </a:xfrm>
          <a:prstGeom prst="rect">
            <a:avLst/>
          </a:prstGeom>
          <a:noFill/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(Very) Old website 1: Charles Booth Online Archive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0" y="1506134"/>
            <a:ext cx="7267323" cy="4983875"/>
          </a:xfrm>
          <a:prstGeom prst="rect">
            <a:avLst/>
          </a:prstGeom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7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Old(</a:t>
            </a:r>
            <a:r>
              <a:rPr lang="en-GB" dirty="0" err="1" smtClean="0"/>
              <a:t>ish</a:t>
            </a:r>
            <a:r>
              <a:rPr lang="en-GB" dirty="0" smtClean="0"/>
              <a:t>) website 2: PhoneBooth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44" y="1495879"/>
            <a:ext cx="6837699" cy="4508500"/>
          </a:xfrm>
          <a:prstGeom prst="rect">
            <a:avLst/>
          </a:prstGeom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7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project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6" y="1044379"/>
            <a:ext cx="4038600" cy="2864587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85" y="3995773"/>
            <a:ext cx="4038600" cy="2773017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0248" y="2977942"/>
            <a:ext cx="18511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/>
              <a:t>+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825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Understanding our audiences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9" y="1417638"/>
            <a:ext cx="7551318" cy="4813964"/>
          </a:xfrm>
          <a:prstGeom prst="rect">
            <a:avLst/>
          </a:prstGeom>
          <a:noFill/>
          <a:ln>
            <a:noFill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1564" y="6356196"/>
            <a:ext cx="7339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Public domain image from </a:t>
            </a:r>
            <a:r>
              <a:rPr lang="en-GB" sz="1200" dirty="0" smtClean="0">
                <a:hlinkClick r:id="rId4"/>
              </a:rPr>
              <a:t>https</a:t>
            </a:r>
            <a:r>
              <a:rPr lang="en-GB" sz="1200" dirty="0">
                <a:hlinkClick r:id="rId4"/>
              </a:rPr>
              <a:t>://</a:t>
            </a:r>
            <a:r>
              <a:rPr lang="en-GB" sz="1200" dirty="0" smtClean="0">
                <a:hlinkClick r:id="rId4"/>
              </a:rPr>
              <a:t>commons.wikimedia.org/wiki/File:Eaton's_War_Bonds_Rally_1943_Audience.jpg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620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971</Words>
  <Application>Microsoft Office PowerPoint</Application>
  <PresentationFormat>On-screen Show (4:3)</PresentationFormat>
  <Paragraphs>129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 Theme</vt:lpstr>
      <vt:lpstr>Charles Booth’s London: opening up collections on the web</vt:lpstr>
      <vt:lpstr>Charles Booth: who?</vt:lpstr>
      <vt:lpstr>Booth’s project: why, where, when?</vt:lpstr>
      <vt:lpstr>Booth’s project: how?</vt:lpstr>
      <vt:lpstr>Booth’s project: what?</vt:lpstr>
      <vt:lpstr>(Very) Old website 1: Charles Booth Online Archive</vt:lpstr>
      <vt:lpstr>Old(ish) website 2: PhoneBooth</vt:lpstr>
      <vt:lpstr>Our project</vt:lpstr>
      <vt:lpstr>Understanding our audiences</vt:lpstr>
      <vt:lpstr>User experience</vt:lpstr>
      <vt:lpstr>Technical work</vt:lpstr>
      <vt:lpstr>Visual design</vt:lpstr>
      <vt:lpstr>What we came up with: map 1</vt:lpstr>
      <vt:lpstr>What we came up with: map 2</vt:lpstr>
      <vt:lpstr>What we came up with: notebooks 1</vt:lpstr>
      <vt:lpstr>What we came up with: notebooks 2</vt:lpstr>
      <vt:lpstr>What we came up with: ways in</vt:lpstr>
      <vt:lpstr>Reception</vt:lpstr>
      <vt:lpstr>The future</vt:lpstr>
      <vt:lpstr>Thank you!</vt:lpstr>
    </vt:vector>
  </TitlesOfParts>
  <Company>London School of Economics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Ailsa Drake</dc:creator>
  <cp:lastModifiedBy>Neil Stewart</cp:lastModifiedBy>
  <cp:revision>48</cp:revision>
  <cp:lastPrinted>2017-03-02T12:55:49Z</cp:lastPrinted>
  <dcterms:created xsi:type="dcterms:W3CDTF">2010-11-12T15:49:45Z</dcterms:created>
  <dcterms:modified xsi:type="dcterms:W3CDTF">2017-03-08T15:11:10Z</dcterms:modified>
</cp:coreProperties>
</file>