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0"/>
    <p:restoredTop sz="68053" autoAdjust="0"/>
  </p:normalViewPr>
  <p:slideViewPr>
    <p:cSldViewPr snapToGrid="0" snapToObjects="1">
      <p:cViewPr varScale="1">
        <p:scale>
          <a:sx n="78" d="100"/>
          <a:sy n="78" d="100"/>
        </p:scale>
        <p:origin x="-24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E271-651F-454B-83EB-72A93BDBD7B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56E0-74A1-8B4B-AA80-942E6D04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0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Who</a:t>
            </a:r>
            <a:r>
              <a:rPr lang="en-US" baseline="0" dirty="0" smtClean="0"/>
              <a:t> here has some knowledge of Booth, his project, the poverty maps?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Charles Booth: Victorian businessman, philanthropist &amp; social reformer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Booth’s project: to</a:t>
            </a:r>
            <a:r>
              <a:rPr lang="en-GB" baseline="0" dirty="0" smtClean="0"/>
              <a:t> understand the extent of poverty in Victorian London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Mammoth research project, involving a large team, lasted over 15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Landmark piece of social science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Handed</a:t>
            </a:r>
            <a:r>
              <a:rPr lang="en-US" baseline="0" dirty="0" smtClean="0"/>
              <a:t> down to us, by way of excellent Victorian research data management, as the following: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Life and Labour of the People in London</a:t>
            </a:r>
            <a:r>
              <a:rPr lang="en-US" dirty="0" smtClean="0"/>
              <a:t> (4 editions, 1889 </a:t>
            </a:r>
            <a:r>
              <a:rPr lang="mr-IN" dirty="0" smtClean="0"/>
              <a:t>–</a:t>
            </a:r>
            <a:r>
              <a:rPr lang="en-US" dirty="0" smtClean="0"/>
              <a:t> 1903). Final edition 17 volumes,</a:t>
            </a:r>
            <a:r>
              <a:rPr lang="en-US" baseline="0" dirty="0" smtClean="0"/>
              <a:t> over 4,000 pages.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Poverty maps (12 individual</a:t>
            </a:r>
            <a:r>
              <a:rPr lang="en-US" baseline="0" dirty="0" smtClean="0"/>
              <a:t> maps)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Notebooks,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inc.</a:t>
            </a:r>
            <a:r>
              <a:rPr lang="en-US" baseline="0" dirty="0" smtClean="0"/>
              <a:t> the Police Notebooks. C. 450 books.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Full archive held at LSE Library, </a:t>
            </a:r>
            <a:r>
              <a:rPr lang="en-GB" baseline="0" dirty="0" smtClean="0"/>
              <a:t>considered to be a “jewel in the crown” for LSE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“Winner of</a:t>
            </a:r>
            <a:r>
              <a:rPr lang="en-GB" baseline="0" dirty="0" smtClean="0"/>
              <a:t> the Multi-media and Web category, CILIP/Emerald Public Relations &amp; Publicity Awards 2002”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Did a pretty good job at displaying the archival materials, the maps not so much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Became challenging to manage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2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Experimental,</a:t>
            </a:r>
            <a:r>
              <a:rPr lang="en-GB" baseline="0" dirty="0" smtClean="0"/>
              <a:t> prototypical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Credit to EDINA for helping us with geo-location, and to Jisc for funding it as a project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GB" dirty="0" smtClean="0"/>
              <a:t>Needed to sort out &amp; bring together functionality of old websites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But also 100</a:t>
            </a:r>
            <a:r>
              <a:rPr lang="en-GB" baseline="30000" dirty="0" smtClean="0"/>
              <a:t>th</a:t>
            </a:r>
            <a:r>
              <a:rPr lang="en-GB" dirty="0" smtClean="0"/>
              <a:t> anniversary of Booth’s death: exhibition,</a:t>
            </a:r>
            <a:r>
              <a:rPr lang="en-GB" baseline="0" dirty="0" smtClean="0"/>
              <a:t> research festival, Booth family memorial event</a:t>
            </a:r>
          </a:p>
          <a:p>
            <a:pPr marL="0" indent="0">
              <a:buFont typeface="Arial" charset="0"/>
              <a:buNone/>
            </a:pPr>
            <a:endParaRPr lang="en-GB" baseline="0" dirty="0" smtClean="0"/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A cross-Library team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Division between out-sourced web design and in-house technical development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Our web development partners Mickey &amp; Mallory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UX &amp; audience analysis, followed by web &amp; technical development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Significant</a:t>
            </a:r>
            <a:r>
              <a:rPr lang="en-GB" baseline="0" dirty="0" smtClean="0"/>
              <a:t> data-wrangling element of GIS data, from both CBOA and PhoneBooth. </a:t>
            </a:r>
            <a:endParaRPr lang="en-GB" dirty="0" smtClean="0"/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Project started in May 2016, completed end of November </a:t>
            </a:r>
            <a:r>
              <a:rPr lang="en-GB" dirty="0" smtClean="0"/>
              <a:t>2016</a:t>
            </a:r>
          </a:p>
          <a:p>
            <a:pPr marL="457200" indent="-457200">
              <a:buFont typeface="Arial" charset="0"/>
              <a:buChar char="•"/>
            </a:pPr>
            <a:endParaRPr lang="en-GB" dirty="0" smtClean="0"/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The screenshots give an idea of the iterative design process</a:t>
            </a:r>
            <a:endParaRPr lang="en-GB" dirty="0" smtClean="0"/>
          </a:p>
          <a:p>
            <a:pPr marL="0" indent="0">
              <a:buFont typeface="Arial" charset="0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Home page – UX research.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scheme based on maps. Primary architecture.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Maps:</a:t>
            </a:r>
            <a:endParaRPr lang="en-US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Legend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Opacity slider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Map search: “</a:t>
            </a:r>
            <a:r>
              <a:rPr lang="en-US" baseline="0" dirty="0" err="1" smtClean="0"/>
              <a:t>southwold</a:t>
            </a:r>
            <a:r>
              <a:rPr lang="en-US" baseline="0" dirty="0" smtClean="0"/>
              <a:t> road”, “</a:t>
            </a:r>
            <a:r>
              <a:rPr lang="en-US" baseline="0" dirty="0" err="1" smtClean="0"/>
              <a:t>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matthew</a:t>
            </a:r>
            <a:r>
              <a:rPr lang="en-US" baseline="0" dirty="0" smtClean="0"/>
              <a:t>”, using OS data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baseline="0" dirty="0" smtClean="0"/>
              <a:t>Notebooks &amp; maps relationship: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Notebook overlay</a:t>
            </a:r>
            <a:r>
              <a:rPr lang="en-GB" baseline="0" dirty="0" smtClean="0"/>
              <a:t>: ability to access notebooks from the Maps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GB" baseline="0" dirty="0" smtClean="0"/>
              <a:t>And also access the maps via the Notebooks [notebook search for “High Holborn”]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GB" baseline="0" dirty="0" smtClean="0"/>
              <a:t>Demonstrate full-screen, zoomed notebook including diagrams</a:t>
            </a:r>
          </a:p>
          <a:p>
            <a:pPr marL="685800" lvl="1" indent="-228600">
              <a:buFont typeface="+mj-lt"/>
              <a:buAutoNum type="arabicPeriod"/>
            </a:pPr>
            <a:endParaRPr lang="en-GB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GB" baseline="0" dirty="0" smtClean="0"/>
              <a:t>Highlights pages</a:t>
            </a:r>
          </a:p>
          <a:p>
            <a:pPr marL="228600" lvl="0" indent="-228600">
              <a:buFont typeface="+mj-lt"/>
              <a:buAutoNum type="arabicPeriod"/>
            </a:pPr>
            <a:endParaRPr lang="en-GB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GB" baseline="0" dirty="0" smtClean="0"/>
              <a:t>Challenges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GB" baseline="0" dirty="0" smtClean="0"/>
              <a:t>Interaction design: Non-digitised notebooks- how to signal this?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GB" baseline="0" dirty="0" smtClean="0"/>
              <a:t>Discrepancies between Victorian and modern-day London: how to address these?</a:t>
            </a:r>
          </a:p>
          <a:p>
            <a:pPr marL="228600" lvl="0" indent="-228600">
              <a:buFont typeface="+mj-lt"/>
              <a:buAutoNum type="arabicPeriod"/>
            </a:pPr>
            <a:endParaRPr lang="en-GB" baseline="0" dirty="0" smtClean="0"/>
          </a:p>
          <a:p>
            <a:pPr marL="228600" lvl="0" indent="-228600">
              <a:buFont typeface="+mj-lt"/>
              <a:buAutoNum type="arabicPeriod"/>
            </a:pPr>
            <a:endParaRPr lang="en-US" baseline="0" dirty="0" smtClean="0"/>
          </a:p>
          <a:p>
            <a:pPr marL="685800" lvl="1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7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956E0-74A1-8B4B-AA80-942E6D049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4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81214"/>
            <a:ext cx="7772400" cy="1470025"/>
          </a:xfrm>
        </p:spPr>
        <p:txBody>
          <a:bodyPr anchor="t">
            <a:normAutofit/>
          </a:bodyPr>
          <a:lstStyle>
            <a:lvl1pPr algn="l">
              <a:defRPr sz="42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Title Arial 42pt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941285"/>
            <a:ext cx="7772400" cy="1297215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Subtitle Arial 28pt red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Body text Arial 22pt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Body text Arial 22pt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200" y="1670050"/>
            <a:ext cx="8180388" cy="4508500"/>
          </a:xfrm>
        </p:spPr>
        <p:txBody>
          <a:bodyPr/>
          <a:lstStyle/>
          <a:p>
            <a:pPr lvl="0"/>
            <a:r>
              <a:rPr lang="en-GB" dirty="0" smtClean="0"/>
              <a:t>Body text Arial 26pt</a:t>
            </a:r>
          </a:p>
        </p:txBody>
      </p:sp>
    </p:spTree>
    <p:extLst>
      <p:ext uri="{BB962C8B-B14F-4D97-AF65-F5344CB8AC3E}">
        <p14:creationId xmlns:p14="http://schemas.microsoft.com/office/powerpoint/2010/main" val="403740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t">
            <a:noAutofit/>
          </a:bodyPr>
          <a:lstStyle>
            <a:lvl1pPr algn="l">
              <a:defRPr sz="2400" b="1" baseline="0"/>
            </a:lvl1pPr>
          </a:lstStyle>
          <a:p>
            <a:r>
              <a:rPr lang="en-GB" dirty="0" smtClean="0"/>
              <a:t>Title Arial 34pt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Body Arial 18pt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8137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30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 smtClean="0"/>
              <a:t>Body text Arial 26pt</a:t>
            </a:r>
          </a:p>
          <a:p>
            <a:pPr lvl="0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9719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81371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30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 smtClean="0"/>
              <a:t>Body text Arial 26pt</a:t>
            </a:r>
          </a:p>
          <a:p>
            <a:pPr lvl="0"/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73" r:id="rId3"/>
    <p:sldLayoutId id="214748365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400" kern="1200">
          <a:solidFill>
            <a:srgbClr val="FF0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600" b="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smtClean="0"/>
              <a:t>Title Arial 34pt 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 text Arial 28pt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40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jvc/re-building-charles-booths-london-f042ed23a32a#.in29bb1l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n.stewart@lse.ac.uk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528" y="281214"/>
            <a:ext cx="8164073" cy="1470025"/>
          </a:xfrm>
        </p:spPr>
        <p:txBody>
          <a:bodyPr>
            <a:noAutofit/>
          </a:bodyPr>
          <a:lstStyle/>
          <a:p>
            <a:r>
              <a:rPr lang="en-GB" sz="3400" dirty="0"/>
              <a:t>Charles Booth's London: bringing together maps and archives on the web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528" y="1941285"/>
            <a:ext cx="8164074" cy="1297215"/>
          </a:xfrm>
        </p:spPr>
        <p:txBody>
          <a:bodyPr>
            <a:normAutofit/>
          </a:bodyPr>
          <a:lstStyle/>
          <a:p>
            <a:r>
              <a:rPr lang="en-US" dirty="0" smtClean="0"/>
              <a:t>Neil Stewart, Digital Library Manager, LSE 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&amp;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endParaRPr lang="en-US" dirty="0" smtClean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9455"/>
            <a:ext cx="4386534" cy="338601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Z:\Booth-redevelopment-2016\Miscellaneous screenshots\booth noteb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0" y="1417638"/>
            <a:ext cx="4506847" cy="34788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(Very) Old website 1: Charles Booth Online Archive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20" y="1670050"/>
            <a:ext cx="6574147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6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Old(</a:t>
            </a:r>
            <a:r>
              <a:rPr lang="en-GB" dirty="0" err="1" smtClean="0"/>
              <a:t>ish</a:t>
            </a:r>
            <a:r>
              <a:rPr lang="en-GB" dirty="0" smtClean="0"/>
              <a:t>) website 2: PhoneBooth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44" y="1495879"/>
            <a:ext cx="6837699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4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did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8454"/>
            <a:ext cx="2652508" cy="476091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93500" y="-10330180"/>
            <a:ext cx="3373120" cy="189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86" y="1867681"/>
            <a:ext cx="3317430" cy="44830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:\Conferences\IDCC 2017\Booth cut &amp; paste design work ho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84" y="1289451"/>
            <a:ext cx="3567793" cy="45076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Live demo!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5335"/>
            <a:ext cx="8180388" cy="416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27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notes on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GB" dirty="0" err="1" smtClean="0"/>
              <a:t>OpenStreetMap</a:t>
            </a:r>
            <a:r>
              <a:rPr lang="en-GB" dirty="0" smtClean="0"/>
              <a:t>, OS Names API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smtClean="0"/>
              <a:t>IIIF &amp; Universal Viewer</a:t>
            </a:r>
          </a:p>
          <a:p>
            <a:pPr marL="457200" indent="-457200">
              <a:buFont typeface="Arial" charset="0"/>
              <a:buChar char="•"/>
            </a:pPr>
            <a:r>
              <a:rPr lang="en-GB" dirty="0" err="1" smtClean="0"/>
              <a:t>Elasticsearch</a:t>
            </a:r>
            <a:endParaRPr lang="en-GB" dirty="0" smtClean="0"/>
          </a:p>
          <a:p>
            <a:pPr marL="457200" indent="-457200">
              <a:buFont typeface="Arial" charset="0"/>
              <a:buChar char="•"/>
            </a:pPr>
            <a:endParaRPr lang="en-GB" dirty="0" smtClean="0"/>
          </a:p>
          <a:p>
            <a:pPr marL="0" indent="0"/>
            <a:r>
              <a:rPr lang="en-GB" dirty="0" smtClean="0"/>
              <a:t>Full technical write-up by </a:t>
            </a:r>
            <a:r>
              <a:rPr lang="en-GB" dirty="0"/>
              <a:t>Developer Thom Carter: </a:t>
            </a:r>
            <a:r>
              <a:rPr lang="en-GB" dirty="0">
                <a:hlinkClick r:id="rId3"/>
              </a:rPr>
              <a:t>https://medium.com/@tjvc/re-building-charles-booths-london-f042ed23a32a#.</a:t>
            </a:r>
            <a:r>
              <a:rPr lang="en-GB" dirty="0" smtClean="0">
                <a:hlinkClick r:id="rId3"/>
              </a:rPr>
              <a:t>in29bb1lg</a:t>
            </a:r>
            <a:r>
              <a:rPr lang="en-GB" dirty="0" smtClean="0"/>
              <a:t> </a:t>
            </a:r>
            <a:endParaRPr lang="en-GB" dirty="0"/>
          </a:p>
          <a:p>
            <a:pPr marL="457200" indent="-457200">
              <a:buFont typeface="Arial" charset="0"/>
              <a:buChar char="•"/>
            </a:pPr>
            <a:endParaRPr lang="en-GB" dirty="0" smtClean="0"/>
          </a:p>
          <a:p>
            <a:pPr marL="457200" indent="-457200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96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GB" sz="3200" dirty="0" smtClean="0"/>
              <a:t>User experience testing</a:t>
            </a:r>
          </a:p>
          <a:p>
            <a:pPr marL="457200" indent="-457200">
              <a:buFont typeface="Arial" charset="0"/>
              <a:buChar char="•"/>
            </a:pPr>
            <a:r>
              <a:rPr lang="en-GB" sz="3200" dirty="0" smtClean="0"/>
              <a:t>Gazetteer of Victorian London</a:t>
            </a:r>
          </a:p>
          <a:p>
            <a:pPr marL="457200" indent="-457200">
              <a:buFont typeface="Arial" charset="0"/>
              <a:buChar char="•"/>
            </a:pPr>
            <a:r>
              <a:rPr lang="en-GB" sz="3200" dirty="0" smtClean="0"/>
              <a:t>Digitisation of the rest of the archive</a:t>
            </a:r>
          </a:p>
          <a:p>
            <a:pPr marL="457200" indent="-457200">
              <a:buFont typeface="Arial" charset="0"/>
              <a:buChar char="•"/>
            </a:pPr>
            <a:r>
              <a:rPr lang="en-GB" sz="3200" dirty="0" smtClean="0"/>
              <a:t>More highlights articles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29808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5776"/>
            <a:ext cx="8180388" cy="4922774"/>
          </a:xfrm>
        </p:spPr>
        <p:txBody>
          <a:bodyPr>
            <a:normAutofit lnSpcReduction="10000"/>
          </a:bodyPr>
          <a:lstStyle/>
          <a:p>
            <a:endParaRPr lang="en-GB" dirty="0" smtClean="0">
              <a:hlinkClick r:id="rId2"/>
            </a:endParaRPr>
          </a:p>
          <a:p>
            <a:pPr algn="ctr"/>
            <a:r>
              <a:rPr lang="en-GB" sz="3200" dirty="0" smtClean="0">
                <a:hlinkClick r:id="rId2"/>
              </a:rPr>
              <a:t>https://booth.lse.ac.uk/</a:t>
            </a:r>
          </a:p>
          <a:p>
            <a:pPr algn="ctr"/>
            <a:endParaRPr lang="en-GB" sz="3200" dirty="0" smtClean="0">
              <a:hlinkClick r:id="rId2"/>
            </a:endParaRPr>
          </a:p>
          <a:p>
            <a:pPr algn="ctr"/>
            <a:endParaRPr lang="en-GB" sz="3200" dirty="0" smtClean="0">
              <a:hlinkClick r:id="rId2"/>
            </a:endParaRPr>
          </a:p>
          <a:p>
            <a:pPr algn="ctr"/>
            <a:r>
              <a:rPr lang="en-GB" sz="3200" dirty="0" smtClean="0">
                <a:hlinkClick r:id="rId2"/>
              </a:rPr>
              <a:t>n.stewart@lse.ac.uk</a:t>
            </a:r>
            <a:endParaRPr lang="en-GB" sz="3200" dirty="0"/>
          </a:p>
          <a:p>
            <a:pPr algn="ctr"/>
            <a:r>
              <a:rPr lang="en-GB" sz="3200" dirty="0" smtClean="0"/>
              <a:t>@</a:t>
            </a:r>
            <a:r>
              <a:rPr lang="en-GB" sz="3200" dirty="0" err="1" smtClean="0"/>
              <a:t>neilstewart</a:t>
            </a:r>
            <a:endParaRPr lang="en-GB" sz="3200" dirty="0" smtClean="0"/>
          </a:p>
          <a:p>
            <a:pPr algn="ctr"/>
            <a:endParaRPr lang="en-GB" sz="3200" dirty="0"/>
          </a:p>
          <a:p>
            <a:pPr algn="ctr"/>
            <a:endParaRPr lang="en-GB" sz="2000" dirty="0" smtClean="0"/>
          </a:p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>Image credits: all from LSE’s Booth websites, © LSE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23764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509</Words>
  <Application>Microsoft Office PowerPoint</Application>
  <PresentationFormat>On-screen Show (4:3)</PresentationFormat>
  <Paragraphs>80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Charles Booth's London: bringing together maps and archives on the web</vt:lpstr>
      <vt:lpstr>Who &amp; what?</vt:lpstr>
      <vt:lpstr>(Very) Old website 1: Charles Booth Online Archive</vt:lpstr>
      <vt:lpstr>Old(ish) website 2: PhoneBooth</vt:lpstr>
      <vt:lpstr>What we did</vt:lpstr>
      <vt:lpstr>Live demo!</vt:lpstr>
      <vt:lpstr>Some notes on technology</vt:lpstr>
      <vt:lpstr>The future</vt:lpstr>
      <vt:lpstr>Thank you!</vt:lpstr>
    </vt:vector>
  </TitlesOfParts>
  <Company>London School of Economics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Ailsa Drake</dc:creator>
  <cp:lastModifiedBy>Neil Stewart</cp:lastModifiedBy>
  <cp:revision>40</cp:revision>
  <dcterms:created xsi:type="dcterms:W3CDTF">2010-11-12T13:52:49Z</dcterms:created>
  <dcterms:modified xsi:type="dcterms:W3CDTF">2017-02-17T14:09:36Z</dcterms:modified>
</cp:coreProperties>
</file>