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2808525" cy="30279975"/>
  <p:notesSz cx="6858000" cy="9144000"/>
  <p:defaultTextStyle>
    <a:defPPr>
      <a:defRPr lang="en-US"/>
    </a:defPPr>
    <a:lvl1pPr algn="l" rtl="0" fontAlgn="base">
      <a:spcBef>
        <a:spcPct val="0"/>
      </a:spcBef>
      <a:spcAft>
        <a:spcPct val="0"/>
      </a:spcAft>
      <a:defRPr sz="8200" kern="1200">
        <a:solidFill>
          <a:schemeClr val="tx1"/>
        </a:solidFill>
        <a:latin typeface="Arial" charset="0"/>
        <a:ea typeface="+mn-ea"/>
        <a:cs typeface="+mn-cs"/>
      </a:defRPr>
    </a:lvl1pPr>
    <a:lvl2pPr marL="457200" algn="l" rtl="0" fontAlgn="base">
      <a:spcBef>
        <a:spcPct val="0"/>
      </a:spcBef>
      <a:spcAft>
        <a:spcPct val="0"/>
      </a:spcAft>
      <a:defRPr sz="8200" kern="1200">
        <a:solidFill>
          <a:schemeClr val="tx1"/>
        </a:solidFill>
        <a:latin typeface="Arial" charset="0"/>
        <a:ea typeface="+mn-ea"/>
        <a:cs typeface="+mn-cs"/>
      </a:defRPr>
    </a:lvl2pPr>
    <a:lvl3pPr marL="914400" algn="l" rtl="0" fontAlgn="base">
      <a:spcBef>
        <a:spcPct val="0"/>
      </a:spcBef>
      <a:spcAft>
        <a:spcPct val="0"/>
      </a:spcAft>
      <a:defRPr sz="8200" kern="1200">
        <a:solidFill>
          <a:schemeClr val="tx1"/>
        </a:solidFill>
        <a:latin typeface="Arial" charset="0"/>
        <a:ea typeface="+mn-ea"/>
        <a:cs typeface="+mn-cs"/>
      </a:defRPr>
    </a:lvl3pPr>
    <a:lvl4pPr marL="1371600" algn="l" rtl="0" fontAlgn="base">
      <a:spcBef>
        <a:spcPct val="0"/>
      </a:spcBef>
      <a:spcAft>
        <a:spcPct val="0"/>
      </a:spcAft>
      <a:defRPr sz="8200" kern="1200">
        <a:solidFill>
          <a:schemeClr val="tx1"/>
        </a:solidFill>
        <a:latin typeface="Arial" charset="0"/>
        <a:ea typeface="+mn-ea"/>
        <a:cs typeface="+mn-cs"/>
      </a:defRPr>
    </a:lvl4pPr>
    <a:lvl5pPr marL="1828800" algn="l" rtl="0" fontAlgn="base">
      <a:spcBef>
        <a:spcPct val="0"/>
      </a:spcBef>
      <a:spcAft>
        <a:spcPct val="0"/>
      </a:spcAft>
      <a:defRPr sz="8200" kern="1200">
        <a:solidFill>
          <a:schemeClr val="tx1"/>
        </a:solidFill>
        <a:latin typeface="Arial" charset="0"/>
        <a:ea typeface="+mn-ea"/>
        <a:cs typeface="+mn-cs"/>
      </a:defRPr>
    </a:lvl5pPr>
    <a:lvl6pPr marL="2286000" algn="l" defTabSz="914400" rtl="0" eaLnBrk="1" latinLnBrk="0" hangingPunct="1">
      <a:defRPr sz="8200" kern="1200">
        <a:solidFill>
          <a:schemeClr val="tx1"/>
        </a:solidFill>
        <a:latin typeface="Arial" charset="0"/>
        <a:ea typeface="+mn-ea"/>
        <a:cs typeface="+mn-cs"/>
      </a:defRPr>
    </a:lvl6pPr>
    <a:lvl7pPr marL="2743200" algn="l" defTabSz="914400" rtl="0" eaLnBrk="1" latinLnBrk="0" hangingPunct="1">
      <a:defRPr sz="8200" kern="1200">
        <a:solidFill>
          <a:schemeClr val="tx1"/>
        </a:solidFill>
        <a:latin typeface="Arial" charset="0"/>
        <a:ea typeface="+mn-ea"/>
        <a:cs typeface="+mn-cs"/>
      </a:defRPr>
    </a:lvl7pPr>
    <a:lvl8pPr marL="3200400" algn="l" defTabSz="914400" rtl="0" eaLnBrk="1" latinLnBrk="0" hangingPunct="1">
      <a:defRPr sz="8200" kern="1200">
        <a:solidFill>
          <a:schemeClr val="tx1"/>
        </a:solidFill>
        <a:latin typeface="Arial" charset="0"/>
        <a:ea typeface="+mn-ea"/>
        <a:cs typeface="+mn-cs"/>
      </a:defRPr>
    </a:lvl8pPr>
    <a:lvl9pPr marL="3657600" algn="l" defTabSz="914400" rtl="0" eaLnBrk="1" latinLnBrk="0" hangingPunct="1">
      <a:defRPr sz="8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4194" autoAdjust="0"/>
    <p:restoredTop sz="94660"/>
  </p:normalViewPr>
  <p:slideViewPr>
    <p:cSldViewPr>
      <p:cViewPr>
        <p:scale>
          <a:sx n="40" d="100"/>
          <a:sy n="40" d="100"/>
        </p:scale>
        <p:origin x="966" y="2382"/>
      </p:cViewPr>
      <p:guideLst>
        <p:guide orient="horz" pos="9537"/>
        <p:guide pos="1348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645E9D-52AA-4185-A593-BD257D541926}" type="doc">
      <dgm:prSet loTypeId="urn:microsoft.com/office/officeart/2005/8/layout/hList2" loCatId="picture" qsTypeId="urn:microsoft.com/office/officeart/2005/8/quickstyle/simple1" qsCatId="simple" csTypeId="urn:microsoft.com/office/officeart/2005/8/colors/accent1_2" csCatId="accent1" phldr="1"/>
      <dgm:spPr/>
      <dgm:t>
        <a:bodyPr/>
        <a:lstStyle/>
        <a:p>
          <a:endParaRPr lang="en-GB"/>
        </a:p>
      </dgm:t>
    </dgm:pt>
    <dgm:pt modelId="{43FC062F-602D-46C5-B895-B8D2B3300816}">
      <dgm:prSet phldrT="[Text]"/>
      <dgm:spPr/>
      <dgm:t>
        <a:bodyPr/>
        <a:lstStyle/>
        <a:p>
          <a:r>
            <a:rPr lang="en-GB" dirty="0" smtClean="0"/>
            <a:t>Consulting a Professional</a:t>
          </a:r>
          <a:endParaRPr lang="en-GB" dirty="0"/>
        </a:p>
      </dgm:t>
    </dgm:pt>
    <dgm:pt modelId="{2F143F03-8115-4389-800A-8B41D488A9A9}" type="parTrans" cxnId="{0CD5768C-38F2-4093-8416-6EA1F2E58CE1}">
      <dgm:prSet/>
      <dgm:spPr/>
      <dgm:t>
        <a:bodyPr/>
        <a:lstStyle/>
        <a:p>
          <a:endParaRPr lang="en-GB"/>
        </a:p>
      </dgm:t>
    </dgm:pt>
    <dgm:pt modelId="{A2914EF0-5574-47D4-BB26-A3922C81C862}" type="sibTrans" cxnId="{0CD5768C-38F2-4093-8416-6EA1F2E58CE1}">
      <dgm:prSet/>
      <dgm:spPr/>
      <dgm:t>
        <a:bodyPr/>
        <a:lstStyle/>
        <a:p>
          <a:endParaRPr lang="en-GB"/>
        </a:p>
      </dgm:t>
    </dgm:pt>
    <dgm:pt modelId="{DDACB64F-64B8-41D7-9A80-B5FC37A7EC78}">
      <dgm:prSet phldrT="[Text]" custT="1"/>
      <dgm:spPr/>
      <dgm:t>
        <a:bodyPr/>
        <a:lstStyle/>
        <a:p>
          <a:r>
            <a:rPr lang="en-GB" sz="2800" dirty="0" smtClean="0"/>
            <a:t>Educational attainment**</a:t>
          </a:r>
          <a:endParaRPr lang="en-GB" sz="2800" dirty="0"/>
        </a:p>
      </dgm:t>
    </dgm:pt>
    <dgm:pt modelId="{29B72D49-114A-4F05-BF26-D24F63669574}" type="parTrans" cxnId="{0D8D9EB9-E93F-44A8-8A62-3FEE2975D206}">
      <dgm:prSet/>
      <dgm:spPr/>
      <dgm:t>
        <a:bodyPr/>
        <a:lstStyle/>
        <a:p>
          <a:endParaRPr lang="en-GB"/>
        </a:p>
      </dgm:t>
    </dgm:pt>
    <dgm:pt modelId="{9B7D0243-42A3-46D5-9D08-88E7D5F468A4}" type="sibTrans" cxnId="{0D8D9EB9-E93F-44A8-8A62-3FEE2975D206}">
      <dgm:prSet/>
      <dgm:spPr/>
      <dgm:t>
        <a:bodyPr/>
        <a:lstStyle/>
        <a:p>
          <a:endParaRPr lang="en-GB"/>
        </a:p>
      </dgm:t>
    </dgm:pt>
    <dgm:pt modelId="{22C722DF-3CF2-4E14-AA6E-18D5D55FE80B}">
      <dgm:prSet phldrT="[Text]"/>
      <dgm:spPr/>
      <dgm:t>
        <a:bodyPr/>
        <a:lstStyle/>
        <a:p>
          <a:r>
            <a:rPr lang="en-GB" dirty="0" smtClean="0"/>
            <a:t>Self-management</a:t>
          </a:r>
          <a:endParaRPr lang="en-GB" dirty="0"/>
        </a:p>
      </dgm:t>
    </dgm:pt>
    <dgm:pt modelId="{E28A5C8F-9B9B-4F88-8D5E-51043151868D}" type="parTrans" cxnId="{5A777558-B1EC-4FBF-875D-CF75234E1160}">
      <dgm:prSet/>
      <dgm:spPr/>
      <dgm:t>
        <a:bodyPr/>
        <a:lstStyle/>
        <a:p>
          <a:endParaRPr lang="en-GB"/>
        </a:p>
      </dgm:t>
    </dgm:pt>
    <dgm:pt modelId="{68F9D40D-AB8D-43E1-9F58-F4AA2FB5FAB7}" type="sibTrans" cxnId="{5A777558-B1EC-4FBF-875D-CF75234E1160}">
      <dgm:prSet/>
      <dgm:spPr/>
      <dgm:t>
        <a:bodyPr/>
        <a:lstStyle/>
        <a:p>
          <a:endParaRPr lang="en-GB"/>
        </a:p>
      </dgm:t>
    </dgm:pt>
    <dgm:pt modelId="{A10690CA-EEEF-46B3-A58B-828398C3DCD6}">
      <dgm:prSet phldrT="[Text]"/>
      <dgm:spPr/>
      <dgm:t>
        <a:bodyPr/>
        <a:lstStyle/>
        <a:p>
          <a:r>
            <a:rPr lang="en-GB" dirty="0" smtClean="0"/>
            <a:t>Educational attainment**</a:t>
          </a:r>
          <a:endParaRPr lang="en-GB" dirty="0"/>
        </a:p>
      </dgm:t>
    </dgm:pt>
    <dgm:pt modelId="{A7346ED6-40C0-480D-9C53-36CA9512711A}" type="parTrans" cxnId="{64CB9ADE-9F06-4F4A-BE32-87FC819BA90F}">
      <dgm:prSet/>
      <dgm:spPr/>
      <dgm:t>
        <a:bodyPr/>
        <a:lstStyle/>
        <a:p>
          <a:endParaRPr lang="en-GB"/>
        </a:p>
      </dgm:t>
    </dgm:pt>
    <dgm:pt modelId="{803571D8-6834-4E2C-B533-71FEE9D67CE1}" type="sibTrans" cxnId="{64CB9ADE-9F06-4F4A-BE32-87FC819BA90F}">
      <dgm:prSet/>
      <dgm:spPr/>
      <dgm:t>
        <a:bodyPr/>
        <a:lstStyle/>
        <a:p>
          <a:endParaRPr lang="en-GB"/>
        </a:p>
      </dgm:t>
    </dgm:pt>
    <dgm:pt modelId="{0439BD5E-2651-40D0-B5BC-41CF6BDF4F1C}">
      <dgm:prSet phldrT="[Text]"/>
      <dgm:spPr/>
      <dgm:t>
        <a:bodyPr/>
        <a:lstStyle/>
        <a:p>
          <a:r>
            <a:rPr lang="en-GB" dirty="0" smtClean="0"/>
            <a:t>Higher social class*</a:t>
          </a:r>
          <a:endParaRPr lang="en-GB" dirty="0"/>
        </a:p>
      </dgm:t>
    </dgm:pt>
    <dgm:pt modelId="{1F361B78-FC46-458B-80D3-A57C42FED67B}" type="parTrans" cxnId="{407E9FC3-FC80-4D1A-9519-E60106EE9A8D}">
      <dgm:prSet/>
      <dgm:spPr/>
      <dgm:t>
        <a:bodyPr/>
        <a:lstStyle/>
        <a:p>
          <a:endParaRPr lang="en-GB"/>
        </a:p>
      </dgm:t>
    </dgm:pt>
    <dgm:pt modelId="{099BEEB1-4A13-46BC-B0E7-F6655195DB6E}" type="sibTrans" cxnId="{407E9FC3-FC80-4D1A-9519-E60106EE9A8D}">
      <dgm:prSet/>
      <dgm:spPr/>
      <dgm:t>
        <a:bodyPr/>
        <a:lstStyle/>
        <a:p>
          <a:endParaRPr lang="en-GB"/>
        </a:p>
      </dgm:t>
    </dgm:pt>
    <dgm:pt modelId="{131B390C-37FA-4A6E-AD4E-D487C41B4D34}">
      <dgm:prSet phldrT="[Text]"/>
      <dgm:spPr/>
      <dgm:t>
        <a:bodyPr/>
        <a:lstStyle/>
        <a:p>
          <a:r>
            <a:rPr lang="en-GB" dirty="0" smtClean="0"/>
            <a:t>Both</a:t>
          </a:r>
          <a:endParaRPr lang="en-GB" dirty="0"/>
        </a:p>
      </dgm:t>
    </dgm:pt>
    <dgm:pt modelId="{D13072EE-E06E-4AC8-BBAD-7B9455331E58}" type="parTrans" cxnId="{0DBC8D49-1EB0-43BA-8A0E-789267350F4F}">
      <dgm:prSet/>
      <dgm:spPr/>
      <dgm:t>
        <a:bodyPr/>
        <a:lstStyle/>
        <a:p>
          <a:endParaRPr lang="en-GB"/>
        </a:p>
      </dgm:t>
    </dgm:pt>
    <dgm:pt modelId="{0510FCAA-884D-423A-B45C-9755B57838A0}" type="sibTrans" cxnId="{0DBC8D49-1EB0-43BA-8A0E-789267350F4F}">
      <dgm:prSet/>
      <dgm:spPr/>
      <dgm:t>
        <a:bodyPr/>
        <a:lstStyle/>
        <a:p>
          <a:endParaRPr lang="en-GB"/>
        </a:p>
      </dgm:t>
    </dgm:pt>
    <dgm:pt modelId="{5724509E-0C44-4F7E-92B8-FAC3D1739919}">
      <dgm:prSet phldrT="[Text]"/>
      <dgm:spPr/>
      <dgm:t>
        <a:bodyPr/>
        <a:lstStyle/>
        <a:p>
          <a:r>
            <a:rPr lang="en-GB" dirty="0" smtClean="0"/>
            <a:t>Educational attainment**</a:t>
          </a:r>
          <a:endParaRPr lang="en-GB" dirty="0"/>
        </a:p>
      </dgm:t>
    </dgm:pt>
    <dgm:pt modelId="{8319568D-DDBE-4EA2-BBAE-18FB1025D8E9}" type="parTrans" cxnId="{1A286678-4F06-470A-B6B5-E2C2054C0318}">
      <dgm:prSet/>
      <dgm:spPr/>
      <dgm:t>
        <a:bodyPr/>
        <a:lstStyle/>
        <a:p>
          <a:endParaRPr lang="en-GB"/>
        </a:p>
      </dgm:t>
    </dgm:pt>
    <dgm:pt modelId="{481F19E3-1425-4259-905A-A8FAFD7F54AC}" type="sibTrans" cxnId="{1A286678-4F06-470A-B6B5-E2C2054C0318}">
      <dgm:prSet/>
      <dgm:spPr/>
      <dgm:t>
        <a:bodyPr/>
        <a:lstStyle/>
        <a:p>
          <a:endParaRPr lang="en-GB"/>
        </a:p>
      </dgm:t>
    </dgm:pt>
    <dgm:pt modelId="{FEC8F408-5823-4F50-82DC-982A20E3B3D1}">
      <dgm:prSet phldrT="[Text]"/>
      <dgm:spPr/>
      <dgm:t>
        <a:bodyPr/>
        <a:lstStyle/>
        <a:p>
          <a:r>
            <a:rPr lang="en-GB" dirty="0" smtClean="0"/>
            <a:t>Additional health conditions**</a:t>
          </a:r>
          <a:endParaRPr lang="en-GB" dirty="0"/>
        </a:p>
      </dgm:t>
    </dgm:pt>
    <dgm:pt modelId="{D87E6AE2-2559-4607-8D82-2944EE99C33B}" type="parTrans" cxnId="{C5C0F858-CFA1-4656-9EB3-2521FAD6632D}">
      <dgm:prSet/>
      <dgm:spPr/>
      <dgm:t>
        <a:bodyPr/>
        <a:lstStyle/>
        <a:p>
          <a:endParaRPr lang="en-GB"/>
        </a:p>
      </dgm:t>
    </dgm:pt>
    <dgm:pt modelId="{BA83D113-0A8F-4EAC-B8D9-7485173014E2}" type="sibTrans" cxnId="{C5C0F858-CFA1-4656-9EB3-2521FAD6632D}">
      <dgm:prSet/>
      <dgm:spPr/>
      <dgm:t>
        <a:bodyPr/>
        <a:lstStyle/>
        <a:p>
          <a:endParaRPr lang="en-GB"/>
        </a:p>
      </dgm:t>
    </dgm:pt>
    <dgm:pt modelId="{7A54834E-0749-488E-BDD1-A22AE133BFEB}">
      <dgm:prSet phldrT="[Text]" custT="1"/>
      <dgm:spPr/>
      <dgm:t>
        <a:bodyPr/>
        <a:lstStyle/>
        <a:p>
          <a:r>
            <a:rPr lang="en-GB" sz="2800" dirty="0" smtClean="0"/>
            <a:t>Additional health conditions**</a:t>
          </a:r>
          <a:endParaRPr lang="en-GB" sz="2800" dirty="0"/>
        </a:p>
      </dgm:t>
    </dgm:pt>
    <dgm:pt modelId="{E7F78966-29AB-4B41-BE08-B7992CCA86F8}" type="parTrans" cxnId="{EB92695B-6CED-4C07-8D46-3C3CD9327C57}">
      <dgm:prSet/>
      <dgm:spPr/>
      <dgm:t>
        <a:bodyPr/>
        <a:lstStyle/>
        <a:p>
          <a:endParaRPr lang="en-GB"/>
        </a:p>
      </dgm:t>
    </dgm:pt>
    <dgm:pt modelId="{B756EE91-E425-4D71-9C99-3B9E78CFF01B}" type="sibTrans" cxnId="{EB92695B-6CED-4C07-8D46-3C3CD9327C57}">
      <dgm:prSet/>
      <dgm:spPr/>
      <dgm:t>
        <a:bodyPr/>
        <a:lstStyle/>
        <a:p>
          <a:endParaRPr lang="en-GB"/>
        </a:p>
      </dgm:t>
    </dgm:pt>
    <dgm:pt modelId="{33361810-7D15-45D3-8178-AE3EED8C24B3}">
      <dgm:prSet phldrT="[Text]" custT="1"/>
      <dgm:spPr/>
      <dgm:t>
        <a:bodyPr/>
        <a:lstStyle/>
        <a:p>
          <a:r>
            <a:rPr lang="en-GB" sz="2800" dirty="0" smtClean="0"/>
            <a:t>GP visits at ages 20*, 22*, 31** and 47*</a:t>
          </a:r>
          <a:endParaRPr lang="en-GB" sz="2800" dirty="0"/>
        </a:p>
      </dgm:t>
    </dgm:pt>
    <dgm:pt modelId="{17BE3983-0B30-42AD-BAE4-5DDF6A4CB751}" type="parTrans" cxnId="{0A2BAF38-E7A2-4BC4-8769-EFA71C75120B}">
      <dgm:prSet/>
      <dgm:spPr/>
      <dgm:t>
        <a:bodyPr/>
        <a:lstStyle/>
        <a:p>
          <a:endParaRPr lang="en-GB"/>
        </a:p>
      </dgm:t>
    </dgm:pt>
    <dgm:pt modelId="{0E567148-7066-480A-BB3A-E145AB508C89}" type="sibTrans" cxnId="{0A2BAF38-E7A2-4BC4-8769-EFA71C75120B}">
      <dgm:prSet/>
      <dgm:spPr/>
      <dgm:t>
        <a:bodyPr/>
        <a:lstStyle/>
        <a:p>
          <a:endParaRPr lang="en-GB"/>
        </a:p>
      </dgm:t>
    </dgm:pt>
    <dgm:pt modelId="{6D97F3C1-F6C3-444B-856B-BF03C6602BE1}">
      <dgm:prSet phldrT="[Text]"/>
      <dgm:spPr/>
      <dgm:t>
        <a:bodyPr/>
        <a:lstStyle/>
        <a:p>
          <a:r>
            <a:rPr lang="en-GB" dirty="0" smtClean="0"/>
            <a:t>GP visits at ages 20*, 31** and 47**</a:t>
          </a:r>
          <a:endParaRPr lang="en-GB" dirty="0"/>
        </a:p>
      </dgm:t>
    </dgm:pt>
    <dgm:pt modelId="{E07F1303-26B7-49C3-822B-D72FF9ABE56C}" type="parTrans" cxnId="{313CB660-72A9-40AF-9218-EB9F1F0BD5FE}">
      <dgm:prSet/>
      <dgm:spPr/>
      <dgm:t>
        <a:bodyPr/>
        <a:lstStyle/>
        <a:p>
          <a:endParaRPr lang="en-GB"/>
        </a:p>
      </dgm:t>
    </dgm:pt>
    <dgm:pt modelId="{AB8C4D51-DEDB-476C-8233-4A1AD81748A8}" type="sibTrans" cxnId="{313CB660-72A9-40AF-9218-EB9F1F0BD5FE}">
      <dgm:prSet/>
      <dgm:spPr/>
      <dgm:t>
        <a:bodyPr/>
        <a:lstStyle/>
        <a:p>
          <a:endParaRPr lang="en-GB"/>
        </a:p>
      </dgm:t>
    </dgm:pt>
    <dgm:pt modelId="{60F79613-CC8E-44BC-ABD7-2380AB11B0F8}">
      <dgm:prSet phldrT="[Text]"/>
      <dgm:spPr/>
      <dgm:t>
        <a:bodyPr/>
        <a:lstStyle/>
        <a:p>
          <a:r>
            <a:rPr lang="en-GB" dirty="0" smtClean="0"/>
            <a:t>Previously consulting GP for infertility**</a:t>
          </a:r>
          <a:endParaRPr lang="en-GB" dirty="0"/>
        </a:p>
      </dgm:t>
    </dgm:pt>
    <dgm:pt modelId="{41006C06-61DE-4B96-B9E0-F719E1C18644}" type="parTrans" cxnId="{5DC9A927-FDD2-4FD4-BB17-5D310AD917DF}">
      <dgm:prSet/>
      <dgm:spPr/>
      <dgm:t>
        <a:bodyPr/>
        <a:lstStyle/>
        <a:p>
          <a:endParaRPr lang="en-GB"/>
        </a:p>
      </dgm:t>
    </dgm:pt>
    <dgm:pt modelId="{E111693E-69CF-4A72-A4A7-FD274CA7CF19}" type="sibTrans" cxnId="{5DC9A927-FDD2-4FD4-BB17-5D310AD917DF}">
      <dgm:prSet/>
      <dgm:spPr/>
      <dgm:t>
        <a:bodyPr/>
        <a:lstStyle/>
        <a:p>
          <a:endParaRPr lang="en-GB"/>
        </a:p>
      </dgm:t>
    </dgm:pt>
    <dgm:pt modelId="{DE3C4430-FD15-48A9-B72F-7AA520C14ED7}">
      <dgm:prSet phldrT="[Text]" custT="1"/>
      <dgm:spPr/>
      <dgm:t>
        <a:bodyPr/>
        <a:lstStyle/>
        <a:p>
          <a:r>
            <a:rPr lang="en-GB" sz="2800" dirty="0" smtClean="0"/>
            <a:t>Previously using the Pill*</a:t>
          </a:r>
          <a:endParaRPr lang="en-GB" sz="2800" dirty="0"/>
        </a:p>
      </dgm:t>
    </dgm:pt>
    <dgm:pt modelId="{BE805210-BA24-4887-8AFD-5863E54EB4F4}" type="parTrans" cxnId="{A77E62C7-C130-41C7-8968-7B8A8AAAD0CE}">
      <dgm:prSet/>
      <dgm:spPr/>
      <dgm:t>
        <a:bodyPr/>
        <a:lstStyle/>
        <a:p>
          <a:endParaRPr lang="en-GB"/>
        </a:p>
      </dgm:t>
    </dgm:pt>
    <dgm:pt modelId="{FC92E4DE-B14C-4852-8388-187B8E9D223F}" type="sibTrans" cxnId="{A77E62C7-C130-41C7-8968-7B8A8AAAD0CE}">
      <dgm:prSet/>
      <dgm:spPr/>
      <dgm:t>
        <a:bodyPr/>
        <a:lstStyle/>
        <a:p>
          <a:endParaRPr lang="en-GB"/>
        </a:p>
      </dgm:t>
    </dgm:pt>
    <dgm:pt modelId="{087E2EDE-6E94-4109-B859-DC11788CECDC}">
      <dgm:prSet phldrT="[Text]"/>
      <dgm:spPr/>
      <dgm:t>
        <a:bodyPr/>
        <a:lstStyle/>
        <a:p>
          <a:r>
            <a:rPr lang="en-GB" dirty="0" smtClean="0"/>
            <a:t>Higher levels of physical activity at ages 43** and 53*</a:t>
          </a:r>
          <a:endParaRPr lang="en-GB" dirty="0"/>
        </a:p>
      </dgm:t>
    </dgm:pt>
    <dgm:pt modelId="{3D72AB4A-0BE1-4613-96E2-252DE7688E74}" type="parTrans" cxnId="{FEEDC14A-1793-47CE-AD81-2EFFFFFDE4CA}">
      <dgm:prSet/>
      <dgm:spPr/>
      <dgm:t>
        <a:bodyPr/>
        <a:lstStyle/>
        <a:p>
          <a:endParaRPr lang="en-GB"/>
        </a:p>
      </dgm:t>
    </dgm:pt>
    <dgm:pt modelId="{C396E86A-0963-438A-AB5C-98C97065AE84}" type="sibTrans" cxnId="{FEEDC14A-1793-47CE-AD81-2EFFFFFDE4CA}">
      <dgm:prSet/>
      <dgm:spPr/>
      <dgm:t>
        <a:bodyPr/>
        <a:lstStyle/>
        <a:p>
          <a:endParaRPr lang="en-GB"/>
        </a:p>
      </dgm:t>
    </dgm:pt>
    <dgm:pt modelId="{713016AD-2564-4E6C-9159-ACBFC512EB6A}" type="pres">
      <dgm:prSet presAssocID="{AE645E9D-52AA-4185-A593-BD257D541926}" presName="linearFlow" presStyleCnt="0">
        <dgm:presLayoutVars>
          <dgm:dir/>
          <dgm:animLvl val="lvl"/>
          <dgm:resizeHandles/>
        </dgm:presLayoutVars>
      </dgm:prSet>
      <dgm:spPr/>
    </dgm:pt>
    <dgm:pt modelId="{33E7E582-68B8-4814-A1B5-3C4D6E074FC0}" type="pres">
      <dgm:prSet presAssocID="{43FC062F-602D-46C5-B895-B8D2B3300816}" presName="compositeNode" presStyleCnt="0">
        <dgm:presLayoutVars>
          <dgm:bulletEnabled val="1"/>
        </dgm:presLayoutVars>
      </dgm:prSet>
      <dgm:spPr/>
    </dgm:pt>
    <dgm:pt modelId="{A59DCE9F-3FF6-493C-8AFE-BCBA6704DCBB}" type="pres">
      <dgm:prSet presAssocID="{43FC062F-602D-46C5-B895-B8D2B3300816}" presName="image" presStyleLbl="fgImgPlace1" presStyleIdx="0" presStyleCnt="3"/>
      <dgm:spPr>
        <a:noFill/>
        <a:ln>
          <a:noFill/>
        </a:ln>
      </dgm:spPr>
    </dgm:pt>
    <dgm:pt modelId="{610C7308-637E-4A16-875B-279F7B1D2100}" type="pres">
      <dgm:prSet presAssocID="{43FC062F-602D-46C5-B895-B8D2B3300816}" presName="childNode" presStyleLbl="node1" presStyleIdx="0" presStyleCnt="3">
        <dgm:presLayoutVars>
          <dgm:bulletEnabled val="1"/>
        </dgm:presLayoutVars>
      </dgm:prSet>
      <dgm:spPr/>
      <dgm:t>
        <a:bodyPr/>
        <a:lstStyle/>
        <a:p>
          <a:endParaRPr lang="en-GB"/>
        </a:p>
      </dgm:t>
    </dgm:pt>
    <dgm:pt modelId="{89460D20-5430-49D0-84CF-5DB531219148}" type="pres">
      <dgm:prSet presAssocID="{43FC062F-602D-46C5-B895-B8D2B3300816}" presName="parentNode" presStyleLbl="revTx" presStyleIdx="0" presStyleCnt="3">
        <dgm:presLayoutVars>
          <dgm:chMax val="0"/>
          <dgm:bulletEnabled val="1"/>
        </dgm:presLayoutVars>
      </dgm:prSet>
      <dgm:spPr/>
      <dgm:t>
        <a:bodyPr/>
        <a:lstStyle/>
        <a:p>
          <a:endParaRPr lang="en-GB"/>
        </a:p>
      </dgm:t>
    </dgm:pt>
    <dgm:pt modelId="{986881ED-1B51-45E2-A85F-D902CAED8930}" type="pres">
      <dgm:prSet presAssocID="{A2914EF0-5574-47D4-BB26-A3922C81C862}" presName="sibTrans" presStyleCnt="0"/>
      <dgm:spPr/>
    </dgm:pt>
    <dgm:pt modelId="{4877ABED-4E76-4F28-8C4E-62E854A652F0}" type="pres">
      <dgm:prSet presAssocID="{22C722DF-3CF2-4E14-AA6E-18D5D55FE80B}" presName="compositeNode" presStyleCnt="0">
        <dgm:presLayoutVars>
          <dgm:bulletEnabled val="1"/>
        </dgm:presLayoutVars>
      </dgm:prSet>
      <dgm:spPr/>
    </dgm:pt>
    <dgm:pt modelId="{2FAA1D75-6B92-4637-8C1B-475674C95F13}" type="pres">
      <dgm:prSet presAssocID="{22C722DF-3CF2-4E14-AA6E-18D5D55FE80B}" presName="image" presStyleLbl="fgImgPlace1" presStyleIdx="1" presStyleCnt="3"/>
      <dgm:spPr>
        <a:noFill/>
        <a:ln>
          <a:noFill/>
        </a:ln>
      </dgm:spPr>
    </dgm:pt>
    <dgm:pt modelId="{2E71F9A0-B6B2-4216-A6F6-E696DF9B5AE7}" type="pres">
      <dgm:prSet presAssocID="{22C722DF-3CF2-4E14-AA6E-18D5D55FE80B}" presName="childNode" presStyleLbl="node1" presStyleIdx="1" presStyleCnt="3">
        <dgm:presLayoutVars>
          <dgm:bulletEnabled val="1"/>
        </dgm:presLayoutVars>
      </dgm:prSet>
      <dgm:spPr/>
      <dgm:t>
        <a:bodyPr/>
        <a:lstStyle/>
        <a:p>
          <a:endParaRPr lang="en-GB"/>
        </a:p>
      </dgm:t>
    </dgm:pt>
    <dgm:pt modelId="{0F5EFA9F-B7F4-47EE-B686-2EE9573553EB}" type="pres">
      <dgm:prSet presAssocID="{22C722DF-3CF2-4E14-AA6E-18D5D55FE80B}" presName="parentNode" presStyleLbl="revTx" presStyleIdx="1" presStyleCnt="3">
        <dgm:presLayoutVars>
          <dgm:chMax val="0"/>
          <dgm:bulletEnabled val="1"/>
        </dgm:presLayoutVars>
      </dgm:prSet>
      <dgm:spPr/>
    </dgm:pt>
    <dgm:pt modelId="{588FDF5D-F871-40F0-8D0D-0AEA1AC09311}" type="pres">
      <dgm:prSet presAssocID="{68F9D40D-AB8D-43E1-9F58-F4AA2FB5FAB7}" presName="sibTrans" presStyleCnt="0"/>
      <dgm:spPr/>
    </dgm:pt>
    <dgm:pt modelId="{A1622DE0-CE64-4EEA-8DE8-76E320845F85}" type="pres">
      <dgm:prSet presAssocID="{131B390C-37FA-4A6E-AD4E-D487C41B4D34}" presName="compositeNode" presStyleCnt="0">
        <dgm:presLayoutVars>
          <dgm:bulletEnabled val="1"/>
        </dgm:presLayoutVars>
      </dgm:prSet>
      <dgm:spPr/>
    </dgm:pt>
    <dgm:pt modelId="{DC35B576-3C8C-42A3-87CC-22678A16083A}" type="pres">
      <dgm:prSet presAssocID="{131B390C-37FA-4A6E-AD4E-D487C41B4D34}" presName="image" presStyleLbl="fgImgPlace1" presStyleIdx="2" presStyleCnt="3"/>
      <dgm:spPr>
        <a:noFill/>
        <a:ln>
          <a:noFill/>
        </a:ln>
      </dgm:spPr>
    </dgm:pt>
    <dgm:pt modelId="{AB915D60-A8CA-4AC4-8B25-57B1000151F9}" type="pres">
      <dgm:prSet presAssocID="{131B390C-37FA-4A6E-AD4E-D487C41B4D34}" presName="childNode" presStyleLbl="node1" presStyleIdx="2" presStyleCnt="3">
        <dgm:presLayoutVars>
          <dgm:bulletEnabled val="1"/>
        </dgm:presLayoutVars>
      </dgm:prSet>
      <dgm:spPr/>
      <dgm:t>
        <a:bodyPr/>
        <a:lstStyle/>
        <a:p>
          <a:endParaRPr lang="en-GB"/>
        </a:p>
      </dgm:t>
    </dgm:pt>
    <dgm:pt modelId="{8C35B7AC-90DC-4615-9B88-182BB100869A}" type="pres">
      <dgm:prSet presAssocID="{131B390C-37FA-4A6E-AD4E-D487C41B4D34}" presName="parentNode" presStyleLbl="revTx" presStyleIdx="2" presStyleCnt="3">
        <dgm:presLayoutVars>
          <dgm:chMax val="0"/>
          <dgm:bulletEnabled val="1"/>
        </dgm:presLayoutVars>
      </dgm:prSet>
      <dgm:spPr/>
    </dgm:pt>
  </dgm:ptLst>
  <dgm:cxnLst>
    <dgm:cxn modelId="{2B0C4B3E-0DF3-4D0C-892B-E481676523D6}" type="presOf" srcId="{FEC8F408-5823-4F50-82DC-982A20E3B3D1}" destId="{AB915D60-A8CA-4AC4-8B25-57B1000151F9}" srcOrd="0" destOrd="1" presId="urn:microsoft.com/office/officeart/2005/8/layout/hList2"/>
    <dgm:cxn modelId="{5A777558-B1EC-4FBF-875D-CF75234E1160}" srcId="{AE645E9D-52AA-4185-A593-BD257D541926}" destId="{22C722DF-3CF2-4E14-AA6E-18D5D55FE80B}" srcOrd="1" destOrd="0" parTransId="{E28A5C8F-9B9B-4F88-8D5E-51043151868D}" sibTransId="{68F9D40D-AB8D-43E1-9F58-F4AA2FB5FAB7}"/>
    <dgm:cxn modelId="{CBAF7339-1809-40E8-AA15-502A2A1E55C5}" type="presOf" srcId="{6D97F3C1-F6C3-444B-856B-BF03C6602BE1}" destId="{AB915D60-A8CA-4AC4-8B25-57B1000151F9}" srcOrd="0" destOrd="2" presId="urn:microsoft.com/office/officeart/2005/8/layout/hList2"/>
    <dgm:cxn modelId="{0EC7F1B4-AFFA-415E-8BD0-A14E0F4BDC7B}" type="presOf" srcId="{087E2EDE-6E94-4109-B859-DC11788CECDC}" destId="{2E71F9A0-B6B2-4216-A6F6-E696DF9B5AE7}" srcOrd="0" destOrd="2" presId="urn:microsoft.com/office/officeart/2005/8/layout/hList2"/>
    <dgm:cxn modelId="{407E9FC3-FC80-4D1A-9519-E60106EE9A8D}" srcId="{22C722DF-3CF2-4E14-AA6E-18D5D55FE80B}" destId="{0439BD5E-2651-40D0-B5BC-41CF6BDF4F1C}" srcOrd="1" destOrd="0" parTransId="{1F361B78-FC46-458B-80D3-A57C42FED67B}" sibTransId="{099BEEB1-4A13-46BC-B0E7-F6655195DB6E}"/>
    <dgm:cxn modelId="{5DC9A927-FDD2-4FD4-BB17-5D310AD917DF}" srcId="{131B390C-37FA-4A6E-AD4E-D487C41B4D34}" destId="{60F79613-CC8E-44BC-ABD7-2380AB11B0F8}" srcOrd="3" destOrd="0" parTransId="{41006C06-61DE-4B96-B9E0-F719E1C18644}" sibTransId="{E111693E-69CF-4A72-A4A7-FD274CA7CF19}"/>
    <dgm:cxn modelId="{C5C0F858-CFA1-4656-9EB3-2521FAD6632D}" srcId="{131B390C-37FA-4A6E-AD4E-D487C41B4D34}" destId="{FEC8F408-5823-4F50-82DC-982A20E3B3D1}" srcOrd="1" destOrd="0" parTransId="{D87E6AE2-2559-4607-8D82-2944EE99C33B}" sibTransId="{BA83D113-0A8F-4EAC-B8D9-7485173014E2}"/>
    <dgm:cxn modelId="{1A286678-4F06-470A-B6B5-E2C2054C0318}" srcId="{131B390C-37FA-4A6E-AD4E-D487C41B4D34}" destId="{5724509E-0C44-4F7E-92B8-FAC3D1739919}" srcOrd="0" destOrd="0" parTransId="{8319568D-DDBE-4EA2-BBAE-18FB1025D8E9}" sibTransId="{481F19E3-1425-4259-905A-A8FAFD7F54AC}"/>
    <dgm:cxn modelId="{A77E62C7-C130-41C7-8968-7B8A8AAAD0CE}" srcId="{43FC062F-602D-46C5-B895-B8D2B3300816}" destId="{DE3C4430-FD15-48A9-B72F-7AA520C14ED7}" srcOrd="3" destOrd="0" parTransId="{BE805210-BA24-4887-8AFD-5863E54EB4F4}" sibTransId="{FC92E4DE-B14C-4852-8388-187B8E9D223F}"/>
    <dgm:cxn modelId="{AE9C4FB2-5980-4E55-BF72-67AFA36FA45D}" type="presOf" srcId="{43FC062F-602D-46C5-B895-B8D2B3300816}" destId="{89460D20-5430-49D0-84CF-5DB531219148}" srcOrd="0" destOrd="0" presId="urn:microsoft.com/office/officeart/2005/8/layout/hList2"/>
    <dgm:cxn modelId="{CA1F9580-58B5-4BFD-8494-A44A06A7177A}" type="presOf" srcId="{131B390C-37FA-4A6E-AD4E-D487C41B4D34}" destId="{8C35B7AC-90DC-4615-9B88-182BB100869A}" srcOrd="0" destOrd="0" presId="urn:microsoft.com/office/officeart/2005/8/layout/hList2"/>
    <dgm:cxn modelId="{FEEDC14A-1793-47CE-AD81-2EFFFFFDE4CA}" srcId="{22C722DF-3CF2-4E14-AA6E-18D5D55FE80B}" destId="{087E2EDE-6E94-4109-B859-DC11788CECDC}" srcOrd="2" destOrd="0" parTransId="{3D72AB4A-0BE1-4613-96E2-252DE7688E74}" sibTransId="{C396E86A-0963-438A-AB5C-98C97065AE84}"/>
    <dgm:cxn modelId="{0CD5768C-38F2-4093-8416-6EA1F2E58CE1}" srcId="{AE645E9D-52AA-4185-A593-BD257D541926}" destId="{43FC062F-602D-46C5-B895-B8D2B3300816}" srcOrd="0" destOrd="0" parTransId="{2F143F03-8115-4389-800A-8B41D488A9A9}" sibTransId="{A2914EF0-5574-47D4-BB26-A3922C81C862}"/>
    <dgm:cxn modelId="{0D8D9EB9-E93F-44A8-8A62-3FEE2975D206}" srcId="{43FC062F-602D-46C5-B895-B8D2B3300816}" destId="{DDACB64F-64B8-41D7-9A80-B5FC37A7EC78}" srcOrd="0" destOrd="0" parTransId="{29B72D49-114A-4F05-BF26-D24F63669574}" sibTransId="{9B7D0243-42A3-46D5-9D08-88E7D5F468A4}"/>
    <dgm:cxn modelId="{CEBC9322-5BF6-4E83-96C6-8263AE29483C}" type="presOf" srcId="{60F79613-CC8E-44BC-ABD7-2380AB11B0F8}" destId="{AB915D60-A8CA-4AC4-8B25-57B1000151F9}" srcOrd="0" destOrd="3" presId="urn:microsoft.com/office/officeart/2005/8/layout/hList2"/>
    <dgm:cxn modelId="{393BFADB-18FC-49EC-91EA-6D1F41396042}" type="presOf" srcId="{5724509E-0C44-4F7E-92B8-FAC3D1739919}" destId="{AB915D60-A8CA-4AC4-8B25-57B1000151F9}" srcOrd="0" destOrd="0" presId="urn:microsoft.com/office/officeart/2005/8/layout/hList2"/>
    <dgm:cxn modelId="{CE1F0DAD-8316-4343-A7BC-5A9F35749B15}" type="presOf" srcId="{A10690CA-EEEF-46B3-A58B-828398C3DCD6}" destId="{2E71F9A0-B6B2-4216-A6F6-E696DF9B5AE7}" srcOrd="0" destOrd="0" presId="urn:microsoft.com/office/officeart/2005/8/layout/hList2"/>
    <dgm:cxn modelId="{313CB660-72A9-40AF-9218-EB9F1F0BD5FE}" srcId="{131B390C-37FA-4A6E-AD4E-D487C41B4D34}" destId="{6D97F3C1-F6C3-444B-856B-BF03C6602BE1}" srcOrd="2" destOrd="0" parTransId="{E07F1303-26B7-49C3-822B-D72FF9ABE56C}" sibTransId="{AB8C4D51-DEDB-476C-8233-4A1AD81748A8}"/>
    <dgm:cxn modelId="{0A2BAF38-E7A2-4BC4-8769-EFA71C75120B}" srcId="{43FC062F-602D-46C5-B895-B8D2B3300816}" destId="{33361810-7D15-45D3-8178-AE3EED8C24B3}" srcOrd="2" destOrd="0" parTransId="{17BE3983-0B30-42AD-BAE4-5DDF6A4CB751}" sibTransId="{0E567148-7066-480A-BB3A-E145AB508C89}"/>
    <dgm:cxn modelId="{074DA518-DCDC-486B-8507-4C414BEB7E50}" type="presOf" srcId="{22C722DF-3CF2-4E14-AA6E-18D5D55FE80B}" destId="{0F5EFA9F-B7F4-47EE-B686-2EE9573553EB}" srcOrd="0" destOrd="0" presId="urn:microsoft.com/office/officeart/2005/8/layout/hList2"/>
    <dgm:cxn modelId="{B7C83F9C-76D5-4180-BF43-9249AF45DAF0}" type="presOf" srcId="{AE645E9D-52AA-4185-A593-BD257D541926}" destId="{713016AD-2564-4E6C-9159-ACBFC512EB6A}" srcOrd="0" destOrd="0" presId="urn:microsoft.com/office/officeart/2005/8/layout/hList2"/>
    <dgm:cxn modelId="{0DBC8D49-1EB0-43BA-8A0E-789267350F4F}" srcId="{AE645E9D-52AA-4185-A593-BD257D541926}" destId="{131B390C-37FA-4A6E-AD4E-D487C41B4D34}" srcOrd="2" destOrd="0" parTransId="{D13072EE-E06E-4AC8-BBAD-7B9455331E58}" sibTransId="{0510FCAA-884D-423A-B45C-9755B57838A0}"/>
    <dgm:cxn modelId="{A1E6054F-622D-4A58-98BB-7EB1140796F2}" type="presOf" srcId="{DE3C4430-FD15-48A9-B72F-7AA520C14ED7}" destId="{610C7308-637E-4A16-875B-279F7B1D2100}" srcOrd="0" destOrd="3" presId="urn:microsoft.com/office/officeart/2005/8/layout/hList2"/>
    <dgm:cxn modelId="{508CB52F-C07B-4A8D-A202-8E21CCDD04AE}" type="presOf" srcId="{7A54834E-0749-488E-BDD1-A22AE133BFEB}" destId="{610C7308-637E-4A16-875B-279F7B1D2100}" srcOrd="0" destOrd="1" presId="urn:microsoft.com/office/officeart/2005/8/layout/hList2"/>
    <dgm:cxn modelId="{B03D6721-730B-41B3-B6F9-180D89E4C515}" type="presOf" srcId="{DDACB64F-64B8-41D7-9A80-B5FC37A7EC78}" destId="{610C7308-637E-4A16-875B-279F7B1D2100}" srcOrd="0" destOrd="0" presId="urn:microsoft.com/office/officeart/2005/8/layout/hList2"/>
    <dgm:cxn modelId="{64CB9ADE-9F06-4F4A-BE32-87FC819BA90F}" srcId="{22C722DF-3CF2-4E14-AA6E-18D5D55FE80B}" destId="{A10690CA-EEEF-46B3-A58B-828398C3DCD6}" srcOrd="0" destOrd="0" parTransId="{A7346ED6-40C0-480D-9C53-36CA9512711A}" sibTransId="{803571D8-6834-4E2C-B533-71FEE9D67CE1}"/>
    <dgm:cxn modelId="{6A2EE659-2DC9-4A1F-8EF6-E0C3020FA7D9}" type="presOf" srcId="{33361810-7D15-45D3-8178-AE3EED8C24B3}" destId="{610C7308-637E-4A16-875B-279F7B1D2100}" srcOrd="0" destOrd="2" presId="urn:microsoft.com/office/officeart/2005/8/layout/hList2"/>
    <dgm:cxn modelId="{94825C4C-F1DF-426F-920B-84AAD62BAE0F}" type="presOf" srcId="{0439BD5E-2651-40D0-B5BC-41CF6BDF4F1C}" destId="{2E71F9A0-B6B2-4216-A6F6-E696DF9B5AE7}" srcOrd="0" destOrd="1" presId="urn:microsoft.com/office/officeart/2005/8/layout/hList2"/>
    <dgm:cxn modelId="{EB92695B-6CED-4C07-8D46-3C3CD9327C57}" srcId="{43FC062F-602D-46C5-B895-B8D2B3300816}" destId="{7A54834E-0749-488E-BDD1-A22AE133BFEB}" srcOrd="1" destOrd="0" parTransId="{E7F78966-29AB-4B41-BE08-B7992CCA86F8}" sibTransId="{B756EE91-E425-4D71-9C99-3B9E78CFF01B}"/>
    <dgm:cxn modelId="{3847A52E-3B46-4D5C-B7B1-A15F66E392AD}" type="presParOf" srcId="{713016AD-2564-4E6C-9159-ACBFC512EB6A}" destId="{33E7E582-68B8-4814-A1B5-3C4D6E074FC0}" srcOrd="0" destOrd="0" presId="urn:microsoft.com/office/officeart/2005/8/layout/hList2"/>
    <dgm:cxn modelId="{470FA2D3-A7FF-47EB-A68A-7A03DD988FF4}" type="presParOf" srcId="{33E7E582-68B8-4814-A1B5-3C4D6E074FC0}" destId="{A59DCE9F-3FF6-493C-8AFE-BCBA6704DCBB}" srcOrd="0" destOrd="0" presId="urn:microsoft.com/office/officeart/2005/8/layout/hList2"/>
    <dgm:cxn modelId="{45A0328E-41B7-4225-BE05-4E71CA6DCA9E}" type="presParOf" srcId="{33E7E582-68B8-4814-A1B5-3C4D6E074FC0}" destId="{610C7308-637E-4A16-875B-279F7B1D2100}" srcOrd="1" destOrd="0" presId="urn:microsoft.com/office/officeart/2005/8/layout/hList2"/>
    <dgm:cxn modelId="{B1790776-4DE5-4ED0-AB46-6C9279BAE8BA}" type="presParOf" srcId="{33E7E582-68B8-4814-A1B5-3C4D6E074FC0}" destId="{89460D20-5430-49D0-84CF-5DB531219148}" srcOrd="2" destOrd="0" presId="urn:microsoft.com/office/officeart/2005/8/layout/hList2"/>
    <dgm:cxn modelId="{8BF4F3BA-BD5B-40C3-B589-98AA6F698022}" type="presParOf" srcId="{713016AD-2564-4E6C-9159-ACBFC512EB6A}" destId="{986881ED-1B51-45E2-A85F-D902CAED8930}" srcOrd="1" destOrd="0" presId="urn:microsoft.com/office/officeart/2005/8/layout/hList2"/>
    <dgm:cxn modelId="{79F9BF5B-29F4-46FB-B838-5A35B115FD52}" type="presParOf" srcId="{713016AD-2564-4E6C-9159-ACBFC512EB6A}" destId="{4877ABED-4E76-4F28-8C4E-62E854A652F0}" srcOrd="2" destOrd="0" presId="urn:microsoft.com/office/officeart/2005/8/layout/hList2"/>
    <dgm:cxn modelId="{DC819BDE-D102-4DD4-B356-F6F7FE450468}" type="presParOf" srcId="{4877ABED-4E76-4F28-8C4E-62E854A652F0}" destId="{2FAA1D75-6B92-4637-8C1B-475674C95F13}" srcOrd="0" destOrd="0" presId="urn:microsoft.com/office/officeart/2005/8/layout/hList2"/>
    <dgm:cxn modelId="{9A71FA4B-64C7-4B32-8B5E-1685B3D2D8B9}" type="presParOf" srcId="{4877ABED-4E76-4F28-8C4E-62E854A652F0}" destId="{2E71F9A0-B6B2-4216-A6F6-E696DF9B5AE7}" srcOrd="1" destOrd="0" presId="urn:microsoft.com/office/officeart/2005/8/layout/hList2"/>
    <dgm:cxn modelId="{5CAB50CE-CF64-4E7B-84DB-58279567536B}" type="presParOf" srcId="{4877ABED-4E76-4F28-8C4E-62E854A652F0}" destId="{0F5EFA9F-B7F4-47EE-B686-2EE9573553EB}" srcOrd="2" destOrd="0" presId="urn:microsoft.com/office/officeart/2005/8/layout/hList2"/>
    <dgm:cxn modelId="{99490DB9-3406-4640-B75D-3C2A77A65284}" type="presParOf" srcId="{713016AD-2564-4E6C-9159-ACBFC512EB6A}" destId="{588FDF5D-F871-40F0-8D0D-0AEA1AC09311}" srcOrd="3" destOrd="0" presId="urn:microsoft.com/office/officeart/2005/8/layout/hList2"/>
    <dgm:cxn modelId="{F485F926-58F0-48ED-8A1D-93737B99E762}" type="presParOf" srcId="{713016AD-2564-4E6C-9159-ACBFC512EB6A}" destId="{A1622DE0-CE64-4EEA-8DE8-76E320845F85}" srcOrd="4" destOrd="0" presId="urn:microsoft.com/office/officeart/2005/8/layout/hList2"/>
    <dgm:cxn modelId="{5DB59841-357D-4048-B7E6-1F9B74D642EC}" type="presParOf" srcId="{A1622DE0-CE64-4EEA-8DE8-76E320845F85}" destId="{DC35B576-3C8C-42A3-87CC-22678A16083A}" srcOrd="0" destOrd="0" presId="urn:microsoft.com/office/officeart/2005/8/layout/hList2"/>
    <dgm:cxn modelId="{D8CC236C-1103-4E86-9845-860D84F361EF}" type="presParOf" srcId="{A1622DE0-CE64-4EEA-8DE8-76E320845F85}" destId="{AB915D60-A8CA-4AC4-8B25-57B1000151F9}" srcOrd="1" destOrd="0" presId="urn:microsoft.com/office/officeart/2005/8/layout/hList2"/>
    <dgm:cxn modelId="{9B55C169-5A08-49A7-860B-5BF18F3F4C4E}" type="presParOf" srcId="{A1622DE0-CE64-4EEA-8DE8-76E320845F85}" destId="{8C35B7AC-90DC-4615-9B88-182BB100869A}"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460D20-5430-49D0-84CF-5DB531219148}">
      <dsp:nvSpPr>
        <dsp:cNvPr id="0" name=""/>
        <dsp:cNvSpPr/>
      </dsp:nvSpPr>
      <dsp:spPr>
        <a:xfrm rot="16200000">
          <a:off x="-2236015" y="3421864"/>
          <a:ext cx="5193554" cy="579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510772" bIns="0" numCol="1" spcCol="1270" anchor="t" anchorCtr="0">
          <a:noAutofit/>
        </a:bodyPr>
        <a:lstStyle/>
        <a:p>
          <a:pPr lvl="0" algn="r" defTabSz="1422400">
            <a:lnSpc>
              <a:spcPct val="90000"/>
            </a:lnSpc>
            <a:spcBef>
              <a:spcPct val="0"/>
            </a:spcBef>
            <a:spcAft>
              <a:spcPct val="35000"/>
            </a:spcAft>
          </a:pPr>
          <a:r>
            <a:rPr lang="en-GB" sz="3200" kern="1200" dirty="0" smtClean="0"/>
            <a:t>Consulting a Professional</a:t>
          </a:r>
          <a:endParaRPr lang="en-GB" sz="3200" kern="1200" dirty="0"/>
        </a:p>
      </dsp:txBody>
      <dsp:txXfrm>
        <a:off x="-2236015" y="3421864"/>
        <a:ext cx="5193554" cy="579142"/>
      </dsp:txXfrm>
    </dsp:sp>
    <dsp:sp modelId="{610C7308-637E-4A16-875B-279F7B1D2100}">
      <dsp:nvSpPr>
        <dsp:cNvPr id="0" name=""/>
        <dsp:cNvSpPr/>
      </dsp:nvSpPr>
      <dsp:spPr>
        <a:xfrm>
          <a:off x="650333" y="1114658"/>
          <a:ext cx="2884746" cy="519355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510772" rIns="199136" bIns="199136" numCol="1" spcCol="1270" anchor="t" anchorCtr="0">
          <a:noAutofit/>
        </a:bodyPr>
        <a:lstStyle/>
        <a:p>
          <a:pPr marL="285750" lvl="1" indent="-285750" algn="l" defTabSz="1244600">
            <a:lnSpc>
              <a:spcPct val="90000"/>
            </a:lnSpc>
            <a:spcBef>
              <a:spcPct val="0"/>
            </a:spcBef>
            <a:spcAft>
              <a:spcPct val="15000"/>
            </a:spcAft>
            <a:buChar char="••"/>
          </a:pPr>
          <a:r>
            <a:rPr lang="en-GB" sz="2800" kern="1200" dirty="0" smtClean="0"/>
            <a:t>Educational attainment**</a:t>
          </a:r>
          <a:endParaRPr lang="en-GB" sz="2800" kern="1200" dirty="0"/>
        </a:p>
        <a:p>
          <a:pPr marL="285750" lvl="1" indent="-285750" algn="l" defTabSz="1244600">
            <a:lnSpc>
              <a:spcPct val="90000"/>
            </a:lnSpc>
            <a:spcBef>
              <a:spcPct val="0"/>
            </a:spcBef>
            <a:spcAft>
              <a:spcPct val="15000"/>
            </a:spcAft>
            <a:buChar char="••"/>
          </a:pPr>
          <a:r>
            <a:rPr lang="en-GB" sz="2800" kern="1200" dirty="0" smtClean="0"/>
            <a:t>Additional health conditions**</a:t>
          </a:r>
          <a:endParaRPr lang="en-GB" sz="2800" kern="1200" dirty="0"/>
        </a:p>
        <a:p>
          <a:pPr marL="285750" lvl="1" indent="-285750" algn="l" defTabSz="1244600">
            <a:lnSpc>
              <a:spcPct val="90000"/>
            </a:lnSpc>
            <a:spcBef>
              <a:spcPct val="0"/>
            </a:spcBef>
            <a:spcAft>
              <a:spcPct val="15000"/>
            </a:spcAft>
            <a:buChar char="••"/>
          </a:pPr>
          <a:r>
            <a:rPr lang="en-GB" sz="2800" kern="1200" dirty="0" smtClean="0"/>
            <a:t>GP visits at ages 20*, 22*, 31** and 47*</a:t>
          </a:r>
          <a:endParaRPr lang="en-GB" sz="2800" kern="1200" dirty="0"/>
        </a:p>
        <a:p>
          <a:pPr marL="285750" lvl="1" indent="-285750" algn="l" defTabSz="1244600">
            <a:lnSpc>
              <a:spcPct val="90000"/>
            </a:lnSpc>
            <a:spcBef>
              <a:spcPct val="0"/>
            </a:spcBef>
            <a:spcAft>
              <a:spcPct val="15000"/>
            </a:spcAft>
            <a:buChar char="••"/>
          </a:pPr>
          <a:r>
            <a:rPr lang="en-GB" sz="2800" kern="1200" dirty="0" smtClean="0"/>
            <a:t>Previously using the Pill*</a:t>
          </a:r>
          <a:endParaRPr lang="en-GB" sz="2800" kern="1200" dirty="0"/>
        </a:p>
      </dsp:txBody>
      <dsp:txXfrm>
        <a:off x="650333" y="1114658"/>
        <a:ext cx="2884746" cy="5193554"/>
      </dsp:txXfrm>
    </dsp:sp>
    <dsp:sp modelId="{A59DCE9F-3FF6-493C-8AFE-BCBA6704DCBB}">
      <dsp:nvSpPr>
        <dsp:cNvPr id="0" name=""/>
        <dsp:cNvSpPr/>
      </dsp:nvSpPr>
      <dsp:spPr>
        <a:xfrm>
          <a:off x="71190" y="350189"/>
          <a:ext cx="1158285" cy="115828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sp>
    <dsp:sp modelId="{0F5EFA9F-B7F4-47EE-B686-2EE9573553EB}">
      <dsp:nvSpPr>
        <dsp:cNvPr id="0" name=""/>
        <dsp:cNvSpPr/>
      </dsp:nvSpPr>
      <dsp:spPr>
        <a:xfrm rot="16200000">
          <a:off x="1973594" y="3421864"/>
          <a:ext cx="5193554" cy="579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510772" bIns="0" numCol="1" spcCol="1270" anchor="t" anchorCtr="0">
          <a:noAutofit/>
        </a:bodyPr>
        <a:lstStyle/>
        <a:p>
          <a:pPr lvl="0" algn="r" defTabSz="1422400">
            <a:lnSpc>
              <a:spcPct val="90000"/>
            </a:lnSpc>
            <a:spcBef>
              <a:spcPct val="0"/>
            </a:spcBef>
            <a:spcAft>
              <a:spcPct val="35000"/>
            </a:spcAft>
          </a:pPr>
          <a:r>
            <a:rPr lang="en-GB" sz="3200" kern="1200" dirty="0" smtClean="0"/>
            <a:t>Self-management</a:t>
          </a:r>
          <a:endParaRPr lang="en-GB" sz="3200" kern="1200" dirty="0"/>
        </a:p>
      </dsp:txBody>
      <dsp:txXfrm>
        <a:off x="1973594" y="3421864"/>
        <a:ext cx="5193554" cy="579142"/>
      </dsp:txXfrm>
    </dsp:sp>
    <dsp:sp modelId="{2E71F9A0-B6B2-4216-A6F6-E696DF9B5AE7}">
      <dsp:nvSpPr>
        <dsp:cNvPr id="0" name=""/>
        <dsp:cNvSpPr/>
      </dsp:nvSpPr>
      <dsp:spPr>
        <a:xfrm>
          <a:off x="4859943" y="1114658"/>
          <a:ext cx="2884746" cy="519355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510772" rIns="248920" bIns="248920" numCol="1" spcCol="1270" anchor="t" anchorCtr="0">
          <a:noAutofit/>
        </a:bodyPr>
        <a:lstStyle/>
        <a:p>
          <a:pPr marL="228600" lvl="1" indent="-228600" algn="l" defTabSz="1200150">
            <a:lnSpc>
              <a:spcPct val="90000"/>
            </a:lnSpc>
            <a:spcBef>
              <a:spcPct val="0"/>
            </a:spcBef>
            <a:spcAft>
              <a:spcPct val="15000"/>
            </a:spcAft>
            <a:buChar char="••"/>
          </a:pPr>
          <a:r>
            <a:rPr lang="en-GB" sz="2700" kern="1200" dirty="0" smtClean="0"/>
            <a:t>Educational attainment**</a:t>
          </a:r>
          <a:endParaRPr lang="en-GB" sz="2700" kern="1200" dirty="0"/>
        </a:p>
        <a:p>
          <a:pPr marL="228600" lvl="1" indent="-228600" algn="l" defTabSz="1200150">
            <a:lnSpc>
              <a:spcPct val="90000"/>
            </a:lnSpc>
            <a:spcBef>
              <a:spcPct val="0"/>
            </a:spcBef>
            <a:spcAft>
              <a:spcPct val="15000"/>
            </a:spcAft>
            <a:buChar char="••"/>
          </a:pPr>
          <a:r>
            <a:rPr lang="en-GB" sz="2700" kern="1200" dirty="0" smtClean="0"/>
            <a:t>Higher social class*</a:t>
          </a:r>
          <a:endParaRPr lang="en-GB" sz="2700" kern="1200" dirty="0"/>
        </a:p>
        <a:p>
          <a:pPr marL="228600" lvl="1" indent="-228600" algn="l" defTabSz="1200150">
            <a:lnSpc>
              <a:spcPct val="90000"/>
            </a:lnSpc>
            <a:spcBef>
              <a:spcPct val="0"/>
            </a:spcBef>
            <a:spcAft>
              <a:spcPct val="15000"/>
            </a:spcAft>
            <a:buChar char="••"/>
          </a:pPr>
          <a:r>
            <a:rPr lang="en-GB" sz="2700" kern="1200" dirty="0" smtClean="0"/>
            <a:t>Higher levels of physical activity at ages 43** and 53*</a:t>
          </a:r>
          <a:endParaRPr lang="en-GB" sz="2700" kern="1200" dirty="0"/>
        </a:p>
      </dsp:txBody>
      <dsp:txXfrm>
        <a:off x="4859943" y="1114658"/>
        <a:ext cx="2884746" cy="5193554"/>
      </dsp:txXfrm>
    </dsp:sp>
    <dsp:sp modelId="{2FAA1D75-6B92-4637-8C1B-475674C95F13}">
      <dsp:nvSpPr>
        <dsp:cNvPr id="0" name=""/>
        <dsp:cNvSpPr/>
      </dsp:nvSpPr>
      <dsp:spPr>
        <a:xfrm>
          <a:off x="4280800" y="350189"/>
          <a:ext cx="1158285" cy="115828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sp>
    <dsp:sp modelId="{8C35B7AC-90DC-4615-9B88-182BB100869A}">
      <dsp:nvSpPr>
        <dsp:cNvPr id="0" name=""/>
        <dsp:cNvSpPr/>
      </dsp:nvSpPr>
      <dsp:spPr>
        <a:xfrm rot="16200000">
          <a:off x="6183205" y="3421864"/>
          <a:ext cx="5193554" cy="579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510772" bIns="0" numCol="1" spcCol="1270" anchor="t" anchorCtr="0">
          <a:noAutofit/>
        </a:bodyPr>
        <a:lstStyle/>
        <a:p>
          <a:pPr lvl="0" algn="r" defTabSz="1422400">
            <a:lnSpc>
              <a:spcPct val="90000"/>
            </a:lnSpc>
            <a:spcBef>
              <a:spcPct val="0"/>
            </a:spcBef>
            <a:spcAft>
              <a:spcPct val="35000"/>
            </a:spcAft>
          </a:pPr>
          <a:r>
            <a:rPr lang="en-GB" sz="3200" kern="1200" dirty="0" smtClean="0"/>
            <a:t>Both</a:t>
          </a:r>
          <a:endParaRPr lang="en-GB" sz="3200" kern="1200" dirty="0"/>
        </a:p>
      </dsp:txBody>
      <dsp:txXfrm>
        <a:off x="6183205" y="3421864"/>
        <a:ext cx="5193554" cy="579142"/>
      </dsp:txXfrm>
    </dsp:sp>
    <dsp:sp modelId="{AB915D60-A8CA-4AC4-8B25-57B1000151F9}">
      <dsp:nvSpPr>
        <dsp:cNvPr id="0" name=""/>
        <dsp:cNvSpPr/>
      </dsp:nvSpPr>
      <dsp:spPr>
        <a:xfrm>
          <a:off x="9069553" y="1114658"/>
          <a:ext cx="2884746" cy="519355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510772" rIns="248920" bIns="248920" numCol="1" spcCol="1270" anchor="t" anchorCtr="0">
          <a:noAutofit/>
        </a:bodyPr>
        <a:lstStyle/>
        <a:p>
          <a:pPr marL="228600" lvl="1" indent="-228600" algn="l" defTabSz="1200150">
            <a:lnSpc>
              <a:spcPct val="90000"/>
            </a:lnSpc>
            <a:spcBef>
              <a:spcPct val="0"/>
            </a:spcBef>
            <a:spcAft>
              <a:spcPct val="15000"/>
            </a:spcAft>
            <a:buChar char="••"/>
          </a:pPr>
          <a:r>
            <a:rPr lang="en-GB" sz="2700" kern="1200" dirty="0" smtClean="0"/>
            <a:t>Educational attainment**</a:t>
          </a:r>
          <a:endParaRPr lang="en-GB" sz="2700" kern="1200" dirty="0"/>
        </a:p>
        <a:p>
          <a:pPr marL="228600" lvl="1" indent="-228600" algn="l" defTabSz="1200150">
            <a:lnSpc>
              <a:spcPct val="90000"/>
            </a:lnSpc>
            <a:spcBef>
              <a:spcPct val="0"/>
            </a:spcBef>
            <a:spcAft>
              <a:spcPct val="15000"/>
            </a:spcAft>
            <a:buChar char="••"/>
          </a:pPr>
          <a:r>
            <a:rPr lang="en-GB" sz="2700" kern="1200" dirty="0" smtClean="0"/>
            <a:t>Additional health conditions**</a:t>
          </a:r>
          <a:endParaRPr lang="en-GB" sz="2700" kern="1200" dirty="0"/>
        </a:p>
        <a:p>
          <a:pPr marL="228600" lvl="1" indent="-228600" algn="l" defTabSz="1200150">
            <a:lnSpc>
              <a:spcPct val="90000"/>
            </a:lnSpc>
            <a:spcBef>
              <a:spcPct val="0"/>
            </a:spcBef>
            <a:spcAft>
              <a:spcPct val="15000"/>
            </a:spcAft>
            <a:buChar char="••"/>
          </a:pPr>
          <a:r>
            <a:rPr lang="en-GB" sz="2700" kern="1200" dirty="0" smtClean="0"/>
            <a:t>GP visits at ages 20*, 31** and 47**</a:t>
          </a:r>
          <a:endParaRPr lang="en-GB" sz="2700" kern="1200" dirty="0"/>
        </a:p>
        <a:p>
          <a:pPr marL="228600" lvl="1" indent="-228600" algn="l" defTabSz="1200150">
            <a:lnSpc>
              <a:spcPct val="90000"/>
            </a:lnSpc>
            <a:spcBef>
              <a:spcPct val="0"/>
            </a:spcBef>
            <a:spcAft>
              <a:spcPct val="15000"/>
            </a:spcAft>
            <a:buChar char="••"/>
          </a:pPr>
          <a:r>
            <a:rPr lang="en-GB" sz="2700" kern="1200" dirty="0" smtClean="0"/>
            <a:t>Previously consulting GP for infertility**</a:t>
          </a:r>
          <a:endParaRPr lang="en-GB" sz="2700" kern="1200" dirty="0"/>
        </a:p>
      </dsp:txBody>
      <dsp:txXfrm>
        <a:off x="9069553" y="1114658"/>
        <a:ext cx="2884746" cy="5193554"/>
      </dsp:txXfrm>
    </dsp:sp>
    <dsp:sp modelId="{DC35B576-3C8C-42A3-87CC-22678A16083A}">
      <dsp:nvSpPr>
        <dsp:cNvPr id="0" name=""/>
        <dsp:cNvSpPr/>
      </dsp:nvSpPr>
      <dsp:spPr>
        <a:xfrm>
          <a:off x="8490410" y="350189"/>
          <a:ext cx="1158285" cy="115828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11650" y="9406488"/>
            <a:ext cx="36385226" cy="6490331"/>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6421055" y="17158952"/>
            <a:ext cx="29966416" cy="7737866"/>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p14="http://schemas.microsoft.com/office/powerpoint/2010/main" val="2930473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41100" y="1212727"/>
            <a:ext cx="38526326" cy="5046288"/>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2141100" y="7065253"/>
            <a:ext cx="38526326" cy="1998303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178279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036967" y="1212726"/>
            <a:ext cx="9630459" cy="25835558"/>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141100" y="1212726"/>
            <a:ext cx="28680411" cy="2583555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022117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41100" y="1212727"/>
            <a:ext cx="38526326" cy="5046288"/>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2141100" y="7065253"/>
            <a:ext cx="38526326" cy="1998303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507809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82221" y="19457517"/>
            <a:ext cx="36387470" cy="6014223"/>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3382221" y="12833562"/>
            <a:ext cx="36387470" cy="662395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94551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41100" y="1212727"/>
            <a:ext cx="38526326" cy="5046288"/>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2141100" y="7065253"/>
            <a:ext cx="19155435" cy="1998303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1511991" y="7065253"/>
            <a:ext cx="19155434" cy="1998303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5615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41100" y="1212727"/>
            <a:ext cx="38526326" cy="5046288"/>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2141100" y="6777792"/>
            <a:ext cx="18913047" cy="282520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41100" y="9602994"/>
            <a:ext cx="18913047" cy="1744529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21745403" y="6777792"/>
            <a:ext cx="18922023" cy="282520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1745403" y="9602994"/>
            <a:ext cx="18922023" cy="1744529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778091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41100" y="1212727"/>
            <a:ext cx="38526326" cy="5046288"/>
          </a:xfrm>
          <a:prstGeom prst="rect">
            <a:avLst/>
          </a:prstGeom>
        </p:spPr>
        <p:txBody>
          <a:bodyPr/>
          <a:lstStyle/>
          <a:p>
            <a:r>
              <a:rPr lang="en-US" smtClean="0"/>
              <a:t>Click to edit Master title style</a:t>
            </a:r>
            <a:endParaRPr lang="en-GB"/>
          </a:p>
        </p:txBody>
      </p:sp>
    </p:spTree>
    <p:extLst>
      <p:ext uri="{BB962C8B-B14F-4D97-AF65-F5344CB8AC3E}">
        <p14:creationId xmlns:p14="http://schemas.microsoft.com/office/powerpoint/2010/main" val="630462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9761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41100" y="1205989"/>
            <a:ext cx="14083229" cy="5130506"/>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16736038" y="1205989"/>
            <a:ext cx="23931388" cy="25842296"/>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2141100" y="6336495"/>
            <a:ext cx="14083229" cy="2071179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1093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1585" y="21195758"/>
            <a:ext cx="25684217" cy="2502932"/>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8391585" y="2705053"/>
            <a:ext cx="25684217" cy="1816843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1585" y="23698690"/>
            <a:ext cx="25684217" cy="35528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40664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DkBlue-portrait"/>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05229" y="0"/>
            <a:ext cx="43113755" cy="4711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713" rtl="0" eaLnBrk="0" fontAlgn="base" hangingPunct="0">
        <a:spcBef>
          <a:spcPct val="0"/>
        </a:spcBef>
        <a:spcAft>
          <a:spcPct val="0"/>
        </a:spcAft>
        <a:defRPr sz="20100">
          <a:solidFill>
            <a:schemeClr val="tx2"/>
          </a:solidFill>
          <a:latin typeface="+mj-lt"/>
          <a:ea typeface="+mj-ea"/>
          <a:cs typeface="+mj-cs"/>
        </a:defRPr>
      </a:lvl1pPr>
      <a:lvl2pPr algn="ctr" defTabSz="4176713" rtl="0" eaLnBrk="0" fontAlgn="base" hangingPunct="0">
        <a:spcBef>
          <a:spcPct val="0"/>
        </a:spcBef>
        <a:spcAft>
          <a:spcPct val="0"/>
        </a:spcAft>
        <a:defRPr sz="20100">
          <a:solidFill>
            <a:schemeClr val="tx2"/>
          </a:solidFill>
          <a:latin typeface="Arial" charset="0"/>
        </a:defRPr>
      </a:lvl2pPr>
      <a:lvl3pPr algn="ctr" defTabSz="4176713" rtl="0" eaLnBrk="0" fontAlgn="base" hangingPunct="0">
        <a:spcBef>
          <a:spcPct val="0"/>
        </a:spcBef>
        <a:spcAft>
          <a:spcPct val="0"/>
        </a:spcAft>
        <a:defRPr sz="20100">
          <a:solidFill>
            <a:schemeClr val="tx2"/>
          </a:solidFill>
          <a:latin typeface="Arial" charset="0"/>
        </a:defRPr>
      </a:lvl3pPr>
      <a:lvl4pPr algn="ctr" defTabSz="4176713" rtl="0" eaLnBrk="0" fontAlgn="base" hangingPunct="0">
        <a:spcBef>
          <a:spcPct val="0"/>
        </a:spcBef>
        <a:spcAft>
          <a:spcPct val="0"/>
        </a:spcAft>
        <a:defRPr sz="20100">
          <a:solidFill>
            <a:schemeClr val="tx2"/>
          </a:solidFill>
          <a:latin typeface="Arial" charset="0"/>
        </a:defRPr>
      </a:lvl4pPr>
      <a:lvl5pPr algn="ctr" defTabSz="4176713" rtl="0" eaLnBrk="0" fontAlgn="base" hangingPunct="0">
        <a:spcBef>
          <a:spcPct val="0"/>
        </a:spcBef>
        <a:spcAft>
          <a:spcPct val="0"/>
        </a:spcAft>
        <a:defRPr sz="20100">
          <a:solidFill>
            <a:schemeClr val="tx2"/>
          </a:solidFill>
          <a:latin typeface="Arial" charset="0"/>
        </a:defRPr>
      </a:lvl5pPr>
      <a:lvl6pPr marL="457200" algn="ctr" defTabSz="4176713" rtl="0" fontAlgn="base">
        <a:spcBef>
          <a:spcPct val="0"/>
        </a:spcBef>
        <a:spcAft>
          <a:spcPct val="0"/>
        </a:spcAft>
        <a:defRPr sz="20100">
          <a:solidFill>
            <a:schemeClr val="tx2"/>
          </a:solidFill>
          <a:latin typeface="Arial" charset="0"/>
        </a:defRPr>
      </a:lvl6pPr>
      <a:lvl7pPr marL="914400" algn="ctr" defTabSz="4176713" rtl="0" fontAlgn="base">
        <a:spcBef>
          <a:spcPct val="0"/>
        </a:spcBef>
        <a:spcAft>
          <a:spcPct val="0"/>
        </a:spcAft>
        <a:defRPr sz="20100">
          <a:solidFill>
            <a:schemeClr val="tx2"/>
          </a:solidFill>
          <a:latin typeface="Arial" charset="0"/>
        </a:defRPr>
      </a:lvl7pPr>
      <a:lvl8pPr marL="1371600" algn="ctr" defTabSz="4176713" rtl="0" fontAlgn="base">
        <a:spcBef>
          <a:spcPct val="0"/>
        </a:spcBef>
        <a:spcAft>
          <a:spcPct val="0"/>
        </a:spcAft>
        <a:defRPr sz="20100">
          <a:solidFill>
            <a:schemeClr val="tx2"/>
          </a:solidFill>
          <a:latin typeface="Arial" charset="0"/>
        </a:defRPr>
      </a:lvl8pPr>
      <a:lvl9pPr marL="1828800" algn="ctr" defTabSz="4176713" rtl="0" fontAlgn="base">
        <a:spcBef>
          <a:spcPct val="0"/>
        </a:spcBef>
        <a:spcAft>
          <a:spcPct val="0"/>
        </a:spcAft>
        <a:defRPr sz="20100">
          <a:solidFill>
            <a:schemeClr val="tx2"/>
          </a:solidFill>
          <a:latin typeface="Arial" charset="0"/>
        </a:defRPr>
      </a:lvl9pPr>
    </p:titleStyle>
    <p:bodyStyle>
      <a:lvl1pPr marL="1566863" indent="-1566863" algn="l" defTabSz="4176713" rtl="0" eaLnBrk="0" fontAlgn="base" hangingPunct="0">
        <a:spcBef>
          <a:spcPct val="20000"/>
        </a:spcBef>
        <a:spcAft>
          <a:spcPct val="0"/>
        </a:spcAft>
        <a:buChar char="•"/>
        <a:defRPr sz="14600">
          <a:solidFill>
            <a:schemeClr val="tx1"/>
          </a:solidFill>
          <a:latin typeface="+mn-lt"/>
          <a:ea typeface="+mn-ea"/>
          <a:cs typeface="+mn-cs"/>
        </a:defRPr>
      </a:lvl1pPr>
      <a:lvl2pPr marL="3394075" indent="-1306513" algn="l" defTabSz="4176713" rtl="0" eaLnBrk="0" fontAlgn="base" hangingPunct="0">
        <a:spcBef>
          <a:spcPct val="20000"/>
        </a:spcBef>
        <a:spcAft>
          <a:spcPct val="0"/>
        </a:spcAft>
        <a:buChar char="–"/>
        <a:defRPr sz="12800">
          <a:solidFill>
            <a:schemeClr val="tx1"/>
          </a:solidFill>
          <a:latin typeface="+mn-lt"/>
        </a:defRPr>
      </a:lvl2pPr>
      <a:lvl3pPr marL="5221288" indent="-1044575" algn="l" defTabSz="4176713" rtl="0" eaLnBrk="0" fontAlgn="base" hangingPunct="0">
        <a:spcBef>
          <a:spcPct val="20000"/>
        </a:spcBef>
        <a:spcAft>
          <a:spcPct val="0"/>
        </a:spcAft>
        <a:buChar char="•"/>
        <a:defRPr sz="11000">
          <a:solidFill>
            <a:schemeClr val="tx1"/>
          </a:solidFill>
          <a:latin typeface="+mn-lt"/>
        </a:defRPr>
      </a:lvl3pPr>
      <a:lvl4pPr marL="7308850" indent="-1044575" algn="l" defTabSz="4176713" rtl="0" eaLnBrk="0" fontAlgn="base" hangingPunct="0">
        <a:spcBef>
          <a:spcPct val="20000"/>
        </a:spcBef>
        <a:spcAft>
          <a:spcPct val="0"/>
        </a:spcAft>
        <a:buChar char="–"/>
        <a:defRPr sz="9100">
          <a:solidFill>
            <a:schemeClr val="tx1"/>
          </a:solidFill>
          <a:latin typeface="+mn-lt"/>
        </a:defRPr>
      </a:lvl4pPr>
      <a:lvl5pPr marL="9396413" indent="-1042988" algn="l" defTabSz="4176713" rtl="0" eaLnBrk="0" fontAlgn="base" hangingPunct="0">
        <a:spcBef>
          <a:spcPct val="20000"/>
        </a:spcBef>
        <a:spcAft>
          <a:spcPct val="0"/>
        </a:spcAft>
        <a:buChar char="»"/>
        <a:defRPr sz="9100">
          <a:solidFill>
            <a:schemeClr val="tx1"/>
          </a:solidFill>
          <a:latin typeface="+mn-lt"/>
        </a:defRPr>
      </a:lvl5pPr>
      <a:lvl6pPr marL="9853613" indent="-1042988" algn="l" defTabSz="4176713" rtl="0" fontAlgn="base">
        <a:spcBef>
          <a:spcPct val="20000"/>
        </a:spcBef>
        <a:spcAft>
          <a:spcPct val="0"/>
        </a:spcAft>
        <a:buChar char="»"/>
        <a:defRPr sz="9100">
          <a:solidFill>
            <a:schemeClr val="tx1"/>
          </a:solidFill>
          <a:latin typeface="+mn-lt"/>
        </a:defRPr>
      </a:lvl6pPr>
      <a:lvl7pPr marL="10310813" indent="-1042988" algn="l" defTabSz="4176713" rtl="0" fontAlgn="base">
        <a:spcBef>
          <a:spcPct val="20000"/>
        </a:spcBef>
        <a:spcAft>
          <a:spcPct val="0"/>
        </a:spcAft>
        <a:buChar char="»"/>
        <a:defRPr sz="9100">
          <a:solidFill>
            <a:schemeClr val="tx1"/>
          </a:solidFill>
          <a:latin typeface="+mn-lt"/>
        </a:defRPr>
      </a:lvl7pPr>
      <a:lvl8pPr marL="10768013" indent="-1042988" algn="l" defTabSz="4176713" rtl="0" fontAlgn="base">
        <a:spcBef>
          <a:spcPct val="20000"/>
        </a:spcBef>
        <a:spcAft>
          <a:spcPct val="0"/>
        </a:spcAft>
        <a:buChar char="»"/>
        <a:defRPr sz="9100">
          <a:solidFill>
            <a:schemeClr val="tx1"/>
          </a:solidFill>
          <a:latin typeface="+mn-lt"/>
        </a:defRPr>
      </a:lvl8pPr>
      <a:lvl9pPr marL="11225213" indent="-1042988" algn="l" defTabSz="4176713" rtl="0" fontAlgn="base">
        <a:spcBef>
          <a:spcPct val="20000"/>
        </a:spcBef>
        <a:spcAft>
          <a:spcPct val="0"/>
        </a:spcAft>
        <a:buChar char="»"/>
        <a:defRPr sz="9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Rounded Rectangle 1"/>
          <p:cNvSpPr>
            <a:spLocks noChangeArrowheads="1"/>
          </p:cNvSpPr>
          <p:nvPr/>
        </p:nvSpPr>
        <p:spPr bwMode="auto">
          <a:xfrm>
            <a:off x="29645016" y="21158939"/>
            <a:ext cx="11802152" cy="4381801"/>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176713" eaLnBrk="0" hangingPunct="0">
              <a:defRPr sz="8200">
                <a:solidFill>
                  <a:schemeClr val="tx1"/>
                </a:solidFill>
                <a:latin typeface="Arial" charset="0"/>
              </a:defRPr>
            </a:lvl1pPr>
            <a:lvl2pPr marL="742950" indent="-285750" defTabSz="4176713" eaLnBrk="0" hangingPunct="0">
              <a:defRPr sz="8200">
                <a:solidFill>
                  <a:schemeClr val="tx1"/>
                </a:solidFill>
                <a:latin typeface="Arial" charset="0"/>
              </a:defRPr>
            </a:lvl2pPr>
            <a:lvl3pPr marL="1143000" indent="-228600" defTabSz="4176713" eaLnBrk="0" hangingPunct="0">
              <a:defRPr sz="8200">
                <a:solidFill>
                  <a:schemeClr val="tx1"/>
                </a:solidFill>
                <a:latin typeface="Arial" charset="0"/>
              </a:defRPr>
            </a:lvl3pPr>
            <a:lvl4pPr marL="1600200" indent="-228600" defTabSz="4176713" eaLnBrk="0" hangingPunct="0">
              <a:defRPr sz="8200">
                <a:solidFill>
                  <a:schemeClr val="tx1"/>
                </a:solidFill>
                <a:latin typeface="Arial" charset="0"/>
              </a:defRPr>
            </a:lvl4pPr>
            <a:lvl5pPr marL="2057400" indent="-228600" defTabSz="4176713" eaLnBrk="0" hangingPunct="0">
              <a:defRPr sz="8200">
                <a:solidFill>
                  <a:schemeClr val="tx1"/>
                </a:solidFill>
                <a:latin typeface="Arial" charset="0"/>
              </a:defRPr>
            </a:lvl5pPr>
            <a:lvl6pPr marL="2514600" indent="-228600" defTabSz="4176713" eaLnBrk="0" fontAlgn="base" hangingPunct="0">
              <a:spcBef>
                <a:spcPct val="0"/>
              </a:spcBef>
              <a:spcAft>
                <a:spcPct val="0"/>
              </a:spcAft>
              <a:defRPr sz="8200">
                <a:solidFill>
                  <a:schemeClr val="tx1"/>
                </a:solidFill>
                <a:latin typeface="Arial" charset="0"/>
              </a:defRPr>
            </a:lvl6pPr>
            <a:lvl7pPr marL="2971800" indent="-228600" defTabSz="4176713" eaLnBrk="0" fontAlgn="base" hangingPunct="0">
              <a:spcBef>
                <a:spcPct val="0"/>
              </a:spcBef>
              <a:spcAft>
                <a:spcPct val="0"/>
              </a:spcAft>
              <a:defRPr sz="8200">
                <a:solidFill>
                  <a:schemeClr val="tx1"/>
                </a:solidFill>
                <a:latin typeface="Arial" charset="0"/>
              </a:defRPr>
            </a:lvl7pPr>
            <a:lvl8pPr marL="3429000" indent="-228600" defTabSz="4176713" eaLnBrk="0" fontAlgn="base" hangingPunct="0">
              <a:spcBef>
                <a:spcPct val="0"/>
              </a:spcBef>
              <a:spcAft>
                <a:spcPct val="0"/>
              </a:spcAft>
              <a:defRPr sz="8200">
                <a:solidFill>
                  <a:schemeClr val="tx1"/>
                </a:solidFill>
                <a:latin typeface="Arial" charset="0"/>
              </a:defRPr>
            </a:lvl8pPr>
            <a:lvl9pPr marL="3886200" indent="-228600" defTabSz="4176713" eaLnBrk="0" fontAlgn="base" hangingPunct="0">
              <a:spcBef>
                <a:spcPct val="0"/>
              </a:spcBef>
              <a:spcAft>
                <a:spcPct val="0"/>
              </a:spcAft>
              <a:defRPr sz="8200">
                <a:solidFill>
                  <a:schemeClr val="tx1"/>
                </a:solidFill>
                <a:latin typeface="Arial" charset="0"/>
              </a:defRPr>
            </a:lvl9pPr>
          </a:lstStyle>
          <a:p>
            <a:pPr eaLnBrk="1" hangingPunct="1"/>
            <a:endParaRPr lang="en-GB" altLang="en-US" sz="3600" dirty="0"/>
          </a:p>
        </p:txBody>
      </p:sp>
      <p:sp>
        <p:nvSpPr>
          <p:cNvPr id="160" name="Rounded Rectangle 1"/>
          <p:cNvSpPr>
            <a:spLocks noChangeArrowheads="1"/>
          </p:cNvSpPr>
          <p:nvPr/>
        </p:nvSpPr>
        <p:spPr bwMode="auto">
          <a:xfrm>
            <a:off x="1244038" y="26248053"/>
            <a:ext cx="11802152" cy="3024336"/>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176713" eaLnBrk="0" hangingPunct="0">
              <a:defRPr sz="8200">
                <a:solidFill>
                  <a:schemeClr val="tx1"/>
                </a:solidFill>
                <a:latin typeface="Arial" charset="0"/>
              </a:defRPr>
            </a:lvl1pPr>
            <a:lvl2pPr marL="742950" indent="-285750" defTabSz="4176713" eaLnBrk="0" hangingPunct="0">
              <a:defRPr sz="8200">
                <a:solidFill>
                  <a:schemeClr val="tx1"/>
                </a:solidFill>
                <a:latin typeface="Arial" charset="0"/>
              </a:defRPr>
            </a:lvl2pPr>
            <a:lvl3pPr marL="1143000" indent="-228600" defTabSz="4176713" eaLnBrk="0" hangingPunct="0">
              <a:defRPr sz="8200">
                <a:solidFill>
                  <a:schemeClr val="tx1"/>
                </a:solidFill>
                <a:latin typeface="Arial" charset="0"/>
              </a:defRPr>
            </a:lvl3pPr>
            <a:lvl4pPr marL="1600200" indent="-228600" defTabSz="4176713" eaLnBrk="0" hangingPunct="0">
              <a:defRPr sz="8200">
                <a:solidFill>
                  <a:schemeClr val="tx1"/>
                </a:solidFill>
                <a:latin typeface="Arial" charset="0"/>
              </a:defRPr>
            </a:lvl4pPr>
            <a:lvl5pPr marL="2057400" indent="-228600" defTabSz="4176713" eaLnBrk="0" hangingPunct="0">
              <a:defRPr sz="8200">
                <a:solidFill>
                  <a:schemeClr val="tx1"/>
                </a:solidFill>
                <a:latin typeface="Arial" charset="0"/>
              </a:defRPr>
            </a:lvl5pPr>
            <a:lvl6pPr marL="2514600" indent="-228600" defTabSz="4176713" eaLnBrk="0" fontAlgn="base" hangingPunct="0">
              <a:spcBef>
                <a:spcPct val="0"/>
              </a:spcBef>
              <a:spcAft>
                <a:spcPct val="0"/>
              </a:spcAft>
              <a:defRPr sz="8200">
                <a:solidFill>
                  <a:schemeClr val="tx1"/>
                </a:solidFill>
                <a:latin typeface="Arial" charset="0"/>
              </a:defRPr>
            </a:lvl6pPr>
            <a:lvl7pPr marL="2971800" indent="-228600" defTabSz="4176713" eaLnBrk="0" fontAlgn="base" hangingPunct="0">
              <a:spcBef>
                <a:spcPct val="0"/>
              </a:spcBef>
              <a:spcAft>
                <a:spcPct val="0"/>
              </a:spcAft>
              <a:defRPr sz="8200">
                <a:solidFill>
                  <a:schemeClr val="tx1"/>
                </a:solidFill>
                <a:latin typeface="Arial" charset="0"/>
              </a:defRPr>
            </a:lvl7pPr>
            <a:lvl8pPr marL="3429000" indent="-228600" defTabSz="4176713" eaLnBrk="0" fontAlgn="base" hangingPunct="0">
              <a:spcBef>
                <a:spcPct val="0"/>
              </a:spcBef>
              <a:spcAft>
                <a:spcPct val="0"/>
              </a:spcAft>
              <a:defRPr sz="8200">
                <a:solidFill>
                  <a:schemeClr val="tx1"/>
                </a:solidFill>
                <a:latin typeface="Arial" charset="0"/>
              </a:defRPr>
            </a:lvl8pPr>
            <a:lvl9pPr marL="3886200" indent="-228600" defTabSz="4176713" eaLnBrk="0" fontAlgn="base" hangingPunct="0">
              <a:spcBef>
                <a:spcPct val="0"/>
              </a:spcBef>
              <a:spcAft>
                <a:spcPct val="0"/>
              </a:spcAft>
              <a:defRPr sz="8200">
                <a:solidFill>
                  <a:schemeClr val="tx1"/>
                </a:solidFill>
                <a:latin typeface="Arial" charset="0"/>
              </a:defRPr>
            </a:lvl9pPr>
          </a:lstStyle>
          <a:p>
            <a:pPr algn="just"/>
            <a:r>
              <a:rPr lang="en-GB" sz="3600" b="1" dirty="0" smtClean="0">
                <a:latin typeface="Century Gothic" panose="020B0502020202020204" pitchFamily="34" charset="0"/>
              </a:rPr>
              <a:t>Data</a:t>
            </a:r>
            <a:endParaRPr lang="en-GB" sz="3600" b="1" dirty="0">
              <a:latin typeface="Century Gothic" panose="020B0502020202020204" pitchFamily="34" charset="0"/>
            </a:endParaRPr>
          </a:p>
          <a:p>
            <a:pPr algn="just"/>
            <a:r>
              <a:rPr lang="en-GB" sz="3300" dirty="0">
                <a:latin typeface="Century Gothic" panose="020B0502020202020204" pitchFamily="34" charset="0"/>
              </a:rPr>
              <a:t>The MRC National Survey of Health and Development is a nationally representative </a:t>
            </a:r>
            <a:r>
              <a:rPr lang="en-GB" altLang="en-US" sz="3300" dirty="0">
                <a:latin typeface="Century Gothic" panose="020B0502020202020204" pitchFamily="34" charset="0"/>
              </a:rPr>
              <a:t>British birth cohort study. It has collected data on 5,362 individuals, born in 1946, at 23 time points from birth into adulthood.</a:t>
            </a:r>
            <a:endParaRPr lang="en-GB" sz="3300" dirty="0">
              <a:latin typeface="Century Gothic" panose="020B0502020202020204" pitchFamily="34" charset="0"/>
            </a:endParaRPr>
          </a:p>
        </p:txBody>
      </p:sp>
      <p:sp>
        <p:nvSpPr>
          <p:cNvPr id="12" name="Rounded Rectangle 1"/>
          <p:cNvSpPr>
            <a:spLocks noChangeArrowheads="1"/>
          </p:cNvSpPr>
          <p:nvPr/>
        </p:nvSpPr>
        <p:spPr bwMode="auto">
          <a:xfrm>
            <a:off x="14458556" y="21548699"/>
            <a:ext cx="13873958" cy="7723690"/>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176713" eaLnBrk="0" hangingPunct="0">
              <a:defRPr sz="8200">
                <a:solidFill>
                  <a:schemeClr val="tx1"/>
                </a:solidFill>
                <a:latin typeface="Arial" charset="0"/>
              </a:defRPr>
            </a:lvl1pPr>
            <a:lvl2pPr marL="742950" indent="-285750" defTabSz="4176713" eaLnBrk="0" hangingPunct="0">
              <a:defRPr sz="8200">
                <a:solidFill>
                  <a:schemeClr val="tx1"/>
                </a:solidFill>
                <a:latin typeface="Arial" charset="0"/>
              </a:defRPr>
            </a:lvl2pPr>
            <a:lvl3pPr marL="1143000" indent="-228600" defTabSz="4176713" eaLnBrk="0" hangingPunct="0">
              <a:defRPr sz="8200">
                <a:solidFill>
                  <a:schemeClr val="tx1"/>
                </a:solidFill>
                <a:latin typeface="Arial" charset="0"/>
              </a:defRPr>
            </a:lvl3pPr>
            <a:lvl4pPr marL="1600200" indent="-228600" defTabSz="4176713" eaLnBrk="0" hangingPunct="0">
              <a:defRPr sz="8200">
                <a:solidFill>
                  <a:schemeClr val="tx1"/>
                </a:solidFill>
                <a:latin typeface="Arial" charset="0"/>
              </a:defRPr>
            </a:lvl4pPr>
            <a:lvl5pPr marL="2057400" indent="-228600" defTabSz="4176713" eaLnBrk="0" hangingPunct="0">
              <a:defRPr sz="8200">
                <a:solidFill>
                  <a:schemeClr val="tx1"/>
                </a:solidFill>
                <a:latin typeface="Arial" charset="0"/>
              </a:defRPr>
            </a:lvl5pPr>
            <a:lvl6pPr marL="2514600" indent="-228600" defTabSz="4176713" eaLnBrk="0" fontAlgn="base" hangingPunct="0">
              <a:spcBef>
                <a:spcPct val="0"/>
              </a:spcBef>
              <a:spcAft>
                <a:spcPct val="0"/>
              </a:spcAft>
              <a:defRPr sz="8200">
                <a:solidFill>
                  <a:schemeClr val="tx1"/>
                </a:solidFill>
                <a:latin typeface="Arial" charset="0"/>
              </a:defRPr>
            </a:lvl6pPr>
            <a:lvl7pPr marL="2971800" indent="-228600" defTabSz="4176713" eaLnBrk="0" fontAlgn="base" hangingPunct="0">
              <a:spcBef>
                <a:spcPct val="0"/>
              </a:spcBef>
              <a:spcAft>
                <a:spcPct val="0"/>
              </a:spcAft>
              <a:defRPr sz="8200">
                <a:solidFill>
                  <a:schemeClr val="tx1"/>
                </a:solidFill>
                <a:latin typeface="Arial" charset="0"/>
              </a:defRPr>
            </a:lvl7pPr>
            <a:lvl8pPr marL="3429000" indent="-228600" defTabSz="4176713" eaLnBrk="0" fontAlgn="base" hangingPunct="0">
              <a:spcBef>
                <a:spcPct val="0"/>
              </a:spcBef>
              <a:spcAft>
                <a:spcPct val="0"/>
              </a:spcAft>
              <a:defRPr sz="8200">
                <a:solidFill>
                  <a:schemeClr val="tx1"/>
                </a:solidFill>
                <a:latin typeface="Arial" charset="0"/>
              </a:defRPr>
            </a:lvl8pPr>
            <a:lvl9pPr marL="3886200" indent="-228600" defTabSz="4176713" eaLnBrk="0" fontAlgn="base" hangingPunct="0">
              <a:spcBef>
                <a:spcPct val="0"/>
              </a:spcBef>
              <a:spcAft>
                <a:spcPct val="0"/>
              </a:spcAft>
              <a:defRPr sz="8200">
                <a:solidFill>
                  <a:schemeClr val="tx1"/>
                </a:solidFill>
                <a:latin typeface="Arial" charset="0"/>
              </a:defRPr>
            </a:lvl9pPr>
          </a:lstStyle>
          <a:p>
            <a:pPr eaLnBrk="1" hangingPunct="1"/>
            <a:endParaRPr lang="en-GB" altLang="en-US" sz="3600" dirty="0"/>
          </a:p>
        </p:txBody>
      </p:sp>
      <p:pic>
        <p:nvPicPr>
          <p:cNvPr id="2051"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509718" y="689414"/>
            <a:ext cx="6184775" cy="1777165"/>
          </a:xfrm>
          <a:prstGeom prst="rect">
            <a:avLst/>
          </a:prstGeom>
          <a:noFill/>
          <a:ln>
            <a:noFill/>
          </a:ln>
          <a:effectLst>
            <a:outerShdw dist="35921" dir="2700000" algn="ctr" rotWithShape="0">
              <a:schemeClr val="bg2"/>
            </a:outerShdw>
            <a:softEdge rad="127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52" name="Rounded Rectangle 1"/>
          <p:cNvSpPr>
            <a:spLocks noChangeArrowheads="1"/>
          </p:cNvSpPr>
          <p:nvPr/>
        </p:nvSpPr>
        <p:spPr bwMode="auto">
          <a:xfrm>
            <a:off x="1310426" y="10188206"/>
            <a:ext cx="11812916" cy="13088685"/>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176713" eaLnBrk="0" hangingPunct="0">
              <a:defRPr sz="8200">
                <a:solidFill>
                  <a:schemeClr val="tx1"/>
                </a:solidFill>
                <a:latin typeface="Arial" charset="0"/>
              </a:defRPr>
            </a:lvl1pPr>
            <a:lvl2pPr marL="742950" indent="-285750" defTabSz="4176713" eaLnBrk="0" hangingPunct="0">
              <a:defRPr sz="8200">
                <a:solidFill>
                  <a:schemeClr val="tx1"/>
                </a:solidFill>
                <a:latin typeface="Arial" charset="0"/>
              </a:defRPr>
            </a:lvl2pPr>
            <a:lvl3pPr marL="1143000" indent="-228600" defTabSz="4176713" eaLnBrk="0" hangingPunct="0">
              <a:defRPr sz="8200">
                <a:solidFill>
                  <a:schemeClr val="tx1"/>
                </a:solidFill>
                <a:latin typeface="Arial" charset="0"/>
              </a:defRPr>
            </a:lvl3pPr>
            <a:lvl4pPr marL="1600200" indent="-228600" defTabSz="4176713" eaLnBrk="0" hangingPunct="0">
              <a:defRPr sz="8200">
                <a:solidFill>
                  <a:schemeClr val="tx1"/>
                </a:solidFill>
                <a:latin typeface="Arial" charset="0"/>
              </a:defRPr>
            </a:lvl4pPr>
            <a:lvl5pPr marL="2057400" indent="-228600" defTabSz="4176713" eaLnBrk="0" hangingPunct="0">
              <a:defRPr sz="8200">
                <a:solidFill>
                  <a:schemeClr val="tx1"/>
                </a:solidFill>
                <a:latin typeface="Arial" charset="0"/>
              </a:defRPr>
            </a:lvl5pPr>
            <a:lvl6pPr marL="2514600" indent="-228600" defTabSz="4176713" eaLnBrk="0" fontAlgn="base" hangingPunct="0">
              <a:spcBef>
                <a:spcPct val="0"/>
              </a:spcBef>
              <a:spcAft>
                <a:spcPct val="0"/>
              </a:spcAft>
              <a:defRPr sz="8200">
                <a:solidFill>
                  <a:schemeClr val="tx1"/>
                </a:solidFill>
                <a:latin typeface="Arial" charset="0"/>
              </a:defRPr>
            </a:lvl6pPr>
            <a:lvl7pPr marL="2971800" indent="-228600" defTabSz="4176713" eaLnBrk="0" fontAlgn="base" hangingPunct="0">
              <a:spcBef>
                <a:spcPct val="0"/>
              </a:spcBef>
              <a:spcAft>
                <a:spcPct val="0"/>
              </a:spcAft>
              <a:defRPr sz="8200">
                <a:solidFill>
                  <a:schemeClr val="tx1"/>
                </a:solidFill>
                <a:latin typeface="Arial" charset="0"/>
              </a:defRPr>
            </a:lvl7pPr>
            <a:lvl8pPr marL="3429000" indent="-228600" defTabSz="4176713" eaLnBrk="0" fontAlgn="base" hangingPunct="0">
              <a:spcBef>
                <a:spcPct val="0"/>
              </a:spcBef>
              <a:spcAft>
                <a:spcPct val="0"/>
              </a:spcAft>
              <a:defRPr sz="8200">
                <a:solidFill>
                  <a:schemeClr val="tx1"/>
                </a:solidFill>
                <a:latin typeface="Arial" charset="0"/>
              </a:defRPr>
            </a:lvl8pPr>
            <a:lvl9pPr marL="3886200" indent="-228600" defTabSz="4176713" eaLnBrk="0" fontAlgn="base" hangingPunct="0">
              <a:spcBef>
                <a:spcPct val="0"/>
              </a:spcBef>
              <a:spcAft>
                <a:spcPct val="0"/>
              </a:spcAft>
              <a:defRPr sz="8200">
                <a:solidFill>
                  <a:schemeClr val="tx1"/>
                </a:solidFill>
                <a:latin typeface="Arial" charset="0"/>
              </a:defRPr>
            </a:lvl9pPr>
          </a:lstStyle>
          <a:p>
            <a:pPr eaLnBrk="1" hangingPunct="1"/>
            <a:endParaRPr lang="en-GB" altLang="en-US" sz="3600" dirty="0"/>
          </a:p>
        </p:txBody>
      </p:sp>
      <p:sp>
        <p:nvSpPr>
          <p:cNvPr id="2053" name="Rounded Rectangle 2"/>
          <p:cNvSpPr>
            <a:spLocks noChangeArrowheads="1"/>
          </p:cNvSpPr>
          <p:nvPr/>
        </p:nvSpPr>
        <p:spPr bwMode="auto">
          <a:xfrm>
            <a:off x="1321190" y="5274891"/>
            <a:ext cx="40229427" cy="4176464"/>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176713" eaLnBrk="0" hangingPunct="0">
              <a:defRPr sz="8200">
                <a:solidFill>
                  <a:schemeClr val="tx1"/>
                </a:solidFill>
                <a:latin typeface="Arial" charset="0"/>
              </a:defRPr>
            </a:lvl1pPr>
            <a:lvl2pPr marL="742950" indent="-285750" defTabSz="4176713" eaLnBrk="0" hangingPunct="0">
              <a:defRPr sz="8200">
                <a:solidFill>
                  <a:schemeClr val="tx1"/>
                </a:solidFill>
                <a:latin typeface="Arial" charset="0"/>
              </a:defRPr>
            </a:lvl2pPr>
            <a:lvl3pPr marL="1143000" indent="-228600" defTabSz="4176713" eaLnBrk="0" hangingPunct="0">
              <a:defRPr sz="8200">
                <a:solidFill>
                  <a:schemeClr val="tx1"/>
                </a:solidFill>
                <a:latin typeface="Arial" charset="0"/>
              </a:defRPr>
            </a:lvl3pPr>
            <a:lvl4pPr marL="1600200" indent="-228600" defTabSz="4176713" eaLnBrk="0" hangingPunct="0">
              <a:defRPr sz="8200">
                <a:solidFill>
                  <a:schemeClr val="tx1"/>
                </a:solidFill>
                <a:latin typeface="Arial" charset="0"/>
              </a:defRPr>
            </a:lvl4pPr>
            <a:lvl5pPr marL="2057400" indent="-228600" defTabSz="4176713" eaLnBrk="0" hangingPunct="0">
              <a:defRPr sz="8200">
                <a:solidFill>
                  <a:schemeClr val="tx1"/>
                </a:solidFill>
                <a:latin typeface="Arial" charset="0"/>
              </a:defRPr>
            </a:lvl5pPr>
            <a:lvl6pPr marL="2514600" indent="-228600" defTabSz="4176713" eaLnBrk="0" fontAlgn="base" hangingPunct="0">
              <a:spcBef>
                <a:spcPct val="0"/>
              </a:spcBef>
              <a:spcAft>
                <a:spcPct val="0"/>
              </a:spcAft>
              <a:defRPr sz="8200">
                <a:solidFill>
                  <a:schemeClr val="tx1"/>
                </a:solidFill>
                <a:latin typeface="Arial" charset="0"/>
              </a:defRPr>
            </a:lvl6pPr>
            <a:lvl7pPr marL="2971800" indent="-228600" defTabSz="4176713" eaLnBrk="0" fontAlgn="base" hangingPunct="0">
              <a:spcBef>
                <a:spcPct val="0"/>
              </a:spcBef>
              <a:spcAft>
                <a:spcPct val="0"/>
              </a:spcAft>
              <a:defRPr sz="8200">
                <a:solidFill>
                  <a:schemeClr val="tx1"/>
                </a:solidFill>
                <a:latin typeface="Arial" charset="0"/>
              </a:defRPr>
            </a:lvl7pPr>
            <a:lvl8pPr marL="3429000" indent="-228600" defTabSz="4176713" eaLnBrk="0" fontAlgn="base" hangingPunct="0">
              <a:spcBef>
                <a:spcPct val="0"/>
              </a:spcBef>
              <a:spcAft>
                <a:spcPct val="0"/>
              </a:spcAft>
              <a:defRPr sz="8200">
                <a:solidFill>
                  <a:schemeClr val="tx1"/>
                </a:solidFill>
                <a:latin typeface="Arial" charset="0"/>
              </a:defRPr>
            </a:lvl8pPr>
            <a:lvl9pPr marL="3886200" indent="-228600" defTabSz="4176713" eaLnBrk="0" fontAlgn="base" hangingPunct="0">
              <a:spcBef>
                <a:spcPct val="0"/>
              </a:spcBef>
              <a:spcAft>
                <a:spcPct val="0"/>
              </a:spcAft>
              <a:defRPr sz="8200">
                <a:solidFill>
                  <a:schemeClr val="tx1"/>
                </a:solidFill>
                <a:latin typeface="Arial" charset="0"/>
              </a:defRPr>
            </a:lvl9pPr>
          </a:lstStyle>
          <a:p>
            <a:pPr eaLnBrk="1" hangingPunct="1"/>
            <a:r>
              <a:rPr lang="en-GB" altLang="en-US" sz="4000" dirty="0" smtClean="0">
                <a:latin typeface="Century Gothic" panose="020B0502020202020204" pitchFamily="34" charset="0"/>
              </a:rPr>
              <a:t>Summary</a:t>
            </a:r>
          </a:p>
          <a:p>
            <a:pPr marL="571500" indent="-571500" eaLnBrk="1" hangingPunct="1">
              <a:buFont typeface="Wingdings" panose="05000000000000000000" pitchFamily="2" charset="2"/>
              <a:buChar char="v"/>
            </a:pPr>
            <a:r>
              <a:rPr lang="en-GB" altLang="en-US" sz="4000" dirty="0" smtClean="0">
                <a:latin typeface="Century Gothic" panose="020B0502020202020204" pitchFamily="34" charset="0"/>
              </a:rPr>
              <a:t>Women respond to menopausal symptoms in a variety of ways, ranging from no action to a </a:t>
            </a:r>
            <a:r>
              <a:rPr lang="en-GB" altLang="en-US" sz="4000" dirty="0" err="1" smtClean="0">
                <a:latin typeface="Century Gothic" panose="020B0502020202020204" pitchFamily="34" charset="0"/>
              </a:rPr>
              <a:t>medicalised</a:t>
            </a:r>
            <a:r>
              <a:rPr lang="en-GB" altLang="en-US" sz="4000" dirty="0" smtClean="0">
                <a:latin typeface="Century Gothic" panose="020B0502020202020204" pitchFamily="34" charset="0"/>
              </a:rPr>
              <a:t> approach involving the use of prescribed treatment</a:t>
            </a:r>
          </a:p>
          <a:p>
            <a:pPr marL="571500" indent="-571500" eaLnBrk="1" hangingPunct="1">
              <a:buFont typeface="Wingdings" panose="05000000000000000000" pitchFamily="2" charset="2"/>
              <a:buChar char="v"/>
            </a:pPr>
            <a:r>
              <a:rPr lang="en-GB" altLang="en-US" sz="4000" dirty="0" smtClean="0">
                <a:latin typeface="Century Gothic" panose="020B0502020202020204" pitchFamily="34" charset="0"/>
              </a:rPr>
              <a:t>A life course approach suggests that health and social factors in early life and women’s health throughout earlier adulthood influences how women experience and respond to the menopause</a:t>
            </a:r>
          </a:p>
          <a:p>
            <a:pPr marL="571500" indent="-571500" eaLnBrk="1" hangingPunct="1">
              <a:buFont typeface="Wingdings" panose="05000000000000000000" pitchFamily="2" charset="2"/>
              <a:buChar char="v"/>
            </a:pPr>
            <a:r>
              <a:rPr lang="en-GB" altLang="en-US" sz="4000" dirty="0" smtClean="0">
                <a:latin typeface="Century Gothic" panose="020B0502020202020204" pitchFamily="34" charset="0"/>
              </a:rPr>
              <a:t>A model has been developed and will be tested using </a:t>
            </a:r>
            <a:r>
              <a:rPr lang="en-GB" altLang="en-US" sz="4000" dirty="0" smtClean="0">
                <a:latin typeface="Century Gothic" panose="020B0502020202020204" pitchFamily="34" charset="0"/>
              </a:rPr>
              <a:t>data from the </a:t>
            </a:r>
            <a:r>
              <a:rPr lang="en-GB" altLang="en-US" sz="4000" dirty="0" smtClean="0">
                <a:latin typeface="Century Gothic" panose="020B0502020202020204" pitchFamily="34" charset="0"/>
              </a:rPr>
              <a:t>MRC National Survey of Health and Development to explore the role of health and social factors from early life and adulthood </a:t>
            </a:r>
            <a:r>
              <a:rPr lang="en-GB" altLang="en-US" sz="4000" dirty="0" smtClean="0">
                <a:latin typeface="Century Gothic" panose="020B0502020202020204" pitchFamily="34" charset="0"/>
              </a:rPr>
              <a:t>in </a:t>
            </a:r>
            <a:r>
              <a:rPr lang="en-GB" altLang="en-US" sz="4000" dirty="0" smtClean="0">
                <a:latin typeface="Century Gothic" panose="020B0502020202020204" pitchFamily="34" charset="0"/>
              </a:rPr>
              <a:t>influencing women’s response to menopausal symptoms</a:t>
            </a:r>
          </a:p>
        </p:txBody>
      </p:sp>
      <p:sp>
        <p:nvSpPr>
          <p:cNvPr id="2055" name="Rounded Rectangle 4"/>
          <p:cNvSpPr>
            <a:spLocks noChangeArrowheads="1"/>
          </p:cNvSpPr>
          <p:nvPr/>
        </p:nvSpPr>
        <p:spPr bwMode="auto">
          <a:xfrm>
            <a:off x="29669545" y="26301227"/>
            <a:ext cx="11753096" cy="3269309"/>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176713" eaLnBrk="0" hangingPunct="0">
              <a:defRPr sz="8200">
                <a:solidFill>
                  <a:schemeClr val="tx1"/>
                </a:solidFill>
                <a:latin typeface="Arial" charset="0"/>
              </a:defRPr>
            </a:lvl1pPr>
            <a:lvl2pPr marL="742950" indent="-285750" defTabSz="4176713" eaLnBrk="0" hangingPunct="0">
              <a:defRPr sz="8200">
                <a:solidFill>
                  <a:schemeClr val="tx1"/>
                </a:solidFill>
                <a:latin typeface="Arial" charset="0"/>
              </a:defRPr>
            </a:lvl2pPr>
            <a:lvl3pPr marL="1143000" indent="-228600" defTabSz="4176713" eaLnBrk="0" hangingPunct="0">
              <a:defRPr sz="8200">
                <a:solidFill>
                  <a:schemeClr val="tx1"/>
                </a:solidFill>
                <a:latin typeface="Arial" charset="0"/>
              </a:defRPr>
            </a:lvl3pPr>
            <a:lvl4pPr marL="1600200" indent="-228600" defTabSz="4176713" eaLnBrk="0" hangingPunct="0">
              <a:defRPr sz="8200">
                <a:solidFill>
                  <a:schemeClr val="tx1"/>
                </a:solidFill>
                <a:latin typeface="Arial" charset="0"/>
              </a:defRPr>
            </a:lvl4pPr>
            <a:lvl5pPr marL="2057400" indent="-228600" defTabSz="4176713" eaLnBrk="0" hangingPunct="0">
              <a:defRPr sz="8200">
                <a:solidFill>
                  <a:schemeClr val="tx1"/>
                </a:solidFill>
                <a:latin typeface="Arial" charset="0"/>
              </a:defRPr>
            </a:lvl5pPr>
            <a:lvl6pPr marL="2514600" indent="-228600" defTabSz="4176713" eaLnBrk="0" fontAlgn="base" hangingPunct="0">
              <a:spcBef>
                <a:spcPct val="0"/>
              </a:spcBef>
              <a:spcAft>
                <a:spcPct val="0"/>
              </a:spcAft>
              <a:defRPr sz="8200">
                <a:solidFill>
                  <a:schemeClr val="tx1"/>
                </a:solidFill>
                <a:latin typeface="Arial" charset="0"/>
              </a:defRPr>
            </a:lvl6pPr>
            <a:lvl7pPr marL="2971800" indent="-228600" defTabSz="4176713" eaLnBrk="0" fontAlgn="base" hangingPunct="0">
              <a:spcBef>
                <a:spcPct val="0"/>
              </a:spcBef>
              <a:spcAft>
                <a:spcPct val="0"/>
              </a:spcAft>
              <a:defRPr sz="8200">
                <a:solidFill>
                  <a:schemeClr val="tx1"/>
                </a:solidFill>
                <a:latin typeface="Arial" charset="0"/>
              </a:defRPr>
            </a:lvl7pPr>
            <a:lvl8pPr marL="3429000" indent="-228600" defTabSz="4176713" eaLnBrk="0" fontAlgn="base" hangingPunct="0">
              <a:spcBef>
                <a:spcPct val="0"/>
              </a:spcBef>
              <a:spcAft>
                <a:spcPct val="0"/>
              </a:spcAft>
              <a:defRPr sz="8200">
                <a:solidFill>
                  <a:schemeClr val="tx1"/>
                </a:solidFill>
                <a:latin typeface="Arial" charset="0"/>
              </a:defRPr>
            </a:lvl8pPr>
            <a:lvl9pPr marL="3886200" indent="-228600" defTabSz="4176713" eaLnBrk="0" fontAlgn="base" hangingPunct="0">
              <a:spcBef>
                <a:spcPct val="0"/>
              </a:spcBef>
              <a:spcAft>
                <a:spcPct val="0"/>
              </a:spcAft>
              <a:defRPr sz="8200">
                <a:solidFill>
                  <a:schemeClr val="tx1"/>
                </a:solidFill>
                <a:latin typeface="Arial" charset="0"/>
              </a:defRPr>
            </a:lvl9pPr>
          </a:lstStyle>
          <a:p>
            <a:pPr eaLnBrk="1" hangingPunct="1"/>
            <a:r>
              <a:rPr lang="en-GB" altLang="en-US" sz="2400" dirty="0" smtClean="0">
                <a:latin typeface="Century Gothic" panose="020B0502020202020204" pitchFamily="34" charset="0"/>
              </a:rPr>
              <a:t>References</a:t>
            </a:r>
          </a:p>
          <a:p>
            <a:pPr marL="571500" indent="-571500" eaLnBrk="1" hangingPunct="1">
              <a:buFont typeface="Wingdings" panose="05000000000000000000" pitchFamily="2" charset="2"/>
              <a:buChar char="v"/>
            </a:pPr>
            <a:r>
              <a:rPr lang="en-GB" sz="2400" dirty="0" smtClean="0">
                <a:latin typeface="Century Gothic" panose="020B0502020202020204" pitchFamily="34" charset="0"/>
              </a:rPr>
              <a:t>Kuh</a:t>
            </a:r>
            <a:r>
              <a:rPr lang="en-GB" sz="2400" dirty="0" smtClean="0">
                <a:latin typeface="Century Gothic" panose="020B0502020202020204" pitchFamily="34" charset="0"/>
              </a:rPr>
              <a:t>, D. L., Wadsworth, M., &amp; Hardy, R. (1997). Women's health in midlife: the influence of the menopause, social factors and health in earlier life. </a:t>
            </a:r>
            <a:r>
              <a:rPr lang="en-GB" sz="2400" i="1" dirty="0" smtClean="0">
                <a:latin typeface="Century Gothic" panose="020B0502020202020204" pitchFamily="34" charset="0"/>
              </a:rPr>
              <a:t>BJOG: An International Journal of Obstetrics &amp; Gynaecology</a:t>
            </a:r>
            <a:r>
              <a:rPr lang="en-GB" sz="2400" dirty="0" smtClean="0">
                <a:latin typeface="Century Gothic" panose="020B0502020202020204" pitchFamily="34" charset="0"/>
              </a:rPr>
              <a:t>, </a:t>
            </a:r>
            <a:r>
              <a:rPr lang="en-GB" sz="2400" i="1" dirty="0" smtClean="0">
                <a:latin typeface="Century Gothic" panose="020B0502020202020204" pitchFamily="34" charset="0"/>
              </a:rPr>
              <a:t>104</a:t>
            </a:r>
            <a:r>
              <a:rPr lang="en-GB" sz="2400" dirty="0" smtClean="0">
                <a:latin typeface="Century Gothic" panose="020B0502020202020204" pitchFamily="34" charset="0"/>
              </a:rPr>
              <a:t>(8), 923-933</a:t>
            </a:r>
            <a:r>
              <a:rPr lang="en-GB" sz="2400" dirty="0" smtClean="0"/>
              <a:t>.</a:t>
            </a:r>
          </a:p>
          <a:p>
            <a:pPr marL="571500" indent="-571500" eaLnBrk="1" hangingPunct="1">
              <a:buFont typeface="Wingdings" panose="05000000000000000000" pitchFamily="2" charset="2"/>
              <a:buChar char="v"/>
            </a:pPr>
            <a:r>
              <a:rPr lang="en-GB" sz="2400" dirty="0">
                <a:latin typeface="Century Gothic" panose="020B0502020202020204" pitchFamily="34" charset="0"/>
              </a:rPr>
              <a:t>Morse, C. A., Smith, A., </a:t>
            </a:r>
            <a:r>
              <a:rPr lang="en-GB" sz="2400" dirty="0" err="1">
                <a:latin typeface="Century Gothic" panose="020B0502020202020204" pitchFamily="34" charset="0"/>
              </a:rPr>
              <a:t>Dennerstein</a:t>
            </a:r>
            <a:r>
              <a:rPr lang="en-GB" sz="2400" dirty="0">
                <a:latin typeface="Century Gothic" panose="020B0502020202020204" pitchFamily="34" charset="0"/>
              </a:rPr>
              <a:t>, L., Green, A., Hopper, J., &amp; Burger, H. (1994). The treatment-seeking woman at menopause. </a:t>
            </a:r>
            <a:r>
              <a:rPr lang="en-GB" sz="2400" i="1" dirty="0" err="1">
                <a:latin typeface="Century Gothic" panose="020B0502020202020204" pitchFamily="34" charset="0"/>
              </a:rPr>
              <a:t>Maturitas</a:t>
            </a:r>
            <a:r>
              <a:rPr lang="en-GB" sz="2400" dirty="0">
                <a:latin typeface="Century Gothic" panose="020B0502020202020204" pitchFamily="34" charset="0"/>
              </a:rPr>
              <a:t>, </a:t>
            </a:r>
            <a:r>
              <a:rPr lang="en-GB" sz="2400" i="1" dirty="0">
                <a:latin typeface="Century Gothic" panose="020B0502020202020204" pitchFamily="34" charset="0"/>
              </a:rPr>
              <a:t>18</a:t>
            </a:r>
            <a:r>
              <a:rPr lang="en-GB" sz="2400" dirty="0">
                <a:latin typeface="Century Gothic" panose="020B0502020202020204" pitchFamily="34" charset="0"/>
              </a:rPr>
              <a:t>(3), 161–173. </a:t>
            </a:r>
            <a:endParaRPr lang="en-GB" altLang="en-US" sz="4000" dirty="0" smtClean="0"/>
          </a:p>
          <a:p>
            <a:pPr eaLnBrk="1" hangingPunct="1"/>
            <a:endParaRPr lang="en-GB" altLang="en-US" sz="2400" dirty="0"/>
          </a:p>
        </p:txBody>
      </p:sp>
      <p:sp>
        <p:nvSpPr>
          <p:cNvPr id="2056" name="Rounded Rectangle 5"/>
          <p:cNvSpPr>
            <a:spLocks noChangeArrowheads="1"/>
          </p:cNvSpPr>
          <p:nvPr/>
        </p:nvSpPr>
        <p:spPr bwMode="auto">
          <a:xfrm>
            <a:off x="1043900" y="827592"/>
            <a:ext cx="40109913" cy="967742"/>
          </a:xfrm>
          <a:prstGeom prst="roundRect">
            <a:avLst>
              <a:gd name="adj" fmla="val 16667"/>
            </a:avLst>
          </a:prstGeom>
          <a:noFill/>
          <a:ln w="9525" algn="ctr">
            <a:noFill/>
            <a:round/>
            <a:headEnd/>
            <a:tailEnd/>
          </a:ln>
          <a:effectLst/>
        </p:spPr>
        <p:txBody>
          <a:bodyPr/>
          <a:lstStyle>
            <a:lvl1pPr defTabSz="4176713" eaLnBrk="0" hangingPunct="0">
              <a:defRPr sz="8200">
                <a:solidFill>
                  <a:schemeClr val="tx1"/>
                </a:solidFill>
                <a:latin typeface="Arial" charset="0"/>
              </a:defRPr>
            </a:lvl1pPr>
            <a:lvl2pPr marL="742950" indent="-285750" defTabSz="4176713" eaLnBrk="0" hangingPunct="0">
              <a:defRPr sz="8200">
                <a:solidFill>
                  <a:schemeClr val="tx1"/>
                </a:solidFill>
                <a:latin typeface="Arial" charset="0"/>
              </a:defRPr>
            </a:lvl2pPr>
            <a:lvl3pPr marL="1143000" indent="-228600" defTabSz="4176713" eaLnBrk="0" hangingPunct="0">
              <a:defRPr sz="8200">
                <a:solidFill>
                  <a:schemeClr val="tx1"/>
                </a:solidFill>
                <a:latin typeface="Arial" charset="0"/>
              </a:defRPr>
            </a:lvl3pPr>
            <a:lvl4pPr marL="1600200" indent="-228600" defTabSz="4176713" eaLnBrk="0" hangingPunct="0">
              <a:defRPr sz="8200">
                <a:solidFill>
                  <a:schemeClr val="tx1"/>
                </a:solidFill>
                <a:latin typeface="Arial" charset="0"/>
              </a:defRPr>
            </a:lvl4pPr>
            <a:lvl5pPr marL="2057400" indent="-228600" defTabSz="4176713" eaLnBrk="0" hangingPunct="0">
              <a:defRPr sz="8200">
                <a:solidFill>
                  <a:schemeClr val="tx1"/>
                </a:solidFill>
                <a:latin typeface="Arial" charset="0"/>
              </a:defRPr>
            </a:lvl5pPr>
            <a:lvl6pPr marL="2514600" indent="-228600" defTabSz="4176713" eaLnBrk="0" fontAlgn="base" hangingPunct="0">
              <a:spcBef>
                <a:spcPct val="0"/>
              </a:spcBef>
              <a:spcAft>
                <a:spcPct val="0"/>
              </a:spcAft>
              <a:defRPr sz="8200">
                <a:solidFill>
                  <a:schemeClr val="tx1"/>
                </a:solidFill>
                <a:latin typeface="Arial" charset="0"/>
              </a:defRPr>
            </a:lvl6pPr>
            <a:lvl7pPr marL="2971800" indent="-228600" defTabSz="4176713" eaLnBrk="0" fontAlgn="base" hangingPunct="0">
              <a:spcBef>
                <a:spcPct val="0"/>
              </a:spcBef>
              <a:spcAft>
                <a:spcPct val="0"/>
              </a:spcAft>
              <a:defRPr sz="8200">
                <a:solidFill>
                  <a:schemeClr val="tx1"/>
                </a:solidFill>
                <a:latin typeface="Arial" charset="0"/>
              </a:defRPr>
            </a:lvl7pPr>
            <a:lvl8pPr marL="3429000" indent="-228600" defTabSz="4176713" eaLnBrk="0" fontAlgn="base" hangingPunct="0">
              <a:spcBef>
                <a:spcPct val="0"/>
              </a:spcBef>
              <a:spcAft>
                <a:spcPct val="0"/>
              </a:spcAft>
              <a:defRPr sz="8200">
                <a:solidFill>
                  <a:schemeClr val="tx1"/>
                </a:solidFill>
                <a:latin typeface="Arial" charset="0"/>
              </a:defRPr>
            </a:lvl8pPr>
            <a:lvl9pPr marL="3886200" indent="-228600" defTabSz="4176713" eaLnBrk="0" fontAlgn="base" hangingPunct="0">
              <a:spcBef>
                <a:spcPct val="0"/>
              </a:spcBef>
              <a:spcAft>
                <a:spcPct val="0"/>
              </a:spcAft>
              <a:defRPr sz="8200">
                <a:solidFill>
                  <a:schemeClr val="tx1"/>
                </a:solidFill>
                <a:latin typeface="Arial" charset="0"/>
              </a:defRPr>
            </a:lvl9pPr>
          </a:lstStyle>
          <a:p>
            <a:pPr eaLnBrk="1" hangingPunct="1"/>
            <a:r>
              <a:rPr lang="en-GB" altLang="en-US" sz="7200" dirty="0" smtClean="0">
                <a:solidFill>
                  <a:schemeClr val="accent1"/>
                </a:solidFill>
              </a:rPr>
              <a:t>A life course assessment of menopause management in the MRC NSHD</a:t>
            </a:r>
            <a:endParaRPr lang="en-GB" altLang="en-US" sz="7200" dirty="0">
              <a:solidFill>
                <a:schemeClr val="accent1"/>
              </a:solidFill>
            </a:endParaRPr>
          </a:p>
        </p:txBody>
      </p:sp>
      <p:sp>
        <p:nvSpPr>
          <p:cNvPr id="2057" name="Rounded Rectangle 6"/>
          <p:cNvSpPr>
            <a:spLocks noChangeArrowheads="1"/>
          </p:cNvSpPr>
          <p:nvPr/>
        </p:nvSpPr>
        <p:spPr bwMode="auto">
          <a:xfrm>
            <a:off x="1061612" y="2153712"/>
            <a:ext cx="27080196" cy="2290179"/>
          </a:xfrm>
          <a:prstGeom prst="roundRect">
            <a:avLst>
              <a:gd name="adj" fmla="val 16667"/>
            </a:avLst>
          </a:prstGeom>
          <a:noFill/>
          <a:ln w="9525" algn="ctr">
            <a:noFill/>
            <a:round/>
            <a:headEnd/>
            <a:tailEnd/>
          </a:ln>
          <a:effectLst/>
        </p:spPr>
        <p:txBody>
          <a:bodyPr/>
          <a:lstStyle>
            <a:lvl1pPr defTabSz="4176713" eaLnBrk="0" hangingPunct="0">
              <a:defRPr sz="8200">
                <a:solidFill>
                  <a:schemeClr val="tx1"/>
                </a:solidFill>
                <a:latin typeface="Arial" charset="0"/>
              </a:defRPr>
            </a:lvl1pPr>
            <a:lvl2pPr marL="742950" indent="-285750" defTabSz="4176713" eaLnBrk="0" hangingPunct="0">
              <a:defRPr sz="8200">
                <a:solidFill>
                  <a:schemeClr val="tx1"/>
                </a:solidFill>
                <a:latin typeface="Arial" charset="0"/>
              </a:defRPr>
            </a:lvl2pPr>
            <a:lvl3pPr marL="1143000" indent="-228600" defTabSz="4176713" eaLnBrk="0" hangingPunct="0">
              <a:defRPr sz="8200">
                <a:solidFill>
                  <a:schemeClr val="tx1"/>
                </a:solidFill>
                <a:latin typeface="Arial" charset="0"/>
              </a:defRPr>
            </a:lvl3pPr>
            <a:lvl4pPr marL="1600200" indent="-228600" defTabSz="4176713" eaLnBrk="0" hangingPunct="0">
              <a:defRPr sz="8200">
                <a:solidFill>
                  <a:schemeClr val="tx1"/>
                </a:solidFill>
                <a:latin typeface="Arial" charset="0"/>
              </a:defRPr>
            </a:lvl4pPr>
            <a:lvl5pPr marL="2057400" indent="-228600" defTabSz="4176713" eaLnBrk="0" hangingPunct="0">
              <a:defRPr sz="8200">
                <a:solidFill>
                  <a:schemeClr val="tx1"/>
                </a:solidFill>
                <a:latin typeface="Arial" charset="0"/>
              </a:defRPr>
            </a:lvl5pPr>
            <a:lvl6pPr marL="2514600" indent="-228600" defTabSz="4176713" eaLnBrk="0" fontAlgn="base" hangingPunct="0">
              <a:spcBef>
                <a:spcPct val="0"/>
              </a:spcBef>
              <a:spcAft>
                <a:spcPct val="0"/>
              </a:spcAft>
              <a:defRPr sz="8200">
                <a:solidFill>
                  <a:schemeClr val="tx1"/>
                </a:solidFill>
                <a:latin typeface="Arial" charset="0"/>
              </a:defRPr>
            </a:lvl6pPr>
            <a:lvl7pPr marL="2971800" indent="-228600" defTabSz="4176713" eaLnBrk="0" fontAlgn="base" hangingPunct="0">
              <a:spcBef>
                <a:spcPct val="0"/>
              </a:spcBef>
              <a:spcAft>
                <a:spcPct val="0"/>
              </a:spcAft>
              <a:defRPr sz="8200">
                <a:solidFill>
                  <a:schemeClr val="tx1"/>
                </a:solidFill>
                <a:latin typeface="Arial" charset="0"/>
              </a:defRPr>
            </a:lvl7pPr>
            <a:lvl8pPr marL="3429000" indent="-228600" defTabSz="4176713" eaLnBrk="0" fontAlgn="base" hangingPunct="0">
              <a:spcBef>
                <a:spcPct val="0"/>
              </a:spcBef>
              <a:spcAft>
                <a:spcPct val="0"/>
              </a:spcAft>
              <a:defRPr sz="8200">
                <a:solidFill>
                  <a:schemeClr val="tx1"/>
                </a:solidFill>
                <a:latin typeface="Arial" charset="0"/>
              </a:defRPr>
            </a:lvl8pPr>
            <a:lvl9pPr marL="3886200" indent="-228600" defTabSz="4176713" eaLnBrk="0" fontAlgn="base" hangingPunct="0">
              <a:spcBef>
                <a:spcPct val="0"/>
              </a:spcBef>
              <a:spcAft>
                <a:spcPct val="0"/>
              </a:spcAft>
              <a:defRPr sz="8200">
                <a:solidFill>
                  <a:schemeClr val="tx1"/>
                </a:solidFill>
                <a:latin typeface="Arial" charset="0"/>
              </a:defRPr>
            </a:lvl9pPr>
          </a:lstStyle>
          <a:p>
            <a:pPr eaLnBrk="1" hangingPunct="1"/>
            <a:r>
              <a:rPr lang="en-GB" altLang="en-US" sz="6600" dirty="0" smtClean="0">
                <a:solidFill>
                  <a:schemeClr val="accent1"/>
                </a:solidFill>
              </a:rPr>
              <a:t>Rebecca </a:t>
            </a:r>
            <a:r>
              <a:rPr lang="en-GB" altLang="en-US" sz="6600" dirty="0">
                <a:solidFill>
                  <a:schemeClr val="accent1"/>
                </a:solidFill>
              </a:rPr>
              <a:t>Woodward, Mai Stafford and Diana Kuh</a:t>
            </a:r>
          </a:p>
          <a:p>
            <a:pPr eaLnBrk="1" hangingPunct="1"/>
            <a:r>
              <a:rPr lang="en-GB" altLang="en-US" sz="4800" dirty="0" smtClean="0">
                <a:solidFill>
                  <a:schemeClr val="accent1"/>
                </a:solidFill>
              </a:rPr>
              <a:t>MRC Unit for Lifelong Health and Ageing, University College London, London, UK</a:t>
            </a:r>
            <a:endParaRPr lang="en-GB" altLang="en-US" sz="4800" dirty="0" smtClean="0">
              <a:solidFill>
                <a:schemeClr val="accent1"/>
              </a:solidFill>
            </a:endParaRPr>
          </a:p>
        </p:txBody>
      </p:sp>
      <p:sp>
        <p:nvSpPr>
          <p:cNvPr id="3" name="TextBox 2"/>
          <p:cNvSpPr txBox="1"/>
          <p:nvPr/>
        </p:nvSpPr>
        <p:spPr>
          <a:xfrm>
            <a:off x="1891329" y="10684616"/>
            <a:ext cx="10507570" cy="12280285"/>
          </a:xfrm>
          <a:prstGeom prst="rect">
            <a:avLst/>
          </a:prstGeom>
          <a:noFill/>
        </p:spPr>
        <p:txBody>
          <a:bodyPr wrap="square" rtlCol="0">
            <a:spAutoFit/>
          </a:bodyPr>
          <a:lstStyle/>
          <a:p>
            <a:pPr algn="just"/>
            <a:r>
              <a:rPr lang="en-GB" sz="3300" b="1" dirty="0" smtClean="0">
                <a:latin typeface="Century Gothic" panose="020B0502020202020204" pitchFamily="34" charset="0"/>
              </a:rPr>
              <a:t>Background</a:t>
            </a:r>
          </a:p>
          <a:p>
            <a:pPr algn="just"/>
            <a:r>
              <a:rPr lang="en-GB" sz="3300" dirty="0" smtClean="0">
                <a:latin typeface="Century Gothic" panose="020B0502020202020204" pitchFamily="34" charset="0"/>
              </a:rPr>
              <a:t>A </a:t>
            </a:r>
            <a:r>
              <a:rPr lang="en-GB" sz="3300" dirty="0" smtClean="0">
                <a:latin typeface="Century Gothic" panose="020B0502020202020204" pitchFamily="34" charset="0"/>
              </a:rPr>
              <a:t>life course approach to women’s health illustrates the role of early life factors in influencing </a:t>
            </a:r>
            <a:r>
              <a:rPr lang="en-GB" sz="3300" dirty="0" smtClean="0">
                <a:latin typeface="Century Gothic" panose="020B0502020202020204" pitchFamily="34" charset="0"/>
              </a:rPr>
              <a:t>reproductive </a:t>
            </a:r>
            <a:r>
              <a:rPr lang="en-GB" sz="3300" dirty="0" smtClean="0">
                <a:latin typeface="Century Gothic" panose="020B0502020202020204" pitchFamily="34" charset="0"/>
              </a:rPr>
              <a:t>and gynaecological health events in adulthood (Kuh, Wadsworth &amp; Hardy, 1997), thus, life course exposures and experiences may </a:t>
            </a:r>
            <a:r>
              <a:rPr lang="en-GB" sz="3300" dirty="0" smtClean="0">
                <a:latin typeface="Century Gothic" panose="020B0502020202020204" pitchFamily="34" charset="0"/>
              </a:rPr>
              <a:t>influence women’s experience of the menopause. </a:t>
            </a:r>
            <a:r>
              <a:rPr lang="en-GB" sz="3300" dirty="0" smtClean="0">
                <a:latin typeface="Century Gothic" panose="020B0502020202020204" pitchFamily="34" charset="0"/>
              </a:rPr>
              <a:t>Furthermore, </a:t>
            </a:r>
            <a:r>
              <a:rPr lang="en-GB" sz="3300" dirty="0" smtClean="0">
                <a:latin typeface="Century Gothic" panose="020B0502020202020204" pitchFamily="34" charset="0"/>
              </a:rPr>
              <a:t>cross-sectional research has shown how various </a:t>
            </a:r>
            <a:r>
              <a:rPr lang="en-GB" sz="3300" dirty="0" smtClean="0">
                <a:latin typeface="Century Gothic" panose="020B0502020202020204" pitchFamily="34" charset="0"/>
              </a:rPr>
              <a:t>health </a:t>
            </a:r>
            <a:r>
              <a:rPr lang="en-GB" sz="3300" dirty="0" smtClean="0">
                <a:latin typeface="Century Gothic" panose="020B0502020202020204" pitchFamily="34" charset="0"/>
              </a:rPr>
              <a:t>and social  factors influence how women manage their symptoms during the menopausal transition (Morse et al, 1994).</a:t>
            </a:r>
          </a:p>
          <a:p>
            <a:pPr algn="just"/>
            <a:r>
              <a:rPr lang="en-GB" sz="3300" dirty="0" smtClean="0">
                <a:latin typeface="Century Gothic" panose="020B0502020202020204" pitchFamily="34" charset="0"/>
              </a:rPr>
              <a:t>There is currently little understanding of </a:t>
            </a:r>
            <a:r>
              <a:rPr lang="en-GB" sz="3300" dirty="0" smtClean="0">
                <a:latin typeface="Century Gothic" panose="020B0502020202020204" pitchFamily="34" charset="0"/>
              </a:rPr>
              <a:t>the life course </a:t>
            </a:r>
            <a:r>
              <a:rPr lang="en-GB" sz="3300" dirty="0" smtClean="0">
                <a:latin typeface="Century Gothic" panose="020B0502020202020204" pitchFamily="34" charset="0"/>
              </a:rPr>
              <a:t>influences </a:t>
            </a:r>
            <a:r>
              <a:rPr lang="en-GB" sz="3300" dirty="0" smtClean="0">
                <a:latin typeface="Century Gothic" panose="020B0502020202020204" pitchFamily="34" charset="0"/>
              </a:rPr>
              <a:t>of women’s response </a:t>
            </a:r>
            <a:r>
              <a:rPr lang="en-GB" sz="3300" dirty="0" smtClean="0">
                <a:latin typeface="Century Gothic" panose="020B0502020202020204" pitchFamily="34" charset="0"/>
              </a:rPr>
              <a:t>to symptoms during the menopausal transition. A life course approach could potentially identify what factors </a:t>
            </a:r>
            <a:r>
              <a:rPr lang="en-GB" sz="3300" dirty="0" smtClean="0">
                <a:latin typeface="Century Gothic" panose="020B0502020202020204" pitchFamily="34" charset="0"/>
              </a:rPr>
              <a:t>are </a:t>
            </a:r>
            <a:r>
              <a:rPr lang="en-GB" sz="3300" dirty="0" smtClean="0">
                <a:latin typeface="Century Gothic" panose="020B0502020202020204" pitchFamily="34" charset="0"/>
              </a:rPr>
              <a:t>associated with the use of </a:t>
            </a:r>
            <a:r>
              <a:rPr lang="en-GB" sz="3300" dirty="0" smtClean="0">
                <a:latin typeface="Century Gothic" panose="020B0502020202020204" pitchFamily="34" charset="0"/>
              </a:rPr>
              <a:t>health </a:t>
            </a:r>
            <a:r>
              <a:rPr lang="en-GB" sz="3300" dirty="0" smtClean="0">
                <a:latin typeface="Century Gothic" panose="020B0502020202020204" pitchFamily="34" charset="0"/>
              </a:rPr>
              <a:t>care services, the confidence to use self-management behaviours or the absence of any attempt to </a:t>
            </a:r>
            <a:r>
              <a:rPr lang="en-GB" sz="3300" dirty="0" smtClean="0">
                <a:latin typeface="Century Gothic" panose="020B0502020202020204" pitchFamily="34" charset="0"/>
              </a:rPr>
              <a:t>manage symptoms.</a:t>
            </a:r>
          </a:p>
          <a:p>
            <a:pPr algn="just"/>
            <a:r>
              <a:rPr lang="en-GB" sz="3300" b="1" dirty="0">
                <a:latin typeface="Century Gothic" panose="020B0502020202020204" pitchFamily="34" charset="0"/>
              </a:rPr>
              <a:t>Aim</a:t>
            </a:r>
          </a:p>
          <a:p>
            <a:pPr algn="just"/>
            <a:r>
              <a:rPr lang="en-GB" sz="3300" dirty="0">
                <a:latin typeface="Century Gothic" panose="020B0502020202020204" pitchFamily="34" charset="0"/>
              </a:rPr>
              <a:t>Develop a model to test how health and social factors from early life </a:t>
            </a:r>
            <a:r>
              <a:rPr lang="en-GB" sz="3300" dirty="0" smtClean="0">
                <a:latin typeface="Century Gothic" panose="020B0502020202020204" pitchFamily="34" charset="0"/>
              </a:rPr>
              <a:t>and </a:t>
            </a:r>
            <a:r>
              <a:rPr lang="en-GB" sz="3300" dirty="0">
                <a:latin typeface="Century Gothic" panose="020B0502020202020204" pitchFamily="34" charset="0"/>
              </a:rPr>
              <a:t>earlier adulthood influence women’s experience of and response to the menopause</a:t>
            </a:r>
            <a:r>
              <a:rPr lang="en-GB" sz="3300" dirty="0" smtClean="0">
                <a:latin typeface="Century Gothic" panose="020B0502020202020204" pitchFamily="34" charset="0"/>
              </a:rPr>
              <a:t>.</a:t>
            </a:r>
            <a:endParaRPr lang="en-GB" sz="3300" dirty="0">
              <a:latin typeface="Century Gothic" panose="020B0502020202020204" pitchFamily="34" charset="0"/>
            </a:endParaRPr>
          </a:p>
        </p:txBody>
      </p:sp>
      <p:sp>
        <p:nvSpPr>
          <p:cNvPr id="4" name="TextBox 3"/>
          <p:cNvSpPr txBox="1"/>
          <p:nvPr/>
        </p:nvSpPr>
        <p:spPr>
          <a:xfrm>
            <a:off x="14887148" y="21826346"/>
            <a:ext cx="12961440" cy="7201972"/>
          </a:xfrm>
          <a:prstGeom prst="rect">
            <a:avLst/>
          </a:prstGeom>
          <a:noFill/>
        </p:spPr>
        <p:txBody>
          <a:bodyPr wrap="square" rtlCol="0">
            <a:spAutoFit/>
          </a:bodyPr>
          <a:lstStyle/>
          <a:p>
            <a:pPr algn="just"/>
            <a:r>
              <a:rPr lang="en-GB" sz="3300" b="1" dirty="0" smtClean="0">
                <a:latin typeface="Century Gothic" panose="020B0502020202020204" pitchFamily="34" charset="0"/>
              </a:rPr>
              <a:t>Methods</a:t>
            </a:r>
            <a:endParaRPr lang="en-GB" sz="3300" b="1" dirty="0" smtClean="0">
              <a:latin typeface="Century Gothic" panose="020B0502020202020204" pitchFamily="34" charset="0"/>
            </a:endParaRPr>
          </a:p>
          <a:p>
            <a:pPr algn="just"/>
            <a:r>
              <a:rPr lang="en-GB" sz="3300" dirty="0" smtClean="0">
                <a:latin typeface="Century Gothic" panose="020B0502020202020204" pitchFamily="34" charset="0"/>
              </a:rPr>
              <a:t>This </a:t>
            </a:r>
            <a:r>
              <a:rPr lang="en-GB" sz="3300" dirty="0" smtClean="0">
                <a:latin typeface="Century Gothic" panose="020B0502020202020204" pitchFamily="34" charset="0"/>
              </a:rPr>
              <a:t>study used </a:t>
            </a:r>
            <a:r>
              <a:rPr lang="en-GB" sz="3300" dirty="0" smtClean="0">
                <a:latin typeface="Century Gothic" panose="020B0502020202020204" pitchFamily="34" charset="0"/>
              </a:rPr>
              <a:t>data </a:t>
            </a:r>
            <a:r>
              <a:rPr lang="en-GB" sz="3300" dirty="0" smtClean="0">
                <a:latin typeface="Century Gothic" panose="020B0502020202020204" pitchFamily="34" charset="0"/>
              </a:rPr>
              <a:t>from the </a:t>
            </a:r>
            <a:r>
              <a:rPr lang="en-GB" sz="3300" dirty="0" smtClean="0">
                <a:latin typeface="Century Gothic" panose="020B0502020202020204" pitchFamily="34" charset="0"/>
              </a:rPr>
              <a:t>women’s </a:t>
            </a:r>
            <a:r>
              <a:rPr lang="en-GB" sz="3300" dirty="0">
                <a:latin typeface="Century Gothic" panose="020B0502020202020204" pitchFamily="34" charset="0"/>
              </a:rPr>
              <a:t>h</a:t>
            </a:r>
            <a:r>
              <a:rPr lang="en-GB" sz="3300" dirty="0" smtClean="0">
                <a:latin typeface="Century Gothic" panose="020B0502020202020204" pitchFamily="34" charset="0"/>
              </a:rPr>
              <a:t>ealth </a:t>
            </a:r>
            <a:r>
              <a:rPr lang="en-GB" sz="3300" dirty="0" smtClean="0">
                <a:latin typeface="Century Gothic" panose="020B0502020202020204" pitchFamily="34" charset="0"/>
              </a:rPr>
              <a:t>sub-s</a:t>
            </a:r>
            <a:r>
              <a:rPr lang="en-GB" sz="3300" dirty="0" smtClean="0">
                <a:latin typeface="Century Gothic" panose="020B0502020202020204" pitchFamily="34" charset="0"/>
              </a:rPr>
              <a:t>tudy</a:t>
            </a:r>
            <a:r>
              <a:rPr lang="en-GB" sz="3300" dirty="0" smtClean="0">
                <a:latin typeface="Century Gothic" panose="020B0502020202020204" pitchFamily="34" charset="0"/>
              </a:rPr>
              <a:t>. Between the ages of 47 and 54, 1005 female study members provided detailed data each year on their experience of symptoms often associated with the menopause </a:t>
            </a:r>
            <a:r>
              <a:rPr lang="en-GB" sz="3300" dirty="0" smtClean="0">
                <a:latin typeface="Century Gothic" panose="020B0502020202020204" pitchFamily="34" charset="0"/>
              </a:rPr>
              <a:t>transition, including hot flushes and night sweats, trouble sleeping, vaginal dryness, emotional symptoms and urinary symptoms. </a:t>
            </a:r>
            <a:r>
              <a:rPr lang="en-GB" sz="3300" dirty="0" smtClean="0">
                <a:latin typeface="Century Gothic" panose="020B0502020202020204" pitchFamily="34" charset="0"/>
              </a:rPr>
              <a:t>At the close of the sub-study, women were asked how they had managed their symptoms over the last ten years.</a:t>
            </a:r>
          </a:p>
          <a:p>
            <a:pPr algn="just"/>
            <a:r>
              <a:rPr lang="en-GB" sz="3300" dirty="0" smtClean="0">
                <a:latin typeface="Century Gothic" panose="020B0502020202020204" pitchFamily="34" charset="0"/>
              </a:rPr>
              <a:t>Using these data and longitudinal data representing the domains identified in the model, multinomial logistic regressions were used to identify associations between life course factors and different approaches to managing symptoms. </a:t>
            </a:r>
            <a:endParaRPr lang="en-GB" sz="3300" dirty="0" smtClean="0">
              <a:latin typeface="Century Gothic" panose="020B0502020202020204" pitchFamily="34" charset="0"/>
            </a:endParaRPr>
          </a:p>
        </p:txBody>
      </p:sp>
      <p:sp>
        <p:nvSpPr>
          <p:cNvPr id="5" name="TextBox 4"/>
          <p:cNvSpPr txBox="1"/>
          <p:nvPr/>
        </p:nvSpPr>
        <p:spPr>
          <a:xfrm>
            <a:off x="14229813" y="9851971"/>
            <a:ext cx="14276110" cy="646331"/>
          </a:xfrm>
          <a:prstGeom prst="rect">
            <a:avLst/>
          </a:prstGeom>
          <a:noFill/>
        </p:spPr>
        <p:txBody>
          <a:bodyPr wrap="square" rtlCol="0">
            <a:spAutoFit/>
          </a:bodyPr>
          <a:lstStyle/>
          <a:p>
            <a:pPr algn="ctr"/>
            <a:r>
              <a:rPr lang="en-GB" sz="3600" b="1" dirty="0" smtClean="0">
                <a:latin typeface="Century Gothic" panose="020B0502020202020204" pitchFamily="34" charset="0"/>
              </a:rPr>
              <a:t>A </a:t>
            </a:r>
            <a:r>
              <a:rPr lang="en-GB" sz="3600" b="1" dirty="0" smtClean="0">
                <a:latin typeface="Century Gothic" panose="020B0502020202020204" pitchFamily="34" charset="0"/>
              </a:rPr>
              <a:t>life course model of influences </a:t>
            </a:r>
            <a:r>
              <a:rPr lang="en-GB" sz="3600" b="1" dirty="0" smtClean="0">
                <a:latin typeface="Century Gothic" panose="020B0502020202020204" pitchFamily="34" charset="0"/>
              </a:rPr>
              <a:t>of menopause management</a:t>
            </a:r>
            <a:endParaRPr lang="en-GB" sz="3600" b="1" dirty="0">
              <a:latin typeface="Century Gothic" panose="020B0502020202020204" pitchFamily="34" charset="0"/>
            </a:endParaRPr>
          </a:p>
        </p:txBody>
      </p:sp>
      <p:sp>
        <p:nvSpPr>
          <p:cNvPr id="155" name="Rounded Rectangle 1"/>
          <p:cNvSpPr>
            <a:spLocks noChangeArrowheads="1"/>
          </p:cNvSpPr>
          <p:nvPr/>
        </p:nvSpPr>
        <p:spPr bwMode="auto">
          <a:xfrm>
            <a:off x="29669544" y="10169605"/>
            <a:ext cx="11753096" cy="4150965"/>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176713" eaLnBrk="0" hangingPunct="0">
              <a:defRPr sz="8200">
                <a:solidFill>
                  <a:schemeClr val="tx1"/>
                </a:solidFill>
                <a:latin typeface="Arial" charset="0"/>
              </a:defRPr>
            </a:lvl1pPr>
            <a:lvl2pPr marL="742950" indent="-285750" defTabSz="4176713" eaLnBrk="0" hangingPunct="0">
              <a:defRPr sz="8200">
                <a:solidFill>
                  <a:schemeClr val="tx1"/>
                </a:solidFill>
                <a:latin typeface="Arial" charset="0"/>
              </a:defRPr>
            </a:lvl2pPr>
            <a:lvl3pPr marL="1143000" indent="-228600" defTabSz="4176713" eaLnBrk="0" hangingPunct="0">
              <a:defRPr sz="8200">
                <a:solidFill>
                  <a:schemeClr val="tx1"/>
                </a:solidFill>
                <a:latin typeface="Arial" charset="0"/>
              </a:defRPr>
            </a:lvl3pPr>
            <a:lvl4pPr marL="1600200" indent="-228600" defTabSz="4176713" eaLnBrk="0" hangingPunct="0">
              <a:defRPr sz="8200">
                <a:solidFill>
                  <a:schemeClr val="tx1"/>
                </a:solidFill>
                <a:latin typeface="Arial" charset="0"/>
              </a:defRPr>
            </a:lvl4pPr>
            <a:lvl5pPr marL="2057400" indent="-228600" defTabSz="4176713" eaLnBrk="0" hangingPunct="0">
              <a:defRPr sz="8200">
                <a:solidFill>
                  <a:schemeClr val="tx1"/>
                </a:solidFill>
                <a:latin typeface="Arial" charset="0"/>
              </a:defRPr>
            </a:lvl5pPr>
            <a:lvl6pPr marL="2514600" indent="-228600" defTabSz="4176713" eaLnBrk="0" fontAlgn="base" hangingPunct="0">
              <a:spcBef>
                <a:spcPct val="0"/>
              </a:spcBef>
              <a:spcAft>
                <a:spcPct val="0"/>
              </a:spcAft>
              <a:defRPr sz="8200">
                <a:solidFill>
                  <a:schemeClr val="tx1"/>
                </a:solidFill>
                <a:latin typeface="Arial" charset="0"/>
              </a:defRPr>
            </a:lvl6pPr>
            <a:lvl7pPr marL="2971800" indent="-228600" defTabSz="4176713" eaLnBrk="0" fontAlgn="base" hangingPunct="0">
              <a:spcBef>
                <a:spcPct val="0"/>
              </a:spcBef>
              <a:spcAft>
                <a:spcPct val="0"/>
              </a:spcAft>
              <a:defRPr sz="8200">
                <a:solidFill>
                  <a:schemeClr val="tx1"/>
                </a:solidFill>
                <a:latin typeface="Arial" charset="0"/>
              </a:defRPr>
            </a:lvl7pPr>
            <a:lvl8pPr marL="3429000" indent="-228600" defTabSz="4176713" eaLnBrk="0" fontAlgn="base" hangingPunct="0">
              <a:spcBef>
                <a:spcPct val="0"/>
              </a:spcBef>
              <a:spcAft>
                <a:spcPct val="0"/>
              </a:spcAft>
              <a:defRPr sz="8200">
                <a:solidFill>
                  <a:schemeClr val="tx1"/>
                </a:solidFill>
                <a:latin typeface="Arial" charset="0"/>
              </a:defRPr>
            </a:lvl8pPr>
            <a:lvl9pPr marL="3886200" indent="-228600" defTabSz="4176713" eaLnBrk="0" fontAlgn="base" hangingPunct="0">
              <a:spcBef>
                <a:spcPct val="0"/>
              </a:spcBef>
              <a:spcAft>
                <a:spcPct val="0"/>
              </a:spcAft>
              <a:defRPr sz="8200">
                <a:solidFill>
                  <a:schemeClr val="tx1"/>
                </a:solidFill>
                <a:latin typeface="Arial" charset="0"/>
              </a:defRPr>
            </a:lvl9pPr>
          </a:lstStyle>
          <a:p>
            <a:pPr eaLnBrk="1" hangingPunct="1"/>
            <a:endParaRPr lang="en-GB" altLang="en-US" sz="3600" dirty="0"/>
          </a:p>
        </p:txBody>
      </p:sp>
      <p:sp>
        <p:nvSpPr>
          <p:cNvPr id="7" name="TextBox 6"/>
          <p:cNvSpPr txBox="1"/>
          <p:nvPr/>
        </p:nvSpPr>
        <p:spPr>
          <a:xfrm>
            <a:off x="29829198" y="21272348"/>
            <a:ext cx="11445832" cy="4154984"/>
          </a:xfrm>
          <a:prstGeom prst="rect">
            <a:avLst/>
          </a:prstGeom>
          <a:noFill/>
        </p:spPr>
        <p:txBody>
          <a:bodyPr wrap="square" rtlCol="0">
            <a:spAutoFit/>
          </a:bodyPr>
          <a:lstStyle/>
          <a:p>
            <a:r>
              <a:rPr lang="en-GB" sz="3300" b="1" dirty="0"/>
              <a:t>Next steps</a:t>
            </a:r>
          </a:p>
          <a:p>
            <a:pPr marL="457200" indent="-457200" algn="just">
              <a:buFont typeface="Arial" panose="020B0604020202020204" pitchFamily="34" charset="0"/>
              <a:buChar char="•"/>
            </a:pPr>
            <a:r>
              <a:rPr lang="en-GB" sz="3300" dirty="0" smtClean="0">
                <a:latin typeface="Century Gothic" panose="020B0502020202020204" pitchFamily="34" charset="0"/>
              </a:rPr>
              <a:t>Identify the role of symptom experience in mediating or attenuating the associations between life course factors and management approach, using logistic regression models</a:t>
            </a:r>
          </a:p>
          <a:p>
            <a:pPr marL="457200" indent="-457200" algn="just">
              <a:buFont typeface="Arial" panose="020B0604020202020204" pitchFamily="34" charset="0"/>
              <a:buChar char="•"/>
            </a:pPr>
            <a:r>
              <a:rPr lang="en-GB" sz="3300" dirty="0" smtClean="0">
                <a:latin typeface="Century Gothic" panose="020B0502020202020204" pitchFamily="34" charset="0"/>
              </a:rPr>
              <a:t>Build a structural equation model to </a:t>
            </a:r>
            <a:r>
              <a:rPr lang="en-GB" sz="3300" dirty="0" smtClean="0">
                <a:latin typeface="Century Gothic" panose="020B0502020202020204" pitchFamily="34" charset="0"/>
              </a:rPr>
              <a:t>explore the relationships between life course factors, symptomatology and symptom management.</a:t>
            </a:r>
            <a:endParaRPr lang="en-GB" sz="3300" dirty="0">
              <a:latin typeface="Century Gothic" panose="020B0502020202020204" pitchFamily="34" charset="0"/>
            </a:endParaRPr>
          </a:p>
        </p:txBody>
      </p:sp>
      <p:sp>
        <p:nvSpPr>
          <p:cNvPr id="9" name="TextBox 8"/>
          <p:cNvSpPr txBox="1"/>
          <p:nvPr/>
        </p:nvSpPr>
        <p:spPr>
          <a:xfrm>
            <a:off x="30098026" y="10421511"/>
            <a:ext cx="11055788" cy="3647152"/>
          </a:xfrm>
          <a:prstGeom prst="rect">
            <a:avLst/>
          </a:prstGeom>
          <a:noFill/>
        </p:spPr>
        <p:txBody>
          <a:bodyPr wrap="square" rtlCol="0">
            <a:spAutoFit/>
          </a:bodyPr>
          <a:lstStyle/>
          <a:p>
            <a:pPr algn="just"/>
            <a:r>
              <a:rPr lang="en-GB" sz="3300" b="1" dirty="0"/>
              <a:t>Preliminary Results</a:t>
            </a:r>
          </a:p>
          <a:p>
            <a:pPr algn="just"/>
            <a:r>
              <a:rPr lang="en-GB" sz="3300" dirty="0" smtClean="0">
                <a:latin typeface="Century Gothic" panose="020B0502020202020204" pitchFamily="34" charset="0"/>
              </a:rPr>
              <a:t>Four management types were </a:t>
            </a:r>
            <a:r>
              <a:rPr lang="en-GB" sz="3300" dirty="0" smtClean="0">
                <a:latin typeface="Century Gothic" panose="020B0502020202020204" pitchFamily="34" charset="0"/>
              </a:rPr>
              <a:t>identified in the data: </a:t>
            </a:r>
            <a:r>
              <a:rPr lang="en-GB" sz="3300" dirty="0" smtClean="0">
                <a:latin typeface="Century Gothic" panose="020B0502020202020204" pitchFamily="34" charset="0"/>
              </a:rPr>
              <a:t>consulting a </a:t>
            </a:r>
            <a:r>
              <a:rPr lang="en-GB" sz="3300" dirty="0" smtClean="0">
                <a:latin typeface="Century Gothic" panose="020B0502020202020204" pitchFamily="34" charset="0"/>
              </a:rPr>
              <a:t>professional regarding symptoms, </a:t>
            </a:r>
            <a:r>
              <a:rPr lang="en-GB" sz="3300" dirty="0" smtClean="0">
                <a:latin typeface="Century Gothic" panose="020B0502020202020204" pitchFamily="34" charset="0"/>
              </a:rPr>
              <a:t>self-management behaviours, the use of both </a:t>
            </a:r>
            <a:r>
              <a:rPr lang="en-GB" sz="3300" dirty="0" smtClean="0">
                <a:latin typeface="Century Gothic" panose="020B0502020202020204" pitchFamily="34" charset="0"/>
              </a:rPr>
              <a:t>of these strategies and </a:t>
            </a:r>
            <a:r>
              <a:rPr lang="en-GB" sz="3300" dirty="0" smtClean="0">
                <a:latin typeface="Century Gothic" panose="020B0502020202020204" pitchFamily="34" charset="0"/>
              </a:rPr>
              <a:t>no </a:t>
            </a:r>
            <a:r>
              <a:rPr lang="en-GB" sz="3300" dirty="0" smtClean="0">
                <a:latin typeface="Century Gothic" panose="020B0502020202020204" pitchFamily="34" charset="0"/>
              </a:rPr>
              <a:t>response to symptoms. </a:t>
            </a:r>
          </a:p>
          <a:p>
            <a:pPr algn="just"/>
            <a:r>
              <a:rPr lang="en-GB" sz="3300" dirty="0" smtClean="0">
                <a:latin typeface="Century Gothic" panose="020B0502020202020204" pitchFamily="34" charset="0"/>
              </a:rPr>
              <a:t>When compared to ‘no response’ the factors associated with each management approach were:</a:t>
            </a:r>
            <a:endParaRPr lang="en-GB" sz="3300" dirty="0">
              <a:latin typeface="Century Gothic" panose="020B0502020202020204" pitchFamily="34" charset="0"/>
            </a:endParaRPr>
          </a:p>
        </p:txBody>
      </p:sp>
      <p:grpSp>
        <p:nvGrpSpPr>
          <p:cNvPr id="66" name="Group 65"/>
          <p:cNvGrpSpPr/>
          <p:nvPr/>
        </p:nvGrpSpPr>
        <p:grpSpPr>
          <a:xfrm>
            <a:off x="14458556" y="10798967"/>
            <a:ext cx="13891414" cy="9962591"/>
            <a:chOff x="12761411" y="11489312"/>
            <a:chExt cx="17396621" cy="13180369"/>
          </a:xfrm>
        </p:grpSpPr>
        <p:grpSp>
          <p:nvGrpSpPr>
            <p:cNvPr id="67" name="Group 66"/>
            <p:cNvGrpSpPr/>
            <p:nvPr/>
          </p:nvGrpSpPr>
          <p:grpSpPr>
            <a:xfrm>
              <a:off x="12761411" y="11489312"/>
              <a:ext cx="17396621" cy="13180369"/>
              <a:chOff x="12783274" y="12016293"/>
              <a:chExt cx="17396621" cy="13180369"/>
            </a:xfrm>
          </p:grpSpPr>
          <p:sp>
            <p:nvSpPr>
              <p:cNvPr id="72" name="TextBox 71"/>
              <p:cNvSpPr txBox="1"/>
              <p:nvPr/>
            </p:nvSpPr>
            <p:spPr>
              <a:xfrm>
                <a:off x="12806765" y="14709341"/>
                <a:ext cx="4008954" cy="732932"/>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Parental health</a:t>
                </a:r>
                <a:endParaRPr lang="en-GB" sz="3000" dirty="0">
                  <a:latin typeface="Century Gothic" panose="020B0502020202020204" pitchFamily="34" charset="0"/>
                </a:endParaRPr>
              </a:p>
            </p:txBody>
          </p:sp>
          <p:sp>
            <p:nvSpPr>
              <p:cNvPr id="73" name="TextBox 72"/>
              <p:cNvSpPr txBox="1"/>
              <p:nvPr/>
            </p:nvSpPr>
            <p:spPr>
              <a:xfrm>
                <a:off x="12783274" y="16909344"/>
                <a:ext cx="4006674" cy="1343708"/>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Childhood health</a:t>
                </a:r>
                <a:endParaRPr lang="en-GB" sz="3000" dirty="0">
                  <a:latin typeface="Century Gothic" panose="020B0502020202020204" pitchFamily="34" charset="0"/>
                </a:endParaRPr>
              </a:p>
            </p:txBody>
          </p:sp>
          <p:sp>
            <p:nvSpPr>
              <p:cNvPr id="74" name="TextBox 73"/>
              <p:cNvSpPr txBox="1"/>
              <p:nvPr/>
            </p:nvSpPr>
            <p:spPr>
              <a:xfrm>
                <a:off x="12806764" y="19913205"/>
                <a:ext cx="4008954" cy="732932"/>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Childhood SEP</a:t>
                </a:r>
                <a:endParaRPr lang="en-GB" sz="3000" dirty="0">
                  <a:latin typeface="Century Gothic" panose="020B0502020202020204" pitchFamily="34" charset="0"/>
                </a:endParaRPr>
              </a:p>
            </p:txBody>
          </p:sp>
          <p:sp>
            <p:nvSpPr>
              <p:cNvPr id="75" name="TextBox 74"/>
              <p:cNvSpPr txBox="1"/>
              <p:nvPr/>
            </p:nvSpPr>
            <p:spPr>
              <a:xfrm>
                <a:off x="12783274" y="22083910"/>
                <a:ext cx="4006674" cy="732932"/>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Education</a:t>
                </a:r>
                <a:endParaRPr lang="en-GB" sz="3000" dirty="0">
                  <a:latin typeface="Century Gothic" panose="020B0502020202020204" pitchFamily="34" charset="0"/>
                </a:endParaRPr>
              </a:p>
            </p:txBody>
          </p:sp>
          <p:sp>
            <p:nvSpPr>
              <p:cNvPr id="76" name="TextBox 75"/>
              <p:cNvSpPr txBox="1"/>
              <p:nvPr/>
            </p:nvSpPr>
            <p:spPr>
              <a:xfrm>
                <a:off x="19346236" y="12016293"/>
                <a:ext cx="4074251" cy="1343708"/>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Women’s health history</a:t>
                </a:r>
                <a:endParaRPr lang="en-GB" sz="3000" dirty="0">
                  <a:latin typeface="Century Gothic" panose="020B0502020202020204" pitchFamily="34" charset="0"/>
                </a:endParaRPr>
              </a:p>
            </p:txBody>
          </p:sp>
          <p:sp>
            <p:nvSpPr>
              <p:cNvPr id="77" name="TextBox 76"/>
              <p:cNvSpPr txBox="1"/>
              <p:nvPr/>
            </p:nvSpPr>
            <p:spPr>
              <a:xfrm>
                <a:off x="19338644" y="14780555"/>
                <a:ext cx="4081842" cy="1343708"/>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Prior health care utilisation</a:t>
                </a:r>
                <a:endParaRPr lang="en-GB" sz="3000" dirty="0">
                  <a:latin typeface="Century Gothic" panose="020B0502020202020204" pitchFamily="34" charset="0"/>
                </a:endParaRPr>
              </a:p>
            </p:txBody>
          </p:sp>
          <p:sp>
            <p:nvSpPr>
              <p:cNvPr id="78" name="TextBox 77"/>
              <p:cNvSpPr txBox="1"/>
              <p:nvPr/>
            </p:nvSpPr>
            <p:spPr>
              <a:xfrm>
                <a:off x="19396746" y="23852954"/>
                <a:ext cx="3991761" cy="1343708"/>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Health behaviours</a:t>
                </a:r>
                <a:endParaRPr lang="en-GB" sz="3000" dirty="0">
                  <a:latin typeface="Century Gothic" panose="020B0502020202020204" pitchFamily="34" charset="0"/>
                </a:endParaRPr>
              </a:p>
            </p:txBody>
          </p:sp>
          <p:sp>
            <p:nvSpPr>
              <p:cNvPr id="79" name="TextBox 78"/>
              <p:cNvSpPr txBox="1"/>
              <p:nvPr/>
            </p:nvSpPr>
            <p:spPr>
              <a:xfrm>
                <a:off x="19388039" y="17656479"/>
                <a:ext cx="4000469" cy="2565259"/>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Attitudes towards menopause / Personality</a:t>
                </a:r>
                <a:endParaRPr lang="en-GB" sz="3000" dirty="0">
                  <a:latin typeface="Century Gothic" panose="020B0502020202020204" pitchFamily="34" charset="0"/>
                </a:endParaRPr>
              </a:p>
            </p:txBody>
          </p:sp>
          <p:sp>
            <p:nvSpPr>
              <p:cNvPr id="80" name="TextBox 79"/>
              <p:cNvSpPr txBox="1"/>
              <p:nvPr/>
            </p:nvSpPr>
            <p:spPr>
              <a:xfrm>
                <a:off x="19396747" y="21704433"/>
                <a:ext cx="4023741" cy="746385"/>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Adulthood SEP</a:t>
                </a:r>
                <a:endParaRPr lang="en-GB" sz="3000" dirty="0">
                  <a:latin typeface="Century Gothic" panose="020B0502020202020204" pitchFamily="34" charset="0"/>
                </a:endParaRPr>
              </a:p>
            </p:txBody>
          </p:sp>
          <p:sp>
            <p:nvSpPr>
              <p:cNvPr id="81" name="TextBox 80"/>
              <p:cNvSpPr txBox="1"/>
              <p:nvPr/>
            </p:nvSpPr>
            <p:spPr>
              <a:xfrm>
                <a:off x="25890446" y="15565462"/>
                <a:ext cx="4267587" cy="1343708"/>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Women’s midlife symptoms</a:t>
                </a:r>
                <a:endParaRPr lang="en-GB" sz="3000" dirty="0">
                  <a:latin typeface="Century Gothic" panose="020B0502020202020204" pitchFamily="34" charset="0"/>
                </a:endParaRPr>
              </a:p>
            </p:txBody>
          </p:sp>
          <p:sp>
            <p:nvSpPr>
              <p:cNvPr id="82" name="TextBox 81"/>
              <p:cNvSpPr txBox="1"/>
              <p:nvPr/>
            </p:nvSpPr>
            <p:spPr>
              <a:xfrm>
                <a:off x="25890446" y="19251485"/>
                <a:ext cx="4289449" cy="1394651"/>
              </a:xfrm>
              <a:prstGeom prst="rect">
                <a:avLst/>
              </a:prstGeom>
              <a:noFill/>
              <a:ln>
                <a:solidFill>
                  <a:schemeClr val="tx1"/>
                </a:solidFill>
              </a:ln>
            </p:spPr>
            <p:txBody>
              <a:bodyPr wrap="square" rtlCol="0">
                <a:spAutoFit/>
              </a:bodyPr>
              <a:lstStyle/>
              <a:p>
                <a:pPr algn="ctr"/>
                <a:r>
                  <a:rPr lang="en-GB" sz="3000" dirty="0" smtClean="0">
                    <a:latin typeface="Century Gothic" panose="020B0502020202020204" pitchFamily="34" charset="0"/>
                  </a:rPr>
                  <a:t>Management approach</a:t>
                </a:r>
                <a:endParaRPr lang="en-GB" sz="3000" dirty="0">
                  <a:latin typeface="Century Gothic" panose="020B0502020202020204" pitchFamily="34" charset="0"/>
                </a:endParaRPr>
              </a:p>
            </p:txBody>
          </p:sp>
          <p:cxnSp>
            <p:nvCxnSpPr>
              <p:cNvPr id="83" name="Straight Connector 82"/>
              <p:cNvCxnSpPr/>
              <p:nvPr/>
            </p:nvCxnSpPr>
            <p:spPr bwMode="auto">
              <a:xfrm flipV="1">
                <a:off x="23396099" y="12547699"/>
                <a:ext cx="1068526" cy="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4" name="Straight Connector 83"/>
              <p:cNvCxnSpPr>
                <a:stCxn id="77" idx="3"/>
              </p:cNvCxnSpPr>
              <p:nvPr/>
            </p:nvCxnSpPr>
            <p:spPr bwMode="auto">
              <a:xfrm flipV="1">
                <a:off x="23420487" y="15442273"/>
                <a:ext cx="1036548" cy="10137"/>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5" name="Straight Connector 84"/>
              <p:cNvCxnSpPr/>
              <p:nvPr/>
            </p:nvCxnSpPr>
            <p:spPr bwMode="auto">
              <a:xfrm>
                <a:off x="16789948" y="22450820"/>
                <a:ext cx="53489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6" name="Straight Connector 85"/>
              <p:cNvCxnSpPr>
                <a:stCxn id="72" idx="3"/>
              </p:cNvCxnSpPr>
              <p:nvPr/>
            </p:nvCxnSpPr>
            <p:spPr bwMode="auto">
              <a:xfrm>
                <a:off x="16815720" y="15075807"/>
                <a:ext cx="502671"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7" name="Straight Connector 86"/>
              <p:cNvCxnSpPr/>
              <p:nvPr/>
            </p:nvCxnSpPr>
            <p:spPr bwMode="auto">
              <a:xfrm flipV="1">
                <a:off x="23436677" y="22044498"/>
                <a:ext cx="1027948" cy="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8" name="Straight Connector 87"/>
              <p:cNvCxnSpPr/>
              <p:nvPr/>
            </p:nvCxnSpPr>
            <p:spPr bwMode="auto">
              <a:xfrm flipV="1">
                <a:off x="23388507" y="24514673"/>
                <a:ext cx="1076118" cy="3"/>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9" name="Straight Connector 88"/>
              <p:cNvCxnSpPr>
                <a:stCxn id="74" idx="3"/>
              </p:cNvCxnSpPr>
              <p:nvPr/>
            </p:nvCxnSpPr>
            <p:spPr bwMode="auto">
              <a:xfrm flipV="1">
                <a:off x="16815719" y="20267150"/>
                <a:ext cx="509126" cy="12521"/>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0" name="Straight Connector 89"/>
              <p:cNvCxnSpPr/>
              <p:nvPr/>
            </p:nvCxnSpPr>
            <p:spPr bwMode="auto">
              <a:xfrm>
                <a:off x="17324844" y="15060483"/>
                <a:ext cx="0" cy="7390337"/>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1" name="Straight Connector 90"/>
              <p:cNvCxnSpPr/>
              <p:nvPr/>
            </p:nvCxnSpPr>
            <p:spPr bwMode="auto">
              <a:xfrm flipV="1">
                <a:off x="23417816" y="18933749"/>
                <a:ext cx="1046809" cy="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 name="Straight Arrow Connector 91"/>
              <p:cNvCxnSpPr/>
              <p:nvPr/>
            </p:nvCxnSpPr>
            <p:spPr bwMode="auto">
              <a:xfrm>
                <a:off x="18235911" y="12547701"/>
                <a:ext cx="1110323"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3" name="Straight Arrow Connector 92"/>
              <p:cNvCxnSpPr/>
              <p:nvPr/>
            </p:nvCxnSpPr>
            <p:spPr bwMode="auto">
              <a:xfrm>
                <a:off x="18235911" y="18933749"/>
                <a:ext cx="1152127" cy="3"/>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4" name="Straight Arrow Connector 93"/>
              <p:cNvCxnSpPr/>
              <p:nvPr/>
            </p:nvCxnSpPr>
            <p:spPr bwMode="auto">
              <a:xfrm>
                <a:off x="18235911" y="15442272"/>
                <a:ext cx="1110324" cy="2"/>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 name="Straight Connector 94"/>
              <p:cNvCxnSpPr/>
              <p:nvPr/>
            </p:nvCxnSpPr>
            <p:spPr bwMode="auto">
              <a:xfrm>
                <a:off x="18235910" y="12547701"/>
                <a:ext cx="1" cy="11966975"/>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8" name="Straight Connector 97"/>
              <p:cNvCxnSpPr/>
              <p:nvPr/>
            </p:nvCxnSpPr>
            <p:spPr bwMode="auto">
              <a:xfrm>
                <a:off x="24464625" y="12547705"/>
                <a:ext cx="0" cy="1196697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0" name="Straight Arrow Connector 99"/>
              <p:cNvCxnSpPr>
                <a:endCxn id="81" idx="1"/>
              </p:cNvCxnSpPr>
              <p:nvPr/>
            </p:nvCxnSpPr>
            <p:spPr bwMode="auto">
              <a:xfrm>
                <a:off x="24486488" y="16237317"/>
                <a:ext cx="1403959"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2" name="Straight Arrow Connector 101"/>
              <p:cNvCxnSpPr>
                <a:endCxn id="82" idx="1"/>
              </p:cNvCxnSpPr>
              <p:nvPr/>
            </p:nvCxnSpPr>
            <p:spPr bwMode="auto">
              <a:xfrm>
                <a:off x="24464625" y="19948812"/>
                <a:ext cx="1425822"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5" name="Straight Arrow Connector 104"/>
              <p:cNvCxnSpPr>
                <a:stCxn id="81" idx="2"/>
                <a:endCxn id="82" idx="0"/>
              </p:cNvCxnSpPr>
              <p:nvPr/>
            </p:nvCxnSpPr>
            <p:spPr bwMode="auto">
              <a:xfrm>
                <a:off x="28024240" y="16909170"/>
                <a:ext cx="10932" cy="2342315"/>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7" name="Straight Connector 106"/>
              <p:cNvCxnSpPr>
                <a:stCxn id="73" idx="3"/>
              </p:cNvCxnSpPr>
              <p:nvPr/>
            </p:nvCxnSpPr>
            <p:spPr bwMode="auto">
              <a:xfrm flipV="1">
                <a:off x="16789948" y="17571066"/>
                <a:ext cx="528443" cy="10133"/>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8" name="Straight Connector 107"/>
              <p:cNvCxnSpPr/>
              <p:nvPr/>
            </p:nvCxnSpPr>
            <p:spPr bwMode="auto">
              <a:xfrm>
                <a:off x="17324844" y="18731082"/>
                <a:ext cx="91106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9" name="Straight Arrow Connector 108"/>
              <p:cNvCxnSpPr/>
              <p:nvPr/>
            </p:nvCxnSpPr>
            <p:spPr bwMode="auto">
              <a:xfrm>
                <a:off x="18235910" y="22083914"/>
                <a:ext cx="1179985"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0" name="Straight Arrow Connector 109"/>
              <p:cNvCxnSpPr/>
              <p:nvPr/>
            </p:nvCxnSpPr>
            <p:spPr bwMode="auto">
              <a:xfrm>
                <a:off x="18235910" y="24514673"/>
                <a:ext cx="1161751" cy="6"/>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68" name="Straight Arrow Connector 67"/>
            <p:cNvCxnSpPr>
              <a:stCxn id="76" idx="2"/>
              <a:endCxn id="77" idx="0"/>
            </p:cNvCxnSpPr>
            <p:nvPr/>
          </p:nvCxnSpPr>
          <p:spPr bwMode="auto">
            <a:xfrm flipH="1">
              <a:off x="21357703" y="12833020"/>
              <a:ext cx="3796" cy="1420554"/>
            </a:xfrm>
            <a:prstGeom prst="straightConnector1">
              <a:avLst/>
            </a:prstGeom>
            <a:solidFill>
              <a:schemeClr val="accent1"/>
            </a:solidFill>
            <a:ln w="9525"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9" name="Straight Arrow Connector 68"/>
            <p:cNvCxnSpPr>
              <a:stCxn id="77" idx="2"/>
            </p:cNvCxnSpPr>
            <p:nvPr/>
          </p:nvCxnSpPr>
          <p:spPr bwMode="auto">
            <a:xfrm flipH="1">
              <a:off x="21341713" y="15597282"/>
              <a:ext cx="15990" cy="1532216"/>
            </a:xfrm>
            <a:prstGeom prst="straightConnector1">
              <a:avLst/>
            </a:prstGeom>
            <a:solidFill>
              <a:schemeClr val="accent1"/>
            </a:solidFill>
            <a:ln w="9525"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0" name="Straight Arrow Connector 69"/>
            <p:cNvCxnSpPr/>
            <p:nvPr/>
          </p:nvCxnSpPr>
          <p:spPr bwMode="auto">
            <a:xfrm>
              <a:off x="21349303" y="19684043"/>
              <a:ext cx="0" cy="1493410"/>
            </a:xfrm>
            <a:prstGeom prst="straightConnector1">
              <a:avLst/>
            </a:prstGeom>
            <a:solidFill>
              <a:schemeClr val="accent1"/>
            </a:solidFill>
            <a:ln w="9525"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 name="Straight Arrow Connector 70"/>
            <p:cNvCxnSpPr/>
            <p:nvPr/>
          </p:nvCxnSpPr>
          <p:spPr bwMode="auto">
            <a:xfrm>
              <a:off x="21337939" y="21923838"/>
              <a:ext cx="11366" cy="1402136"/>
            </a:xfrm>
            <a:prstGeom prst="straightConnector1">
              <a:avLst/>
            </a:prstGeom>
            <a:solidFill>
              <a:schemeClr val="accent1"/>
            </a:solidFill>
            <a:ln w="9525"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aphicFrame>
        <p:nvGraphicFramePr>
          <p:cNvPr id="2061" name="Diagram 2060"/>
          <p:cNvGraphicFramePr/>
          <p:nvPr>
            <p:extLst>
              <p:ext uri="{D42A27DB-BD31-4B8C-83A1-F6EECF244321}">
                <p14:modId xmlns:p14="http://schemas.microsoft.com/office/powerpoint/2010/main" val="2609039421"/>
              </p:ext>
            </p:extLst>
          </p:nvPr>
        </p:nvGraphicFramePr>
        <p:xfrm>
          <a:off x="29397150" y="13663882"/>
          <a:ext cx="12025490" cy="66584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62" name="TextBox 2061"/>
          <p:cNvSpPr txBox="1"/>
          <p:nvPr/>
        </p:nvSpPr>
        <p:spPr>
          <a:xfrm>
            <a:off x="29669544" y="20246066"/>
            <a:ext cx="11881073" cy="461665"/>
          </a:xfrm>
          <a:prstGeom prst="rect">
            <a:avLst/>
          </a:prstGeom>
          <a:noFill/>
        </p:spPr>
        <p:txBody>
          <a:bodyPr wrap="square" rtlCol="0">
            <a:spAutoFit/>
          </a:bodyPr>
          <a:lstStyle/>
          <a:p>
            <a:r>
              <a:rPr lang="en-GB" sz="2400" i="1" dirty="0" smtClean="0"/>
              <a:t>* p&lt;0.05	** p&lt;0.001</a:t>
            </a:r>
            <a:endParaRPr lang="en-GB" sz="2400" i="1" dirty="0"/>
          </a:p>
        </p:txBody>
      </p:sp>
      <p:pic>
        <p:nvPicPr>
          <p:cNvPr id="97"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2736" y="23756632"/>
            <a:ext cx="10584755" cy="2184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176713" rtl="0" eaLnBrk="1" fontAlgn="base" latinLnBrk="0" hangingPunct="1">
          <a:lnSpc>
            <a:spcPct val="100000"/>
          </a:lnSpc>
          <a:spcBef>
            <a:spcPct val="0"/>
          </a:spcBef>
          <a:spcAft>
            <a:spcPct val="0"/>
          </a:spcAft>
          <a:buClrTx/>
          <a:buSzTx/>
          <a:buFontTx/>
          <a:buNone/>
          <a:tabLst/>
          <a:defRPr kumimoji="0" lang="en-US" altLang="en-US" sz="8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176713" rtl="0" eaLnBrk="1" fontAlgn="base" latinLnBrk="0" hangingPunct="1">
          <a:lnSpc>
            <a:spcPct val="100000"/>
          </a:lnSpc>
          <a:spcBef>
            <a:spcPct val="0"/>
          </a:spcBef>
          <a:spcAft>
            <a:spcPct val="0"/>
          </a:spcAft>
          <a:buClrTx/>
          <a:buSzTx/>
          <a:buFontTx/>
          <a:buNone/>
          <a:tabLst/>
          <a:defRPr kumimoji="0" lang="en-US" altLang="en-US" sz="8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1263</TotalTime>
  <Words>741</Words>
  <Application>Microsoft Office PowerPoint</Application>
  <PresentationFormat>Custom</PresentationFormat>
  <Paragraphs>53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University College London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reavlet</dc:creator>
  <cp:lastModifiedBy>Rebecca Wilson</cp:lastModifiedBy>
  <cp:revision>105</cp:revision>
  <dcterms:created xsi:type="dcterms:W3CDTF">2011-08-23T15:47:59Z</dcterms:created>
  <dcterms:modified xsi:type="dcterms:W3CDTF">2015-03-24T15:05:22Z</dcterms:modified>
</cp:coreProperties>
</file>