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3625" cy="30275213"/>
  <p:notesSz cx="7099300" cy="10234613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06" autoAdjust="0"/>
    <p:restoredTop sz="94660"/>
  </p:normalViewPr>
  <p:slideViewPr>
    <p:cSldViewPr snapToGrid="0">
      <p:cViewPr>
        <p:scale>
          <a:sx n="50" d="100"/>
          <a:sy n="50" d="100"/>
        </p:scale>
        <p:origin x="204" y="-433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9018" tIns="49508" rIns="99018" bIns="495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18" tIns="49508" rIns="99018" bIns="49508" rtlCol="0"/>
          <a:lstStyle>
            <a:lvl1pPr algn="r">
              <a:defRPr sz="1300"/>
            </a:lvl1pPr>
          </a:lstStyle>
          <a:p>
            <a:fld id="{C153FB83-2B19-4416-86E9-BDF7801B0D6C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384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8" tIns="49508" rIns="99018" bIns="495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9"/>
          </a:xfrm>
          <a:prstGeom prst="rect">
            <a:avLst/>
          </a:prstGeom>
        </p:spPr>
        <p:txBody>
          <a:bodyPr vert="horz" lIns="99018" tIns="49508" rIns="99018" bIns="495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9018" tIns="49508" rIns="99018" bIns="495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3507"/>
          </a:xfrm>
          <a:prstGeom prst="rect">
            <a:avLst/>
          </a:prstGeom>
        </p:spPr>
        <p:txBody>
          <a:bodyPr vert="horz" lIns="99018" tIns="49508" rIns="99018" bIns="49508" rtlCol="0" anchor="b"/>
          <a:lstStyle>
            <a:lvl1pPr algn="r">
              <a:defRPr sz="1300"/>
            </a:lvl1pPr>
          </a:lstStyle>
          <a:p>
            <a:fld id="{7AF72B7F-3B5D-4E60-9D60-1324A3E15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72B7F-3B5D-4E60-9D60-1324A3E153B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91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1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15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1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19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44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28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98B9-47A9-4313-9DFE-5A92077E518A}" type="datetimeFigureOut">
              <a:rPr lang="en-GB" smtClean="0"/>
              <a:t>19/01/2015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1E8B-B703-4CE1-9C95-BD5040798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14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720000" y="14760000"/>
            <a:ext cx="20016000" cy="48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720000" y="20950331"/>
            <a:ext cx="19944000" cy="806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29304000"/>
            <a:ext cx="21384000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388600" y="29340000"/>
            <a:ext cx="1063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To discuss further please contact: </a:t>
            </a:r>
            <a:r>
              <a:rPr lang="en-GB" sz="3600" b="1" dirty="0" smtClean="0"/>
              <a:t>J.cunliffe1@lse.ac.uk</a:t>
            </a:r>
            <a:endParaRPr lang="en-GB" sz="3600" b="1" dirty="0"/>
          </a:p>
        </p:txBody>
      </p:sp>
      <p:pic>
        <p:nvPicPr>
          <p:cNvPr id="11" name="Picture 10" descr="LSE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5700" y="29353737"/>
            <a:ext cx="2322171" cy="82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00" y="29353737"/>
            <a:ext cx="2857521" cy="82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361167"/>
            <a:ext cx="993600" cy="82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2138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60000" cy="302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1024000" y="0"/>
            <a:ext cx="360000" cy="302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11813" y="759733"/>
            <a:ext cx="165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Does local area affect offending behaviour?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0000" y="3240000"/>
            <a:ext cx="10683065" cy="6120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 </a:t>
            </a:r>
            <a:r>
              <a:rPr lang="en-GB" sz="2800" b="1" dirty="0" smtClean="0"/>
              <a:t>childhood risk factors </a:t>
            </a:r>
            <a:r>
              <a:rPr lang="en-GB" sz="2800" dirty="0" smtClean="0"/>
              <a:t>for offending are well known: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 smtClean="0"/>
              <a:t>Individual level factors </a:t>
            </a:r>
            <a:r>
              <a:rPr lang="en-GB" sz="2800" dirty="0" smtClean="0"/>
              <a:t>include moral values, lack of self-control and lack of empathy.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 smtClean="0"/>
              <a:t>Family level factors </a:t>
            </a:r>
            <a:r>
              <a:rPr lang="en-GB" sz="2800" dirty="0" smtClean="0"/>
              <a:t>have been shown to include parental discipline, parental reinforcement of behaviours, household conflict, child abuse and many more</a:t>
            </a:r>
          </a:p>
          <a:p>
            <a:pPr>
              <a:buFont typeface="Wingdings" pitchFamily="2" charset="2"/>
              <a:buChar char="Ø"/>
            </a:pPr>
            <a:endParaRPr lang="en-GB" sz="2800" dirty="0" smtClean="0"/>
          </a:p>
          <a:p>
            <a:r>
              <a:rPr lang="en-GB" sz="2800" b="1" dirty="0" smtClean="0"/>
              <a:t>Higher level factors </a:t>
            </a:r>
            <a:r>
              <a:rPr lang="en-GB" sz="2800" dirty="0" smtClean="0"/>
              <a:t>are less well known, due to data and methodological </a:t>
            </a:r>
            <a:r>
              <a:rPr lang="en-GB" sz="2800" dirty="0" smtClean="0"/>
              <a:t>limitations, </a:t>
            </a:r>
            <a:r>
              <a:rPr lang="en-GB" sz="2800" dirty="0" smtClean="0"/>
              <a:t>but are thought to </a:t>
            </a:r>
            <a:r>
              <a:rPr lang="en-GB" sz="2800" dirty="0" smtClean="0"/>
              <a:t>include:</a:t>
            </a:r>
            <a:endParaRPr lang="en-GB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The ‘</a:t>
            </a:r>
            <a:r>
              <a:rPr lang="en-GB" sz="2800" b="1" dirty="0" smtClean="0"/>
              <a:t>collective efficacy</a:t>
            </a:r>
            <a:r>
              <a:rPr lang="en-GB" sz="2800" dirty="0" smtClean="0"/>
              <a:t>’ of the area, how well people get along  and look out for each other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The </a:t>
            </a:r>
            <a:r>
              <a:rPr lang="en-GB" sz="2800" b="1" dirty="0" smtClean="0"/>
              <a:t>neighbourhood disorder </a:t>
            </a:r>
            <a:r>
              <a:rPr lang="en-GB" sz="2800" dirty="0" smtClean="0"/>
              <a:t>(such as the famous broken windows hypothesis)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where high collective efficacy is seen </a:t>
            </a:r>
            <a:r>
              <a:rPr lang="en-GB" sz="2800" dirty="0"/>
              <a:t>to </a:t>
            </a:r>
            <a:r>
              <a:rPr lang="en-GB" sz="2800" dirty="0" smtClean="0"/>
              <a:t>ameliorate </a:t>
            </a:r>
            <a:r>
              <a:rPr lang="en-GB" sz="2800" dirty="0"/>
              <a:t>disorder</a:t>
            </a:r>
            <a:endParaRPr lang="en-GB" sz="2800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11404800" y="3239999"/>
            <a:ext cx="9255600" cy="6120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r>
              <a:rPr lang="en-GB" sz="2800" b="1" dirty="0" smtClean="0"/>
              <a:t>The lower level factors need to be controlled for when assessing the higher level factors</a:t>
            </a:r>
            <a:endParaRPr lang="en-GB" sz="28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731813" y="2160000"/>
            <a:ext cx="7920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Theoretical situation</a:t>
            </a:r>
            <a:endParaRPr lang="en-GB" b="1" dirty="0"/>
          </a:p>
        </p:txBody>
      </p:sp>
      <p:sp>
        <p:nvSpPr>
          <p:cNvPr id="58" name="Oval 57"/>
          <p:cNvSpPr/>
          <p:nvPr/>
        </p:nvSpPr>
        <p:spPr>
          <a:xfrm>
            <a:off x="1133067" y="21332361"/>
            <a:ext cx="3222064" cy="13705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General morals </a:t>
            </a:r>
          </a:p>
        </p:txBody>
      </p:sp>
      <p:sp>
        <p:nvSpPr>
          <p:cNvPr id="59" name="Oval 58"/>
          <p:cNvSpPr/>
          <p:nvPr/>
        </p:nvSpPr>
        <p:spPr>
          <a:xfrm>
            <a:off x="1133067" y="22910378"/>
            <a:ext cx="3222064" cy="13705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 smtClean="0">
                <a:solidFill>
                  <a:prstClr val="black"/>
                </a:solidFill>
              </a:rPr>
              <a:t>Age specific morals </a:t>
            </a:r>
          </a:p>
        </p:txBody>
      </p:sp>
      <p:sp>
        <p:nvSpPr>
          <p:cNvPr id="60" name="Oval 59"/>
          <p:cNvSpPr/>
          <p:nvPr/>
        </p:nvSpPr>
        <p:spPr>
          <a:xfrm>
            <a:off x="1162480" y="25143925"/>
            <a:ext cx="3222064" cy="13705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Empathy</a:t>
            </a:r>
          </a:p>
        </p:txBody>
      </p:sp>
      <p:sp>
        <p:nvSpPr>
          <p:cNvPr id="61" name="Oval 60"/>
          <p:cNvSpPr/>
          <p:nvPr/>
        </p:nvSpPr>
        <p:spPr>
          <a:xfrm>
            <a:off x="1133067" y="26721942"/>
            <a:ext cx="3222064" cy="13705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Self-control</a:t>
            </a:r>
          </a:p>
        </p:txBody>
      </p:sp>
      <p:sp>
        <p:nvSpPr>
          <p:cNvPr id="62" name="Oval 61"/>
          <p:cNvSpPr/>
          <p:nvPr/>
        </p:nvSpPr>
        <p:spPr>
          <a:xfrm>
            <a:off x="4229501" y="23930159"/>
            <a:ext cx="3341136" cy="144364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Individual attitude</a:t>
            </a:r>
          </a:p>
        </p:txBody>
      </p:sp>
      <p:sp>
        <p:nvSpPr>
          <p:cNvPr id="63" name="Oval 62"/>
          <p:cNvSpPr/>
          <p:nvPr/>
        </p:nvSpPr>
        <p:spPr>
          <a:xfrm>
            <a:off x="8100000" y="25863318"/>
            <a:ext cx="3222064" cy="137055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Parental discipline</a:t>
            </a:r>
          </a:p>
        </p:txBody>
      </p:sp>
      <p:sp>
        <p:nvSpPr>
          <p:cNvPr id="64" name="Oval 63"/>
          <p:cNvSpPr/>
          <p:nvPr/>
        </p:nvSpPr>
        <p:spPr>
          <a:xfrm>
            <a:off x="8100000" y="27343510"/>
            <a:ext cx="3222064" cy="137055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Parental praise</a:t>
            </a:r>
          </a:p>
        </p:txBody>
      </p:sp>
      <p:sp>
        <p:nvSpPr>
          <p:cNvPr id="66" name="Oval 65"/>
          <p:cNvSpPr/>
          <p:nvPr/>
        </p:nvSpPr>
        <p:spPr>
          <a:xfrm>
            <a:off x="8388000" y="23013366"/>
            <a:ext cx="3222064" cy="13705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Collective efficacy</a:t>
            </a:r>
          </a:p>
        </p:txBody>
      </p:sp>
      <p:sp>
        <p:nvSpPr>
          <p:cNvPr id="67" name="Oval 66"/>
          <p:cNvSpPr/>
          <p:nvPr/>
        </p:nvSpPr>
        <p:spPr>
          <a:xfrm>
            <a:off x="9175840" y="21436836"/>
            <a:ext cx="3222064" cy="13705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Neighbourhood disorder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820503" y="25603536"/>
            <a:ext cx="2885797" cy="144488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Offending in last year (binary yes/no)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stCxn id="62" idx="1"/>
            <a:endCxn id="58" idx="6"/>
          </p:cNvCxnSpPr>
          <p:nvPr/>
        </p:nvCxnSpPr>
        <p:spPr>
          <a:xfrm flipH="1" flipV="1">
            <a:off x="4355131" y="22017639"/>
            <a:ext cx="363668" cy="2123937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2" idx="1"/>
            <a:endCxn id="59" idx="6"/>
          </p:cNvCxnSpPr>
          <p:nvPr/>
        </p:nvCxnSpPr>
        <p:spPr>
          <a:xfrm flipH="1" flipV="1">
            <a:off x="4355131" y="23595656"/>
            <a:ext cx="363668" cy="54592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2" idx="3"/>
            <a:endCxn id="60" idx="6"/>
          </p:cNvCxnSpPr>
          <p:nvPr/>
        </p:nvCxnSpPr>
        <p:spPr>
          <a:xfrm flipH="1">
            <a:off x="4384544" y="25162385"/>
            <a:ext cx="334255" cy="66681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2" idx="3"/>
            <a:endCxn id="61" idx="6"/>
          </p:cNvCxnSpPr>
          <p:nvPr/>
        </p:nvCxnSpPr>
        <p:spPr>
          <a:xfrm flipH="1">
            <a:off x="4355131" y="25162385"/>
            <a:ext cx="363668" cy="2244835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2" idx="7"/>
            <a:endCxn id="66" idx="2"/>
          </p:cNvCxnSpPr>
          <p:nvPr/>
        </p:nvCxnSpPr>
        <p:spPr>
          <a:xfrm flipV="1">
            <a:off x="7081339" y="23698644"/>
            <a:ext cx="1306661" cy="44293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2" idx="7"/>
            <a:endCxn id="67" idx="2"/>
          </p:cNvCxnSpPr>
          <p:nvPr/>
        </p:nvCxnSpPr>
        <p:spPr>
          <a:xfrm flipV="1">
            <a:off x="7081339" y="22122114"/>
            <a:ext cx="2094501" cy="201946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6" idx="6"/>
            <a:endCxn id="68" idx="1"/>
          </p:cNvCxnSpPr>
          <p:nvPr/>
        </p:nvCxnSpPr>
        <p:spPr>
          <a:xfrm>
            <a:off x="11610064" y="23698644"/>
            <a:ext cx="1210439" cy="2627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7" idx="6"/>
            <a:endCxn id="68" idx="1"/>
          </p:cNvCxnSpPr>
          <p:nvPr/>
        </p:nvCxnSpPr>
        <p:spPr>
          <a:xfrm>
            <a:off x="12397904" y="22122114"/>
            <a:ext cx="422599" cy="4203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3" idx="6"/>
            <a:endCxn id="68" idx="1"/>
          </p:cNvCxnSpPr>
          <p:nvPr/>
        </p:nvCxnSpPr>
        <p:spPr>
          <a:xfrm flipV="1">
            <a:off x="11322064" y="26325979"/>
            <a:ext cx="1498439" cy="22261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4" idx="6"/>
            <a:endCxn id="68" idx="1"/>
          </p:cNvCxnSpPr>
          <p:nvPr/>
        </p:nvCxnSpPr>
        <p:spPr>
          <a:xfrm flipV="1">
            <a:off x="11322064" y="26325979"/>
            <a:ext cx="1498439" cy="170280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2" idx="6"/>
            <a:endCxn id="68" idx="1"/>
          </p:cNvCxnSpPr>
          <p:nvPr/>
        </p:nvCxnSpPr>
        <p:spPr>
          <a:xfrm>
            <a:off x="7570637" y="24651981"/>
            <a:ext cx="5249866" cy="167399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2" idx="5"/>
            <a:endCxn id="64" idx="2"/>
          </p:cNvCxnSpPr>
          <p:nvPr/>
        </p:nvCxnSpPr>
        <p:spPr>
          <a:xfrm>
            <a:off x="7081339" y="25162385"/>
            <a:ext cx="1018661" cy="2866403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5"/>
            <a:endCxn id="63" idx="2"/>
          </p:cNvCxnSpPr>
          <p:nvPr/>
        </p:nvCxnSpPr>
        <p:spPr>
          <a:xfrm>
            <a:off x="7081339" y="25162385"/>
            <a:ext cx="1018661" cy="1386211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3246300" y="20952000"/>
            <a:ext cx="7489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800" b="1" dirty="0" smtClean="0"/>
              <a:t>Individual attitude </a:t>
            </a:r>
            <a:r>
              <a:rPr lang="en-GB" sz="2800" dirty="0" smtClean="0"/>
              <a:t>matters most!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/>
              <a:t>Parental discipline </a:t>
            </a:r>
            <a:r>
              <a:rPr lang="en-GB" sz="2800" dirty="0" smtClean="0"/>
              <a:t>is higher and </a:t>
            </a:r>
            <a:r>
              <a:rPr lang="en-GB" sz="2800" b="1" dirty="0" smtClean="0"/>
              <a:t>praise </a:t>
            </a:r>
            <a:r>
              <a:rPr lang="en-GB" sz="2800" dirty="0" smtClean="0"/>
              <a:t>lower </a:t>
            </a:r>
            <a:r>
              <a:rPr lang="en-GB" sz="2800" dirty="0"/>
              <a:t>for more criminogenic individuals but </a:t>
            </a:r>
            <a:r>
              <a:rPr lang="en-GB" sz="2800" b="1" dirty="0"/>
              <a:t>no </a:t>
            </a:r>
            <a:r>
              <a:rPr lang="en-GB" sz="2800" dirty="0"/>
              <a:t>apparent </a:t>
            </a:r>
            <a:r>
              <a:rPr lang="en-GB" sz="2800" b="1" dirty="0"/>
              <a:t>effect</a:t>
            </a:r>
            <a:r>
              <a:rPr lang="en-GB" sz="2800" dirty="0"/>
              <a:t> on </a:t>
            </a:r>
            <a:r>
              <a:rPr lang="en-GB" sz="2800" b="1" dirty="0" smtClean="0"/>
              <a:t>offending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/>
              <a:t>Taken separately high disorder increases offending, but surprisingly high collective efficacy also  increases it</a:t>
            </a:r>
            <a:r>
              <a:rPr lang="en-GB" sz="28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when </a:t>
            </a:r>
            <a:r>
              <a:rPr lang="en-GB" sz="2800" dirty="0"/>
              <a:t>modelled together </a:t>
            </a:r>
            <a:r>
              <a:rPr lang="en-GB" sz="2800" b="1" dirty="0"/>
              <a:t>collective efficacy </a:t>
            </a:r>
            <a:r>
              <a:rPr lang="en-GB" sz="2800" dirty="0"/>
              <a:t>has </a:t>
            </a:r>
            <a:r>
              <a:rPr lang="en-GB" sz="2800" b="1" dirty="0"/>
              <a:t>no effect</a:t>
            </a:r>
            <a:r>
              <a:rPr lang="en-GB" sz="2800" dirty="0"/>
              <a:t>, but living in an area with </a:t>
            </a:r>
            <a:r>
              <a:rPr lang="en-GB" sz="2800" b="1" dirty="0"/>
              <a:t>high disorder </a:t>
            </a:r>
            <a:r>
              <a:rPr lang="en-GB" sz="2800" b="1" dirty="0" smtClean="0"/>
              <a:t>increases offending</a:t>
            </a:r>
            <a:endParaRPr lang="en-GB" sz="3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20000" y="10620000"/>
            <a:ext cx="12528000" cy="2880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Secondary data analysis based on the  Offending, Crime and Justice Survey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National longitudinal, self-report offending survey for England and Wales that ran between 2003 and 2006 (analogous to the Crime Survey of England and Wales).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Just over 3,000 respondents aged 10 to 16 in all waves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Theoretically relevant age group with a good range of appropriate questions and some measures of area character</a:t>
            </a:r>
            <a:endParaRPr lang="en-GB" sz="3200" dirty="0"/>
          </a:p>
        </p:txBody>
      </p:sp>
      <p:sp>
        <p:nvSpPr>
          <p:cNvPr id="86" name="TextBox 85"/>
          <p:cNvSpPr txBox="1"/>
          <p:nvPr/>
        </p:nvSpPr>
        <p:spPr>
          <a:xfrm>
            <a:off x="720000" y="14760000"/>
            <a:ext cx="19944000" cy="48320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Structural Equation Modelling </a:t>
            </a:r>
            <a:r>
              <a:rPr lang="en-GB" sz="2800" dirty="0" smtClean="0"/>
              <a:t>can be thought of as simultaneously performing factor analysis and regression, over any number of domains and with numerous connections.</a:t>
            </a:r>
          </a:p>
          <a:p>
            <a:r>
              <a:rPr lang="en-GB" sz="2800" dirty="0" smtClean="0"/>
              <a:t>A two stage process involving detailed measurement of concepts and then consideration of structural relationships.</a:t>
            </a:r>
          </a:p>
          <a:p>
            <a:r>
              <a:rPr lang="en-GB" sz="2800" dirty="0" smtClean="0"/>
              <a:t>Questions chosen were considered from both an analytical and theoretical position, with measurement models created that analytically fit and match with existing theory.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GB" sz="2800" b="1" dirty="0" smtClean="0"/>
              <a:t>Individual level </a:t>
            </a:r>
            <a:r>
              <a:rPr lang="en-GB" sz="2800" b="1" dirty="0" smtClean="0"/>
              <a:t>-</a:t>
            </a:r>
            <a:r>
              <a:rPr lang="en-GB" sz="2800" dirty="0" smtClean="0"/>
              <a:t> </a:t>
            </a:r>
            <a:r>
              <a:rPr lang="en-GB" sz="2800" dirty="0" smtClean="0"/>
              <a:t>after identification of a general melee of interrelated factors a second order definition of individual attitude was defined, with strong face validity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GB" sz="2800" dirty="0" smtClean="0"/>
              <a:t>Only</a:t>
            </a:r>
            <a:r>
              <a:rPr lang="en-GB" sz="2800" b="1" dirty="0" smtClean="0"/>
              <a:t> parental discipline </a:t>
            </a:r>
            <a:r>
              <a:rPr lang="en-GB" sz="2800" dirty="0" smtClean="0"/>
              <a:t>and</a:t>
            </a:r>
            <a:r>
              <a:rPr lang="en-GB" sz="2800" b="1" dirty="0" smtClean="0"/>
              <a:t> parental praise </a:t>
            </a:r>
            <a:r>
              <a:rPr lang="en-GB" sz="2800" dirty="0" smtClean="0"/>
              <a:t>could be reliably accessed, but these have been seen to be the most pertinent.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GB" sz="2800" b="1" dirty="0" smtClean="0"/>
              <a:t>Self perceived collective efficacy </a:t>
            </a:r>
            <a:r>
              <a:rPr lang="en-GB" sz="2800" dirty="0" smtClean="0"/>
              <a:t>and </a:t>
            </a:r>
            <a:r>
              <a:rPr lang="en-GB" sz="2800" b="1" dirty="0" smtClean="0"/>
              <a:t>neighbourhood disorder </a:t>
            </a:r>
            <a:r>
              <a:rPr lang="en-GB" sz="2800" dirty="0" smtClean="0"/>
              <a:t>identified through survey response items, with variation in neighbourhood disorder defined to be </a:t>
            </a:r>
            <a:r>
              <a:rPr lang="en-GB" sz="2800" b="1" dirty="0" smtClean="0"/>
              <a:t>caused</a:t>
            </a:r>
            <a:r>
              <a:rPr lang="en-GB" sz="2800" dirty="0" smtClean="0"/>
              <a:t> by variation in collective efficacy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GB" sz="2800" dirty="0" smtClean="0"/>
              <a:t>Methodologically sophisticated </a:t>
            </a:r>
            <a:r>
              <a:rPr lang="en-GB" sz="2800" b="1" dirty="0" smtClean="0"/>
              <a:t>self-report offending </a:t>
            </a:r>
            <a:r>
              <a:rPr lang="en-GB" sz="2800" dirty="0" smtClean="0"/>
              <a:t>taken as the dependent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246300" y="10620000"/>
            <a:ext cx="7417700" cy="288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WARNING – Theoretical basis is vital!</a:t>
            </a:r>
          </a:p>
          <a:p>
            <a:r>
              <a:rPr lang="en-GB" sz="2800" i="1" dirty="0" smtClean="0"/>
              <a:t>“Data that are in fact technically weak... and, by their very nature, contested, blurred, ambiguous, and unsuited for quantification, are mindlessly churned through personal computers” </a:t>
            </a:r>
          </a:p>
          <a:p>
            <a:r>
              <a:rPr lang="en-GB" sz="2800" dirty="0" smtClean="0"/>
              <a:t>(Hayward and Young)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732000" y="9540000"/>
            <a:ext cx="7920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Data</a:t>
            </a:r>
            <a:endParaRPr lang="en-GB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491813" y="13680000"/>
            <a:ext cx="14400000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Operationalisation</a:t>
            </a:r>
            <a:endParaRPr lang="en-GB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732000" y="19800000"/>
            <a:ext cx="7920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Results</a:t>
            </a:r>
            <a:endParaRPr lang="en-GB" b="1" dirty="0"/>
          </a:p>
        </p:txBody>
      </p:sp>
      <p:sp>
        <p:nvSpPr>
          <p:cNvPr id="18" name="Oval 17"/>
          <p:cNvSpPr/>
          <p:nvPr/>
        </p:nvSpPr>
        <p:spPr>
          <a:xfrm>
            <a:off x="11881091" y="5230847"/>
            <a:ext cx="2026891" cy="12994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Individual</a:t>
            </a:r>
          </a:p>
          <a:p>
            <a:pPr algn="ctr"/>
            <a:r>
              <a:rPr lang="en-GB" sz="2400" dirty="0" smtClean="0"/>
              <a:t>values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15043907" y="6530287"/>
            <a:ext cx="2026891" cy="12994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Family</a:t>
            </a:r>
          </a:p>
          <a:p>
            <a:pPr algn="ctr"/>
            <a:r>
              <a:rPr lang="en-GB" sz="2400" dirty="0" smtClean="0"/>
              <a:t>situation</a:t>
            </a:r>
            <a:endParaRPr lang="en-GB" sz="2400" dirty="0"/>
          </a:p>
        </p:txBody>
      </p:sp>
      <p:sp>
        <p:nvSpPr>
          <p:cNvPr id="20" name="Oval 19"/>
          <p:cNvSpPr/>
          <p:nvPr/>
        </p:nvSpPr>
        <p:spPr>
          <a:xfrm>
            <a:off x="15058125" y="3918247"/>
            <a:ext cx="2026891" cy="1299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Area</a:t>
            </a:r>
          </a:p>
          <a:p>
            <a:pPr algn="ctr"/>
            <a:r>
              <a:rPr lang="en-GB" sz="2400" dirty="0" smtClean="0"/>
              <a:t>character</a:t>
            </a:r>
            <a:endParaRPr lang="en-GB" sz="2400" dirty="0"/>
          </a:p>
        </p:txBody>
      </p:sp>
      <p:sp>
        <p:nvSpPr>
          <p:cNvPr id="21" name="Oval 20"/>
          <p:cNvSpPr/>
          <p:nvPr/>
        </p:nvSpPr>
        <p:spPr>
          <a:xfrm>
            <a:off x="18176094" y="5232162"/>
            <a:ext cx="2026891" cy="1299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Offending</a:t>
            </a:r>
          </a:p>
        </p:txBody>
      </p:sp>
      <p:cxnSp>
        <p:nvCxnSpPr>
          <p:cNvPr id="22" name="Straight Arrow Connector 21"/>
          <p:cNvCxnSpPr>
            <a:stCxn id="18" idx="6"/>
            <a:endCxn id="21" idx="2"/>
          </p:cNvCxnSpPr>
          <p:nvPr/>
        </p:nvCxnSpPr>
        <p:spPr>
          <a:xfrm>
            <a:off x="13907982" y="5880567"/>
            <a:ext cx="4268112" cy="13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6"/>
            <a:endCxn id="21" idx="3"/>
          </p:cNvCxnSpPr>
          <p:nvPr/>
        </p:nvCxnSpPr>
        <p:spPr>
          <a:xfrm flipV="1">
            <a:off x="17070798" y="6341303"/>
            <a:ext cx="1402127" cy="838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7"/>
            <a:endCxn id="20" idx="2"/>
          </p:cNvCxnSpPr>
          <p:nvPr/>
        </p:nvCxnSpPr>
        <p:spPr>
          <a:xfrm flipV="1">
            <a:off x="13611151" y="4567967"/>
            <a:ext cx="1446974" cy="8531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6"/>
            <a:endCxn id="21" idx="1"/>
          </p:cNvCxnSpPr>
          <p:nvPr/>
        </p:nvCxnSpPr>
        <p:spPr>
          <a:xfrm>
            <a:off x="17085016" y="4567967"/>
            <a:ext cx="1387909" cy="8544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5"/>
            <a:endCxn id="19" idx="2"/>
          </p:cNvCxnSpPr>
          <p:nvPr/>
        </p:nvCxnSpPr>
        <p:spPr>
          <a:xfrm>
            <a:off x="13611151" y="6339988"/>
            <a:ext cx="1432756" cy="840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66" idx="1"/>
            <a:endCxn id="67" idx="3"/>
          </p:cNvCxnSpPr>
          <p:nvPr/>
        </p:nvCxnSpPr>
        <p:spPr>
          <a:xfrm flipV="1">
            <a:off x="8859860" y="22606678"/>
            <a:ext cx="787840" cy="607401"/>
          </a:xfrm>
          <a:prstGeom prst="straightConnector1">
            <a:avLst/>
          </a:prstGeom>
          <a:ln w="63500" cmpd="dbl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63" idx="2"/>
            <a:endCxn id="64" idx="2"/>
          </p:cNvCxnSpPr>
          <p:nvPr/>
        </p:nvCxnSpPr>
        <p:spPr>
          <a:xfrm rot="10800000" flipV="1">
            <a:off x="8100000" y="26548596"/>
            <a:ext cx="12700" cy="1480192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497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Cunliffe</dc:creator>
  <cp:lastModifiedBy>Jack Cunliffe</cp:lastModifiedBy>
  <cp:revision>35</cp:revision>
  <cp:lastPrinted>2015-01-18T16:33:31Z</cp:lastPrinted>
  <dcterms:created xsi:type="dcterms:W3CDTF">2014-05-29T12:33:02Z</dcterms:created>
  <dcterms:modified xsi:type="dcterms:W3CDTF">2015-01-19T15:41:14Z</dcterms:modified>
</cp:coreProperties>
</file>