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1"/>
  </p:notesMasterIdLst>
  <p:sldIdLst>
    <p:sldId id="256" r:id="rId2"/>
    <p:sldId id="289" r:id="rId3"/>
    <p:sldId id="290" r:id="rId4"/>
    <p:sldId id="291" r:id="rId5"/>
    <p:sldId id="304" r:id="rId6"/>
    <p:sldId id="292" r:id="rId7"/>
    <p:sldId id="293" r:id="rId8"/>
    <p:sldId id="295" r:id="rId9"/>
    <p:sldId id="296" r:id="rId10"/>
    <p:sldId id="310" r:id="rId11"/>
    <p:sldId id="298" r:id="rId12"/>
    <p:sldId id="299" r:id="rId13"/>
    <p:sldId id="311" r:id="rId14"/>
    <p:sldId id="300" r:id="rId15"/>
    <p:sldId id="301" r:id="rId16"/>
    <p:sldId id="302" r:id="rId17"/>
    <p:sldId id="303" r:id="rId18"/>
    <p:sldId id="294" r:id="rId19"/>
    <p:sldId id="28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39060" autoAdjust="0"/>
  </p:normalViewPr>
  <p:slideViewPr>
    <p:cSldViewPr>
      <p:cViewPr varScale="1">
        <p:scale>
          <a:sx n="24" d="100"/>
          <a:sy n="24" d="100"/>
        </p:scale>
        <p:origin x="-140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53DC50-299F-4233-82D5-89A94EE91232}" type="datetimeFigureOut">
              <a:rPr lang="en-GB" smtClean="0"/>
              <a:pPr/>
              <a:t>25/11/2013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9E3AD6-A8C3-4614-B978-E16073DE6E0E}" type="slidenum">
              <a:rPr lang="en-GB" smtClean="0"/>
              <a:pPr/>
              <a:t>‹#›</a:t>
            </a:fld>
            <a:endParaRPr lang="en-GB"/>
          </a:p>
        </p:txBody>
      </p:sp>
    </p:spTree>
    <p:extLst>
      <p:ext uri="{BB962C8B-B14F-4D97-AF65-F5344CB8AC3E}">
        <p14:creationId xmlns:p14="http://schemas.microsoft.com/office/powerpoint/2010/main" val="860933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8D9E3AD6-A8C3-4614-B978-E16073DE6E0E}"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15</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16</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18</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D9E3AD6-A8C3-4614-B978-E16073DE6E0E}"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E754B-5085-44D1-AAC6-D1B75C5C1A9C}" type="datetimeFigureOut">
              <a:rPr lang="en-GB" smtClean="0"/>
              <a:pPr/>
              <a:t>25/11/2013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CE37FC-2212-4824-B505-C094A87D374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9E754B-5085-44D1-AAC6-D1B75C5C1A9C}" type="datetimeFigureOut">
              <a:rPr lang="en-GB" smtClean="0"/>
              <a:pPr/>
              <a:t>25/11/2013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E37FC-2212-4824-B505-C094A87D374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60848"/>
            <a:ext cx="9144000" cy="1440160"/>
          </a:xfrm>
        </p:spPr>
        <p:txBody>
          <a:bodyPr>
            <a:normAutofit fontScale="90000"/>
          </a:bodyPr>
          <a:lstStyle/>
          <a:p>
            <a:r>
              <a:rPr lang="en-GB" sz="3100" b="1" dirty="0" smtClean="0"/>
              <a:t>Counting the population or describing society? </a:t>
            </a:r>
            <a:br>
              <a:rPr lang="en-GB" sz="3100" b="1" dirty="0" smtClean="0"/>
            </a:br>
            <a:r>
              <a:rPr lang="en-GB" sz="3100" b="1" dirty="0" smtClean="0"/>
              <a:t>A comparison of British and French censuses</a:t>
            </a:r>
            <a:br>
              <a:rPr lang="en-GB" sz="3100" b="1" dirty="0" smtClean="0"/>
            </a:br>
            <a:r>
              <a:rPr lang="fr-FR" sz="3100" b="1" dirty="0" smtClean="0">
                <a:solidFill>
                  <a:srgbClr val="0000FF"/>
                </a:solidFill>
              </a:rPr>
              <a:t>Énumérer la population ou décrire la société ? Une analyse comparée des recensements britanniques et français</a:t>
            </a:r>
            <a:r>
              <a:rPr lang="en-GB" dirty="0" smtClean="0"/>
              <a:t/>
            </a:r>
            <a:br>
              <a:rPr lang="en-GB" dirty="0" smtClean="0"/>
            </a:br>
            <a:r>
              <a:rPr lang="en-GB" dirty="0" smtClean="0"/>
              <a:t/>
            </a:r>
            <a:br>
              <a:rPr lang="en-GB" dirty="0" smtClean="0"/>
            </a:br>
            <a:endParaRPr lang="en-GB" dirty="0"/>
          </a:p>
        </p:txBody>
      </p:sp>
      <p:sp>
        <p:nvSpPr>
          <p:cNvPr id="3" name="Subtitle 2"/>
          <p:cNvSpPr>
            <a:spLocks noGrp="1"/>
          </p:cNvSpPr>
          <p:nvPr>
            <p:ph type="subTitle" idx="1"/>
          </p:nvPr>
        </p:nvSpPr>
        <p:spPr>
          <a:xfrm>
            <a:off x="611560" y="3284984"/>
            <a:ext cx="8064896" cy="3024336"/>
          </a:xfrm>
        </p:spPr>
        <p:txBody>
          <a:bodyPr>
            <a:normAutofit fontScale="40000" lnSpcReduction="20000"/>
          </a:bodyPr>
          <a:lstStyle/>
          <a:p>
            <a:r>
              <a:rPr lang="en-GB" sz="5100" b="1" dirty="0" smtClean="0">
                <a:solidFill>
                  <a:schemeClr val="tx1"/>
                </a:solidFill>
              </a:rPr>
              <a:t>Ernestina Coast</a:t>
            </a:r>
          </a:p>
          <a:p>
            <a:r>
              <a:rPr lang="en-GB" sz="4200" dirty="0" smtClean="0">
                <a:solidFill>
                  <a:schemeClr val="tx1"/>
                </a:solidFill>
              </a:rPr>
              <a:t>Department of Social Policy, LSE</a:t>
            </a:r>
          </a:p>
          <a:p>
            <a:r>
              <a:rPr lang="en-GB" sz="5100" b="1" dirty="0" smtClean="0">
                <a:solidFill>
                  <a:schemeClr val="tx1"/>
                </a:solidFill>
              </a:rPr>
              <a:t>Alexandra </a:t>
            </a:r>
            <a:r>
              <a:rPr lang="en-GB" sz="5100" b="1" dirty="0" err="1" smtClean="0">
                <a:solidFill>
                  <a:schemeClr val="tx1"/>
                </a:solidFill>
              </a:rPr>
              <a:t>Fanghanel</a:t>
            </a:r>
            <a:endParaRPr lang="en-GB" sz="5100" b="1" dirty="0" smtClean="0">
              <a:solidFill>
                <a:schemeClr val="tx1"/>
              </a:solidFill>
            </a:endParaRPr>
          </a:p>
          <a:p>
            <a:r>
              <a:rPr lang="en-GB" sz="4200" dirty="0" smtClean="0">
                <a:solidFill>
                  <a:schemeClr val="tx1"/>
                </a:solidFill>
              </a:rPr>
              <a:t>University of Bedfordshire</a:t>
            </a:r>
          </a:p>
          <a:p>
            <a:r>
              <a:rPr lang="en-GB" sz="5100" b="1" dirty="0" smtClean="0">
                <a:solidFill>
                  <a:schemeClr val="tx1"/>
                </a:solidFill>
              </a:rPr>
              <a:t>Eva </a:t>
            </a:r>
            <a:r>
              <a:rPr lang="en-GB" sz="5100" b="1" dirty="0" err="1" smtClean="0">
                <a:solidFill>
                  <a:schemeClr val="tx1"/>
                </a:solidFill>
              </a:rPr>
              <a:t>Lelievre</a:t>
            </a:r>
            <a:endParaRPr lang="en-GB" sz="5100" b="1" dirty="0" smtClean="0">
              <a:solidFill>
                <a:schemeClr val="tx1"/>
              </a:solidFill>
            </a:endParaRPr>
          </a:p>
          <a:p>
            <a:r>
              <a:rPr lang="en-GB" sz="4200" dirty="0" smtClean="0">
                <a:solidFill>
                  <a:schemeClr val="tx1"/>
                </a:solidFill>
              </a:rPr>
              <a:t>INED</a:t>
            </a:r>
          </a:p>
          <a:p>
            <a:r>
              <a:rPr lang="en-GB" sz="5100" b="1" dirty="0" smtClean="0">
                <a:solidFill>
                  <a:schemeClr val="tx1"/>
                </a:solidFill>
              </a:rPr>
              <a:t>Sara Randall</a:t>
            </a:r>
          </a:p>
          <a:p>
            <a:r>
              <a:rPr lang="en-GB" sz="4200" dirty="0" smtClean="0">
                <a:solidFill>
                  <a:schemeClr val="tx1"/>
                </a:solidFill>
              </a:rPr>
              <a:t>Department of Anthropology, UCL</a:t>
            </a:r>
          </a:p>
          <a:p>
            <a:endParaRPr lang="en-GB" sz="3600" dirty="0" smtClean="0">
              <a:solidFill>
                <a:schemeClr val="tx1"/>
              </a:solidFill>
            </a:endParaRPr>
          </a:p>
          <a:p>
            <a:endParaRPr lang="en-GB" dirty="0"/>
          </a:p>
          <a:p>
            <a:r>
              <a:rPr lang="en-GB" sz="4400" dirty="0" smtClean="0">
                <a:solidFill>
                  <a:schemeClr val="tx1"/>
                </a:solidFill>
              </a:rPr>
              <a:t>Paper presented at </a:t>
            </a:r>
            <a:r>
              <a:rPr lang="en-GB" sz="4400" dirty="0" err="1" smtClean="0">
                <a:solidFill>
                  <a:schemeClr val="tx1"/>
                </a:solidFill>
              </a:rPr>
              <a:t>Chaire</a:t>
            </a:r>
            <a:r>
              <a:rPr lang="en-GB" sz="4400" dirty="0" smtClean="0">
                <a:solidFill>
                  <a:schemeClr val="tx1"/>
                </a:solidFill>
              </a:rPr>
              <a:t> </a:t>
            </a:r>
            <a:r>
              <a:rPr lang="en-GB" sz="4400" dirty="0" err="1" smtClean="0">
                <a:solidFill>
                  <a:schemeClr val="tx1"/>
                </a:solidFill>
              </a:rPr>
              <a:t>Quetelet</a:t>
            </a:r>
            <a:r>
              <a:rPr lang="en-GB" sz="4400" dirty="0" smtClean="0">
                <a:solidFill>
                  <a:schemeClr val="tx1"/>
                </a:solidFill>
              </a:rPr>
              <a:t> 2013</a:t>
            </a:r>
            <a:endParaRPr lang="en-GB" sz="4400" dirty="0">
              <a:solidFill>
                <a:schemeClr val="tx1"/>
              </a:solidFill>
            </a:endParaRPr>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268760"/>
          </a:xfrm>
          <a:prstGeom prst="rect">
            <a:avLst/>
          </a:prstGeom>
          <a:noFill/>
          <a:ln w="9525">
            <a:noFill/>
            <a:miter lim="800000"/>
            <a:headEnd/>
            <a:tailEnd/>
          </a:ln>
        </p:spPr>
      </p:pic>
      <p:pic>
        <p:nvPicPr>
          <p:cNvPr id="5" name="Picture 7" descr="ESRC Powerpoint Logo"/>
          <p:cNvPicPr>
            <a:picLocks noChangeAspect="1" noChangeArrowheads="1"/>
          </p:cNvPicPr>
          <p:nvPr/>
        </p:nvPicPr>
        <p:blipFill>
          <a:blip r:embed="rId4" cstate="print"/>
          <a:srcRect/>
          <a:stretch>
            <a:fillRect/>
          </a:stretch>
        </p:blipFill>
        <p:spPr bwMode="auto">
          <a:xfrm>
            <a:off x="7848600" y="5788025"/>
            <a:ext cx="1295400" cy="1069975"/>
          </a:xfrm>
          <a:prstGeom prst="rect">
            <a:avLst/>
          </a:prstGeom>
          <a:noFill/>
        </p:spPr>
      </p:pic>
      <p:pic>
        <p:nvPicPr>
          <p:cNvPr id="58370" name="Picture 2" descr="Retour à la page d'accueil"/>
          <p:cNvPicPr>
            <a:picLocks noChangeAspect="1" noChangeArrowheads="1"/>
          </p:cNvPicPr>
          <p:nvPr/>
        </p:nvPicPr>
        <p:blipFill>
          <a:blip r:embed="rId5" cstate="print"/>
          <a:srcRect/>
          <a:stretch>
            <a:fillRect/>
          </a:stretch>
        </p:blipFill>
        <p:spPr bwMode="auto">
          <a:xfrm>
            <a:off x="251520" y="5877272"/>
            <a:ext cx="1428750" cy="7715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 y="-2"/>
          <a:ext cx="9144000" cy="7049785"/>
        </p:xfrm>
        <a:graphic>
          <a:graphicData uri="http://schemas.openxmlformats.org/drawingml/2006/table">
            <a:tbl>
              <a:tblPr firstRow="1" bandRow="1">
                <a:tableStyleId>{5C22544A-7EE6-4342-B048-85BDC9FD1C3A}</a:tableStyleId>
              </a:tblPr>
              <a:tblGrid>
                <a:gridCol w="971599"/>
                <a:gridCol w="993227"/>
                <a:gridCol w="982413"/>
                <a:gridCol w="1057983"/>
                <a:gridCol w="5138778"/>
              </a:tblGrid>
              <a:tr h="691019">
                <a:tc>
                  <a:txBody>
                    <a:bodyPr/>
                    <a:lstStyle/>
                    <a:p>
                      <a:r>
                        <a:rPr lang="en-GB" dirty="0" smtClean="0"/>
                        <a:t>Decade</a:t>
                      </a:r>
                      <a:endParaRPr lang="en-GB" dirty="0"/>
                    </a:p>
                  </a:txBody>
                  <a:tcPr/>
                </a:tc>
                <a:tc>
                  <a:txBody>
                    <a:bodyPr/>
                    <a:lstStyle/>
                    <a:p>
                      <a:r>
                        <a:rPr lang="en-GB" dirty="0" smtClean="0"/>
                        <a:t>Shared space</a:t>
                      </a:r>
                      <a:endParaRPr lang="en-GB" dirty="0"/>
                    </a:p>
                  </a:txBody>
                  <a:tcPr/>
                </a:tc>
                <a:tc>
                  <a:txBody>
                    <a:bodyPr/>
                    <a:lstStyle/>
                    <a:p>
                      <a:r>
                        <a:rPr lang="en-GB" dirty="0" smtClean="0"/>
                        <a:t>Shared</a:t>
                      </a:r>
                      <a:r>
                        <a:rPr lang="en-GB" baseline="0" dirty="0" smtClean="0"/>
                        <a:t> food</a:t>
                      </a:r>
                      <a:endParaRPr lang="en-GB" dirty="0"/>
                    </a:p>
                  </a:txBody>
                  <a:tcPr/>
                </a:tc>
                <a:tc>
                  <a:txBody>
                    <a:bodyPr/>
                    <a:lstStyle/>
                    <a:p>
                      <a:r>
                        <a:rPr lang="en-GB" dirty="0" smtClean="0"/>
                        <a:t>Address</a:t>
                      </a:r>
                      <a:endParaRPr lang="en-GB" dirty="0"/>
                    </a:p>
                  </a:txBody>
                  <a:tcPr/>
                </a:tc>
                <a:tc>
                  <a:txBody>
                    <a:bodyPr/>
                    <a:lstStyle/>
                    <a:p>
                      <a:r>
                        <a:rPr lang="en-GB" dirty="0" smtClean="0"/>
                        <a:t>Definition of household England</a:t>
                      </a:r>
                      <a:r>
                        <a:rPr lang="en-GB" baseline="0" dirty="0" smtClean="0"/>
                        <a:t> and Wales</a:t>
                      </a:r>
                      <a:endParaRPr lang="en-GB" dirty="0"/>
                    </a:p>
                  </a:txBody>
                  <a:tcPr/>
                </a:tc>
              </a:tr>
              <a:tr h="577743">
                <a:tc>
                  <a:txBody>
                    <a:bodyPr/>
                    <a:lstStyle/>
                    <a:p>
                      <a:r>
                        <a:rPr lang="en-GB" dirty="0" smtClean="0"/>
                        <a:t>1961</a:t>
                      </a:r>
                      <a:endParaRPr lang="en-GB" dirty="0"/>
                    </a:p>
                  </a:txBody>
                  <a:tcPr/>
                </a:tc>
                <a:tc>
                  <a:txBody>
                    <a:bodyPr/>
                    <a:lstStyle/>
                    <a:p>
                      <a:r>
                        <a:rPr lang="en-GB" dirty="0" smtClean="0"/>
                        <a:t>2dary</a:t>
                      </a:r>
                      <a:endParaRPr lang="en-GB" dirty="0"/>
                    </a:p>
                  </a:txBody>
                  <a:tcPr/>
                </a:tc>
                <a:tc>
                  <a:txBody>
                    <a:bodyPr/>
                    <a:lstStyle/>
                    <a:p>
                      <a:r>
                        <a:rPr lang="en-GB" dirty="0" smtClean="0"/>
                        <a:t>primary</a:t>
                      </a:r>
                      <a:endParaRPr lang="en-GB" dirty="0"/>
                    </a:p>
                  </a:txBody>
                  <a:tcPr/>
                </a:tc>
                <a:tc>
                  <a:txBody>
                    <a:bodyPr/>
                    <a:lstStyle/>
                    <a:p>
                      <a:r>
                        <a:rPr lang="en-GB" dirty="0" smtClean="0"/>
                        <a:t>absent</a:t>
                      </a:r>
                      <a:endParaRPr lang="en-GB" dirty="0"/>
                    </a:p>
                  </a:txBody>
                  <a:tcPr/>
                </a:tc>
                <a:tc>
                  <a:txBody>
                    <a:bodyPr/>
                    <a:lstStyle/>
                    <a:p>
                      <a:r>
                        <a:rPr lang="en-GB" sz="1600" kern="1200" dirty="0" smtClean="0">
                          <a:solidFill>
                            <a:schemeClr val="dk1"/>
                          </a:solidFill>
                          <a:latin typeface="+mn-lt"/>
                          <a:ea typeface="+mn-ea"/>
                          <a:cs typeface="+mn-cs"/>
                        </a:rPr>
                        <a:t>living together, partaking of meals prepared together and benefiting from a common housekeeping</a:t>
                      </a:r>
                      <a:endParaRPr lang="en-GB" sz="1600" dirty="0"/>
                    </a:p>
                  </a:txBody>
                  <a:tcPr/>
                </a:tc>
              </a:tr>
              <a:tr h="790711">
                <a:tc>
                  <a:txBody>
                    <a:bodyPr/>
                    <a:lstStyle/>
                    <a:p>
                      <a:r>
                        <a:rPr lang="en-GB" dirty="0" smtClean="0"/>
                        <a:t>1966</a:t>
                      </a:r>
                      <a:endParaRPr lang="en-GB" dirty="0"/>
                    </a:p>
                  </a:txBody>
                  <a:tcPr/>
                </a:tc>
                <a:tc>
                  <a:txBody>
                    <a:bodyPr/>
                    <a:lstStyle/>
                    <a:p>
                      <a:r>
                        <a:rPr lang="en-GB" dirty="0" smtClean="0"/>
                        <a:t>2dary</a:t>
                      </a:r>
                      <a:endParaRPr lang="en-GB" dirty="0"/>
                    </a:p>
                  </a:txBody>
                  <a:tcPr/>
                </a:tc>
                <a:tc>
                  <a:txBody>
                    <a:bodyPr/>
                    <a:lstStyle/>
                    <a:p>
                      <a:r>
                        <a:rPr lang="en-GB" dirty="0" smtClean="0"/>
                        <a:t>primary</a:t>
                      </a:r>
                      <a:endParaRPr lang="en-GB" dirty="0"/>
                    </a:p>
                  </a:txBody>
                  <a:tcPr/>
                </a:tc>
                <a:tc>
                  <a:txBody>
                    <a:bodyPr/>
                    <a:lstStyle/>
                    <a:p>
                      <a:r>
                        <a:rPr lang="en-GB" dirty="0" smtClean="0"/>
                        <a:t>absent</a:t>
                      </a:r>
                      <a:endParaRPr lang="en-GB" dirty="0"/>
                    </a:p>
                  </a:txBody>
                  <a:tcPr/>
                </a:tc>
                <a:tc>
                  <a:txBody>
                    <a:bodyPr/>
                    <a:lstStyle/>
                    <a:p>
                      <a:r>
                        <a:rPr lang="en-GB" sz="1600" kern="1200" dirty="0" smtClean="0">
                          <a:solidFill>
                            <a:schemeClr val="dk1"/>
                          </a:solidFill>
                          <a:latin typeface="+mn-lt"/>
                          <a:ea typeface="+mn-ea"/>
                          <a:cs typeface="+mn-cs"/>
                        </a:rPr>
                        <a:t>live together and benefit from common housekeeping,…. living but not taking meals with a private household treated as a separate household unless on have one shared room.</a:t>
                      </a:r>
                      <a:endParaRPr lang="en-GB" sz="1600" dirty="0"/>
                    </a:p>
                  </a:txBody>
                  <a:tcPr/>
                </a:tc>
              </a:tr>
              <a:tr h="1047871">
                <a:tc>
                  <a:txBody>
                    <a:bodyPr/>
                    <a:lstStyle/>
                    <a:p>
                      <a:r>
                        <a:rPr lang="en-GB" dirty="0" smtClean="0"/>
                        <a:t>1971</a:t>
                      </a:r>
                      <a:endParaRPr lang="en-GB" dirty="0"/>
                    </a:p>
                  </a:txBody>
                  <a:tcPr/>
                </a:tc>
                <a:tc>
                  <a:txBody>
                    <a:bodyPr/>
                    <a:lstStyle/>
                    <a:p>
                      <a:r>
                        <a:rPr lang="en-GB" dirty="0" smtClean="0"/>
                        <a:t>2dary</a:t>
                      </a:r>
                      <a:endParaRPr lang="en-GB" dirty="0"/>
                    </a:p>
                  </a:txBody>
                  <a:tcPr/>
                </a:tc>
                <a:tc>
                  <a:txBody>
                    <a:bodyPr/>
                    <a:lstStyle/>
                    <a:p>
                      <a:r>
                        <a:rPr lang="en-GB" dirty="0" smtClean="0"/>
                        <a:t>primary</a:t>
                      </a:r>
                      <a:endParaRPr lang="en-GB" dirty="0"/>
                    </a:p>
                  </a:txBody>
                  <a:tcPr/>
                </a:tc>
                <a:tc>
                  <a:txBody>
                    <a:bodyPr/>
                    <a:lstStyle/>
                    <a:p>
                      <a:r>
                        <a:rPr lang="en-GB" dirty="0" smtClean="0"/>
                        <a:t>2dary</a:t>
                      </a:r>
                      <a:endParaRPr lang="en-GB" dirty="0"/>
                    </a:p>
                  </a:txBody>
                  <a:tcPr/>
                </a:tc>
                <a:tc>
                  <a:txBody>
                    <a:bodyPr/>
                    <a:lstStyle/>
                    <a:p>
                      <a:r>
                        <a:rPr lang="en-GB" sz="1600" kern="1200" dirty="0" smtClean="0">
                          <a:solidFill>
                            <a:schemeClr val="dk1"/>
                          </a:solidFill>
                          <a:latin typeface="+mn-lt"/>
                          <a:ea typeface="+mn-ea"/>
                          <a:cs typeface="+mn-cs"/>
                        </a:rPr>
                        <a:t>living at the same address with common housekeeping. … unrelated persons sharing ….count as one or as several households according to whether they maintained common housekeeping or provided their own meals separately.</a:t>
                      </a:r>
                      <a:endParaRPr lang="en-GB" sz="1600" dirty="0"/>
                    </a:p>
                  </a:txBody>
                  <a:tcPr/>
                </a:tc>
              </a:tr>
              <a:tr h="451423">
                <a:tc>
                  <a:txBody>
                    <a:bodyPr/>
                    <a:lstStyle/>
                    <a:p>
                      <a:r>
                        <a:rPr lang="en-GB" dirty="0" smtClean="0"/>
                        <a:t>1981</a:t>
                      </a:r>
                      <a:endParaRPr lang="en-GB" dirty="0"/>
                    </a:p>
                  </a:txBody>
                  <a:tcPr/>
                </a:tc>
                <a:tc>
                  <a:txBody>
                    <a:bodyPr/>
                    <a:lstStyle/>
                    <a:p>
                      <a:r>
                        <a:rPr lang="en-GB" dirty="0" smtClean="0"/>
                        <a:t>primary</a:t>
                      </a:r>
                      <a:endParaRPr lang="en-GB" dirty="0"/>
                    </a:p>
                  </a:txBody>
                  <a:tcPr/>
                </a:tc>
                <a:tc>
                  <a:txBody>
                    <a:bodyPr/>
                    <a:lstStyle/>
                    <a:p>
                      <a:r>
                        <a:rPr lang="en-GB" dirty="0" smtClean="0"/>
                        <a:t>primary</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2dary</a:t>
                      </a:r>
                    </a:p>
                    <a:p>
                      <a:endParaRPr lang="en-GB" dirty="0"/>
                    </a:p>
                  </a:txBody>
                  <a:tcPr/>
                </a:tc>
                <a:tc>
                  <a:txBody>
                    <a:bodyPr/>
                    <a:lstStyle/>
                    <a:p>
                      <a:r>
                        <a:rPr lang="en-GB" sz="1600" kern="1200" dirty="0" smtClean="0">
                          <a:solidFill>
                            <a:schemeClr val="dk1"/>
                          </a:solidFill>
                          <a:latin typeface="+mn-lt"/>
                          <a:ea typeface="+mn-ea"/>
                          <a:cs typeface="+mn-cs"/>
                        </a:rPr>
                        <a:t>…the same address with common housekeeping. Enumerators were told to treat a group of people as a household if there was any regular arrangement to share at least one meal a day, breakfast counting as a meal</a:t>
                      </a:r>
                      <a:r>
                        <a:rPr lang="en-GB" sz="1600" kern="1200" dirty="0" smtClean="0">
                          <a:solidFill>
                            <a:srgbClr val="C00000"/>
                          </a:solidFill>
                          <a:latin typeface="+mn-lt"/>
                          <a:ea typeface="+mn-ea"/>
                          <a:cs typeface="+mn-cs"/>
                        </a:rPr>
                        <a:t>, or </a:t>
                      </a:r>
                      <a:r>
                        <a:rPr lang="en-GB" sz="1600" kern="1200" dirty="0" smtClean="0">
                          <a:solidFill>
                            <a:schemeClr val="dk1"/>
                          </a:solidFill>
                          <a:latin typeface="+mn-lt"/>
                          <a:ea typeface="+mn-ea"/>
                          <a:cs typeface="+mn-cs"/>
                        </a:rPr>
                        <a:t>if the occupants shared a common living or sitting room.</a:t>
                      </a:r>
                      <a:endParaRPr lang="en-GB" sz="1600" dirty="0"/>
                    </a:p>
                  </a:txBody>
                  <a:tcPr/>
                </a:tc>
              </a:tr>
              <a:tr h="451423">
                <a:tc>
                  <a:txBody>
                    <a:bodyPr/>
                    <a:lstStyle/>
                    <a:p>
                      <a:r>
                        <a:rPr lang="en-GB" dirty="0" smtClean="0"/>
                        <a:t>1991</a:t>
                      </a:r>
                      <a:endParaRPr lang="en-GB" dirty="0"/>
                    </a:p>
                  </a:txBody>
                  <a:tcPr/>
                </a:tc>
                <a:tc>
                  <a:txBody>
                    <a:bodyPr/>
                    <a:lstStyle/>
                    <a:p>
                      <a:r>
                        <a:rPr lang="en-GB" dirty="0" smtClean="0"/>
                        <a:t>primary</a:t>
                      </a:r>
                      <a:endParaRPr lang="en-GB" dirty="0"/>
                    </a:p>
                  </a:txBody>
                  <a:tcPr/>
                </a:tc>
                <a:tc>
                  <a:txBody>
                    <a:bodyPr/>
                    <a:lstStyle/>
                    <a:p>
                      <a:r>
                        <a:rPr lang="en-GB" dirty="0" smtClean="0"/>
                        <a:t>primary</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2dary</a:t>
                      </a:r>
                    </a:p>
                  </a:txBody>
                  <a:tcPr/>
                </a:tc>
                <a:tc>
                  <a:txBody>
                    <a:bodyPr/>
                    <a:lstStyle/>
                    <a:p>
                      <a:r>
                        <a:rPr lang="en-GB" dirty="0" smtClean="0"/>
                        <a:t>As 1981</a:t>
                      </a:r>
                      <a:endParaRPr lang="en-GB" dirty="0"/>
                    </a:p>
                  </a:txBody>
                  <a:tcPr/>
                </a:tc>
              </a:tr>
              <a:tr h="451423">
                <a:tc>
                  <a:txBody>
                    <a:bodyPr/>
                    <a:lstStyle/>
                    <a:p>
                      <a:r>
                        <a:rPr lang="en-GB" dirty="0" smtClean="0"/>
                        <a:t>2001</a:t>
                      </a:r>
                      <a:endParaRPr lang="en-GB" dirty="0"/>
                    </a:p>
                  </a:txBody>
                  <a:tcPr/>
                </a:tc>
                <a:tc>
                  <a:txBody>
                    <a:bodyPr/>
                    <a:lstStyle/>
                    <a:p>
                      <a:r>
                        <a:rPr lang="en-GB" dirty="0" smtClean="0"/>
                        <a:t>2dary</a:t>
                      </a:r>
                      <a:endParaRPr lang="en-GB" dirty="0"/>
                    </a:p>
                  </a:txBody>
                  <a:tcPr/>
                </a:tc>
                <a:tc>
                  <a:txBody>
                    <a:bodyPr/>
                    <a:lstStyle/>
                    <a:p>
                      <a:r>
                        <a:rPr lang="en-GB" dirty="0" smtClean="0"/>
                        <a:t>2dary</a:t>
                      </a:r>
                      <a:endParaRPr lang="en-GB" dirty="0"/>
                    </a:p>
                  </a:txBody>
                  <a:tcPr/>
                </a:tc>
                <a:tc>
                  <a:txBody>
                    <a:bodyPr/>
                    <a:lstStyle/>
                    <a:p>
                      <a:r>
                        <a:rPr lang="en-GB" dirty="0" smtClean="0"/>
                        <a:t>primary</a:t>
                      </a:r>
                      <a:endParaRPr lang="en-GB" dirty="0"/>
                    </a:p>
                  </a:txBody>
                  <a:tcPr/>
                </a:tc>
                <a:tc>
                  <a:txBody>
                    <a:bodyPr/>
                    <a:lstStyle/>
                    <a:p>
                      <a:r>
                        <a:rPr lang="en-GB" sz="1600" kern="1200" dirty="0" smtClean="0">
                          <a:solidFill>
                            <a:schemeClr val="dk1"/>
                          </a:solidFill>
                          <a:latin typeface="+mn-lt"/>
                          <a:ea typeface="+mn-ea"/>
                          <a:cs typeface="+mn-cs"/>
                        </a:rPr>
                        <a:t>same address with common housekeeping:</a:t>
                      </a:r>
                      <a:r>
                        <a:rPr lang="en-GB" sz="1600" kern="1200" baseline="0" dirty="0" smtClean="0">
                          <a:solidFill>
                            <a:schemeClr val="dk1"/>
                          </a:solidFill>
                          <a:latin typeface="+mn-lt"/>
                          <a:ea typeface="+mn-ea"/>
                          <a:cs typeface="+mn-cs"/>
                        </a:rPr>
                        <a:t> </a:t>
                      </a:r>
                      <a:r>
                        <a:rPr lang="en-GB" sz="1600" kern="1200" baseline="0" dirty="0" err="1" smtClean="0">
                          <a:solidFill>
                            <a:schemeClr val="dk1"/>
                          </a:solidFill>
                          <a:latin typeface="+mn-lt"/>
                          <a:ea typeface="+mn-ea"/>
                          <a:cs typeface="+mn-cs"/>
                        </a:rPr>
                        <a:t>ie</a:t>
                      </a:r>
                      <a:r>
                        <a:rPr lang="en-GB" sz="1600" kern="1200" dirty="0" smtClean="0">
                          <a:solidFill>
                            <a:schemeClr val="dk1"/>
                          </a:solidFill>
                          <a:latin typeface="+mn-lt"/>
                          <a:ea typeface="+mn-ea"/>
                          <a:cs typeface="+mn-cs"/>
                        </a:rPr>
                        <a:t> sharing either a living/sitting room </a:t>
                      </a:r>
                      <a:r>
                        <a:rPr lang="en-GB" sz="1600" kern="1200" dirty="0" smtClean="0">
                          <a:solidFill>
                            <a:srgbClr val="C00000"/>
                          </a:solidFill>
                          <a:latin typeface="+mn-lt"/>
                          <a:ea typeface="+mn-ea"/>
                          <a:cs typeface="+mn-cs"/>
                        </a:rPr>
                        <a:t>or</a:t>
                      </a:r>
                      <a:r>
                        <a:rPr lang="en-GB" sz="1600" kern="1200" dirty="0" smtClean="0">
                          <a:solidFill>
                            <a:schemeClr val="dk1"/>
                          </a:solidFill>
                          <a:latin typeface="+mn-lt"/>
                          <a:ea typeface="+mn-ea"/>
                          <a:cs typeface="+mn-cs"/>
                        </a:rPr>
                        <a:t> at least one meal a day.</a:t>
                      </a:r>
                      <a:endParaRPr lang="en-GB" sz="1600" dirty="0"/>
                    </a:p>
                  </a:txBody>
                  <a:tcPr/>
                </a:tc>
              </a:tr>
              <a:tr h="451423">
                <a:tc>
                  <a:txBody>
                    <a:bodyPr/>
                    <a:lstStyle/>
                    <a:p>
                      <a:r>
                        <a:rPr lang="en-GB" dirty="0" smtClean="0"/>
                        <a:t>2011</a:t>
                      </a:r>
                      <a:endParaRPr lang="en-GB" dirty="0"/>
                    </a:p>
                  </a:txBody>
                  <a:tcPr/>
                </a:tc>
                <a:tc>
                  <a:txBody>
                    <a:bodyPr/>
                    <a:lstStyle/>
                    <a:p>
                      <a:r>
                        <a:rPr lang="en-GB" dirty="0" smtClean="0"/>
                        <a:t>2dary</a:t>
                      </a:r>
                      <a:endParaRPr lang="en-GB" dirty="0"/>
                    </a:p>
                  </a:txBody>
                  <a:tcPr/>
                </a:tc>
                <a:tc>
                  <a:txBody>
                    <a:bodyPr/>
                    <a:lstStyle/>
                    <a:p>
                      <a:r>
                        <a:rPr lang="en-GB" dirty="0" smtClean="0"/>
                        <a:t>absent</a:t>
                      </a:r>
                      <a:endParaRPr lang="en-GB" dirty="0"/>
                    </a:p>
                  </a:txBody>
                  <a:tcPr/>
                </a:tc>
                <a:tc>
                  <a:txBody>
                    <a:bodyPr/>
                    <a:lstStyle/>
                    <a:p>
                      <a:r>
                        <a:rPr lang="en-GB" dirty="0" smtClean="0"/>
                        <a:t>primary</a:t>
                      </a:r>
                      <a:endParaRPr lang="en-GB" dirty="0"/>
                    </a:p>
                  </a:txBody>
                  <a:tcPr/>
                </a:tc>
                <a:tc>
                  <a:txBody>
                    <a:bodyPr/>
                    <a:lstStyle/>
                    <a:p>
                      <a:r>
                        <a:rPr lang="en-GB" sz="1800" kern="1200" dirty="0" smtClean="0">
                          <a:solidFill>
                            <a:schemeClr val="dk1"/>
                          </a:solidFill>
                          <a:latin typeface="+mn-lt"/>
                          <a:ea typeface="+mn-ea"/>
                          <a:cs typeface="+mn-cs"/>
                        </a:rPr>
                        <a:t>O</a:t>
                      </a:r>
                      <a:r>
                        <a:rPr lang="en-GB" sz="1600" kern="1200" dirty="0" smtClean="0">
                          <a:solidFill>
                            <a:schemeClr val="dk1"/>
                          </a:solidFill>
                          <a:latin typeface="+mn-lt"/>
                          <a:ea typeface="+mn-ea"/>
                          <a:cs typeface="+mn-cs"/>
                        </a:rPr>
                        <a:t>ne person living alone or a group of people (not necessarily related) living at the same address </a:t>
                      </a:r>
                      <a:r>
                        <a:rPr lang="en-GB" sz="1600" kern="1200" dirty="0" smtClean="0">
                          <a:solidFill>
                            <a:srgbClr val="C00000"/>
                          </a:solidFill>
                          <a:latin typeface="+mn-lt"/>
                          <a:ea typeface="+mn-ea"/>
                          <a:cs typeface="+mn-cs"/>
                        </a:rPr>
                        <a:t>who share cooking facilities and share a living room or sitting room or dining area. </a:t>
                      </a:r>
                      <a:endParaRPr lang="en-GB" sz="1600" dirty="0">
                        <a:solidFill>
                          <a:srgbClr val="C00000"/>
                        </a:solidFill>
                      </a:endParaRPr>
                    </a:p>
                  </a:txBody>
                  <a:tcPr/>
                </a:tc>
              </a:tr>
              <a:tr h="451423">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1052736"/>
          </a:xfrm>
        </p:spPr>
        <p:txBody>
          <a:bodyPr>
            <a:noAutofit/>
          </a:bodyPr>
          <a:lstStyle/>
          <a:p>
            <a:r>
              <a:rPr lang="en-GB" sz="4000" dirty="0" smtClean="0"/>
              <a:t>Differences between England and France in census household definitions</a:t>
            </a:r>
            <a:endParaRPr lang="en-GB" sz="4000" dirty="0"/>
          </a:p>
        </p:txBody>
      </p:sp>
      <p:sp>
        <p:nvSpPr>
          <p:cNvPr id="6" name="Content Placeholder 5"/>
          <p:cNvSpPr>
            <a:spLocks noGrp="1"/>
          </p:cNvSpPr>
          <p:nvPr>
            <p:ph sz="half" idx="1"/>
          </p:nvPr>
        </p:nvSpPr>
        <p:spPr>
          <a:xfrm>
            <a:off x="323528" y="1196753"/>
            <a:ext cx="4038600" cy="4392488"/>
          </a:xfrm>
          <a:solidFill>
            <a:schemeClr val="accent1">
              <a:lumMod val="40000"/>
              <a:lumOff val="60000"/>
            </a:schemeClr>
          </a:solidFill>
          <a:ln w="22225">
            <a:solidFill>
              <a:schemeClr val="tx1"/>
            </a:solidFill>
          </a:ln>
        </p:spPr>
        <p:txBody>
          <a:bodyPr/>
          <a:lstStyle/>
          <a:p>
            <a:pPr>
              <a:buNone/>
            </a:pPr>
            <a:r>
              <a:rPr lang="en-GB" dirty="0" smtClean="0"/>
              <a:t>England</a:t>
            </a:r>
          </a:p>
          <a:p>
            <a:pPr>
              <a:buNone/>
            </a:pPr>
            <a:r>
              <a:rPr lang="en-GB" sz="2400" dirty="0" smtClean="0"/>
              <a:t>Changing definitions to reflect changes in the way people manage their lives</a:t>
            </a:r>
          </a:p>
          <a:p>
            <a:pPr lvl="1"/>
            <a:r>
              <a:rPr lang="en-GB" sz="2000" dirty="0" smtClean="0"/>
              <a:t>Eating patterns</a:t>
            </a:r>
          </a:p>
          <a:p>
            <a:pPr lvl="1"/>
            <a:r>
              <a:rPr lang="en-GB" sz="2000" dirty="0" smtClean="0"/>
              <a:t>Co-residential patterns</a:t>
            </a:r>
          </a:p>
          <a:p>
            <a:pPr lvl="1"/>
            <a:r>
              <a:rPr lang="en-GB" sz="2000" dirty="0" smtClean="0"/>
              <a:t>Budgets</a:t>
            </a:r>
          </a:p>
          <a:p>
            <a:pPr>
              <a:buNone/>
            </a:pPr>
            <a:r>
              <a:rPr lang="en-GB" sz="2400" dirty="0" err="1" smtClean="0"/>
              <a:t>ie</a:t>
            </a:r>
            <a:r>
              <a:rPr lang="en-GB" sz="2400" dirty="0" smtClean="0"/>
              <a:t>. Trying to capture the diversity of arrangements  and economic units BEHIND the front door</a:t>
            </a:r>
            <a:endParaRPr lang="en-GB" sz="2400" dirty="0"/>
          </a:p>
        </p:txBody>
      </p:sp>
      <p:sp>
        <p:nvSpPr>
          <p:cNvPr id="9" name="Content Placeholder 8"/>
          <p:cNvSpPr>
            <a:spLocks noGrp="1"/>
          </p:cNvSpPr>
          <p:nvPr>
            <p:ph sz="half" idx="2"/>
          </p:nvPr>
        </p:nvSpPr>
        <p:spPr>
          <a:xfrm>
            <a:off x="4788024" y="1196753"/>
            <a:ext cx="4038600" cy="3240360"/>
          </a:xfrm>
          <a:solidFill>
            <a:schemeClr val="accent6">
              <a:lumMod val="60000"/>
              <a:lumOff val="40000"/>
            </a:schemeClr>
          </a:solidFill>
          <a:ln w="22225">
            <a:solidFill>
              <a:schemeClr val="tx1"/>
            </a:solidFill>
          </a:ln>
        </p:spPr>
        <p:txBody>
          <a:bodyPr/>
          <a:lstStyle/>
          <a:p>
            <a:pPr>
              <a:buNone/>
            </a:pPr>
            <a:r>
              <a:rPr lang="en-GB" dirty="0" smtClean="0"/>
              <a:t>France</a:t>
            </a:r>
          </a:p>
          <a:p>
            <a:pPr>
              <a:buNone/>
            </a:pPr>
            <a:r>
              <a:rPr lang="en-GB" sz="2400" dirty="0" smtClean="0"/>
              <a:t>The same definition over the whole period</a:t>
            </a:r>
          </a:p>
          <a:p>
            <a:pPr>
              <a:buNone/>
            </a:pPr>
            <a:r>
              <a:rPr lang="en-GB" sz="2400" dirty="0" smtClean="0"/>
              <a:t>Only want to know the NUMBERS of people behind the front door – NOT how they are organised / configured</a:t>
            </a:r>
            <a:endParaRPr lang="en-GB" sz="2400" dirty="0"/>
          </a:p>
        </p:txBody>
      </p:sp>
      <p:sp>
        <p:nvSpPr>
          <p:cNvPr id="10" name="Rounded Rectangular Callout 9"/>
          <p:cNvSpPr/>
          <p:nvPr/>
        </p:nvSpPr>
        <p:spPr>
          <a:xfrm>
            <a:off x="4139952" y="4725144"/>
            <a:ext cx="5004048" cy="2132856"/>
          </a:xfrm>
          <a:prstGeom prst="wedgeRoundRectCallout">
            <a:avLst>
              <a:gd name="adj1" fmla="val 42236"/>
              <a:gd name="adj2" fmla="val -74734"/>
              <a:gd name="adj3" fmla="val 16667"/>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089" name="Rectangle 1"/>
          <p:cNvSpPr>
            <a:spLocks noChangeArrowheads="1"/>
          </p:cNvSpPr>
          <p:nvPr/>
        </p:nvSpPr>
        <p:spPr bwMode="auto">
          <a:xfrm>
            <a:off x="4427984" y="5012257"/>
            <a:ext cx="4536504" cy="1631216"/>
          </a:xfrm>
          <a:prstGeom prst="rect">
            <a:avLst/>
          </a:prstGeom>
          <a:solidFill>
            <a:schemeClr val="accent6">
              <a:lumMod val="60000"/>
              <a:lumOff val="4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1"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Je pense que quantitativement l’attention se porte d’ailleurs plutôt sur les ménages qui sont sur plusieurs logements que le même logement avec plusieurs ménages. </a:t>
            </a:r>
            <a:r>
              <a:rPr kumimoji="0" lang="en-US" sz="2000" b="0" i="1"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a:t>
            </a:r>
            <a:r>
              <a:rPr kumimoji="0" lang="en-GB" sz="2000" b="0" i="0" u="none" strike="noStrike" cap="none" normalizeH="0" baseline="0" dirty="0" smtClean="0">
                <a:ln>
                  <a:noFill/>
                </a:ln>
                <a:solidFill>
                  <a:schemeClr val="tx1"/>
                </a:solidFill>
                <a:effectLst/>
                <a:latin typeface="Times New Roman" pitchFamily="18" charset="0"/>
                <a:ea typeface="Calibri" pitchFamily="34" charset="0"/>
                <a:cs typeface="Calibri" pitchFamily="34" charset="0"/>
              </a:rPr>
              <a:t>Academic Data Analyst, 2011</a:t>
            </a:r>
            <a:r>
              <a:rPr kumimoji="0" lang="en-US" sz="2000" b="0" i="1"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9091" name="Rectangle 3"/>
          <p:cNvSpPr>
            <a:spLocks noChangeArrowheads="1"/>
          </p:cNvSpPr>
          <p:nvPr/>
        </p:nvSpPr>
        <p:spPr bwMode="auto">
          <a:xfrm>
            <a:off x="0" y="572214"/>
            <a:ext cx="219932"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90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908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0"/>
            <a:ext cx="8229600" cy="764704"/>
          </a:xfrm>
        </p:spPr>
        <p:txBody>
          <a:bodyPr/>
          <a:lstStyle/>
          <a:p>
            <a:r>
              <a:rPr lang="en-GB" dirty="0" smtClean="0"/>
              <a:t>Households in French censuses</a:t>
            </a:r>
            <a:endParaRPr lang="en-GB" dirty="0"/>
          </a:p>
        </p:txBody>
      </p:sp>
      <p:sp>
        <p:nvSpPr>
          <p:cNvPr id="8" name="Content Placeholder 7"/>
          <p:cNvSpPr>
            <a:spLocks noGrp="1"/>
          </p:cNvSpPr>
          <p:nvPr>
            <p:ph idx="1"/>
          </p:nvPr>
        </p:nvSpPr>
        <p:spPr>
          <a:xfrm>
            <a:off x="457200" y="764705"/>
            <a:ext cx="8229600" cy="1512167"/>
          </a:xfrm>
        </p:spPr>
        <p:txBody>
          <a:bodyPr>
            <a:normAutofit fontScale="62500" lnSpcReduction="20000"/>
          </a:bodyPr>
          <a:lstStyle/>
          <a:p>
            <a:pPr>
              <a:buNone/>
            </a:pPr>
            <a:r>
              <a:rPr lang="en-GB" dirty="0" smtClean="0"/>
              <a:t>1962 </a:t>
            </a:r>
            <a:r>
              <a:rPr lang="en-GB" sz="2800" dirty="0" smtClean="0"/>
              <a:t> </a:t>
            </a:r>
            <a:r>
              <a:rPr lang="fr-FR" sz="2800" i="1" dirty="0" smtClean="0"/>
              <a:t>l’ensemble des personnes, quels que soit les liens qui les unissent, qui habitent une unité d’habitation privée, c'est-à-dire, un local séparé et indépendant </a:t>
            </a:r>
            <a:r>
              <a:rPr lang="fr-FR" i="1" dirty="0" smtClean="0"/>
              <a:t> </a:t>
            </a:r>
          </a:p>
          <a:p>
            <a:pPr>
              <a:buNone/>
            </a:pPr>
            <a:endParaRPr lang="fr-FR" i="1" dirty="0" smtClean="0"/>
          </a:p>
          <a:p>
            <a:pPr>
              <a:buNone/>
            </a:pPr>
            <a:r>
              <a:rPr lang="fr-FR" i="1" dirty="0" smtClean="0"/>
              <a:t>	</a:t>
            </a:r>
            <a:endParaRPr lang="en-GB" dirty="0"/>
          </a:p>
        </p:txBody>
      </p:sp>
      <p:sp>
        <p:nvSpPr>
          <p:cNvPr id="6" name="TextBox 5"/>
          <p:cNvSpPr txBox="1"/>
          <p:nvPr/>
        </p:nvSpPr>
        <p:spPr>
          <a:xfrm>
            <a:off x="755576" y="2276872"/>
            <a:ext cx="7668344" cy="861774"/>
          </a:xfrm>
          <a:prstGeom prst="rect">
            <a:avLst/>
          </a:prstGeom>
          <a:solidFill>
            <a:srgbClr val="0000FF"/>
          </a:solidFill>
          <a:ln>
            <a:solidFill>
              <a:schemeClr val="accent1">
                <a:shade val="50000"/>
              </a:schemeClr>
            </a:solidFill>
          </a:ln>
        </p:spPr>
        <p:txBody>
          <a:bodyPr wrap="square" rtlCol="0">
            <a:spAutoFit/>
          </a:bodyPr>
          <a:lstStyle/>
          <a:p>
            <a:pPr algn="ctr">
              <a:buNone/>
            </a:pPr>
            <a:r>
              <a:rPr lang="en-GB" sz="3200" dirty="0" smtClean="0">
                <a:solidFill>
                  <a:schemeClr val="bg1"/>
                </a:solidFill>
              </a:rPr>
              <a:t>Ménage=logement    Household=dwelling</a:t>
            </a:r>
            <a:endParaRPr lang="fr-FR" sz="3200" dirty="0" smtClean="0">
              <a:solidFill>
                <a:schemeClr val="bg1"/>
              </a:solidFill>
            </a:endParaRPr>
          </a:p>
          <a:p>
            <a:pPr algn="ctr"/>
            <a:endParaRPr lang="en-GB" dirty="0"/>
          </a:p>
        </p:txBody>
      </p:sp>
      <p:sp>
        <p:nvSpPr>
          <p:cNvPr id="9" name="TextBox 8"/>
          <p:cNvSpPr txBox="1"/>
          <p:nvPr/>
        </p:nvSpPr>
        <p:spPr>
          <a:xfrm>
            <a:off x="683568" y="3429000"/>
            <a:ext cx="7992888" cy="2677656"/>
          </a:xfrm>
          <a:prstGeom prst="rect">
            <a:avLst/>
          </a:prstGeom>
          <a:noFill/>
        </p:spPr>
        <p:txBody>
          <a:bodyPr wrap="square" rtlCol="0">
            <a:spAutoFit/>
          </a:bodyPr>
          <a:lstStyle/>
          <a:p>
            <a:pPr marL="514350" indent="-514350">
              <a:buFont typeface="Arial" pitchFamily="34" charset="0"/>
              <a:buChar char="•"/>
            </a:pPr>
            <a:r>
              <a:rPr lang="en-GB" sz="2800" dirty="0" smtClean="0"/>
              <a:t>Census is integral part of commune administration</a:t>
            </a:r>
          </a:p>
          <a:p>
            <a:pPr marL="514350" indent="-514350">
              <a:buFont typeface="Arial" pitchFamily="34" charset="0"/>
              <a:buChar char="•"/>
            </a:pPr>
            <a:r>
              <a:rPr lang="en-GB" sz="2800" i="1" dirty="0" smtClean="0"/>
              <a:t>De jure </a:t>
            </a:r>
            <a:r>
              <a:rPr lang="en-GB" sz="2800" dirty="0" smtClean="0"/>
              <a:t>– encompassing those in ‘residence </a:t>
            </a:r>
            <a:r>
              <a:rPr lang="en-GB" sz="2800" dirty="0" err="1" smtClean="0"/>
              <a:t>principale</a:t>
            </a:r>
            <a:r>
              <a:rPr lang="en-GB" sz="2800" dirty="0" smtClean="0"/>
              <a:t>’ (since 2004 ‘residence </a:t>
            </a:r>
            <a:r>
              <a:rPr lang="en-GB" sz="2800" dirty="0" err="1" smtClean="0"/>
              <a:t>habituelle</a:t>
            </a:r>
            <a:r>
              <a:rPr lang="en-GB" sz="2800" dirty="0" smtClean="0"/>
              <a:t>’)</a:t>
            </a:r>
          </a:p>
          <a:p>
            <a:pPr marL="514350" indent="-514350">
              <a:buFont typeface="Arial" pitchFamily="34" charset="0"/>
              <a:buChar char="•"/>
            </a:pPr>
            <a:r>
              <a:rPr lang="en-GB" sz="2800" dirty="0" smtClean="0"/>
              <a:t>Census returns self completed since 1881 – need a simple and straightforward unit in which everyone is counted.</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611560" y="836712"/>
            <a:ext cx="8280920" cy="4824536"/>
          </a:xfrm>
          <a:prstGeom prst="wedgeRoundRect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835" name="Rectangle 3"/>
          <p:cNvSpPr>
            <a:spLocks noChangeArrowheads="1"/>
          </p:cNvSpPr>
          <p:nvPr/>
        </p:nvSpPr>
        <p:spPr bwMode="auto">
          <a:xfrm>
            <a:off x="0" y="572214"/>
            <a:ext cx="279244"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hlinkClick r:id=""/>
              </a:rPr>
              <a:t>[</a:t>
            </a:r>
            <a:r>
              <a:rPr kumimoji="0" lang="en-GB" sz="1000" b="0" i="0" u="none" strike="noStrike" cap="none" normalizeH="0" baseline="30000" dirty="0" smtClean="0" bmk="">
                <a:ln>
                  <a:noFill/>
                </a:ln>
                <a:solidFill>
                  <a:schemeClr val="tx1"/>
                </a:solidFill>
                <a:effectLst/>
                <a:latin typeface="Calibri" pitchFamily="34" charset="0"/>
                <a:ea typeface="Calibri" pitchFamily="34" charset="0"/>
                <a:cs typeface="Times New Roman" pitchFamily="18" charset="0"/>
                <a:hlinkClick r:id=""/>
              </a:rPr>
              <a:t>1]</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1187624" y="1052736"/>
            <a:ext cx="7272808" cy="4801314"/>
          </a:xfrm>
          <a:prstGeom prst="rect">
            <a:avLst/>
          </a:prstGeom>
          <a:noFill/>
        </p:spPr>
        <p:txBody>
          <a:bodyPr wrap="square" rtlCol="0">
            <a:spAutoFit/>
          </a:bodyPr>
          <a:lstStyle/>
          <a:p>
            <a:pPr lvl="0"/>
            <a:r>
              <a:rPr lang="fr-FR" sz="2400" i="1" dirty="0" smtClean="0">
                <a:latin typeface="Times New Roman" pitchFamily="18" charset="0"/>
                <a:ea typeface="Calibri" pitchFamily="34" charset="0"/>
                <a:cs typeface="Arial" pitchFamily="34" charset="0"/>
              </a:rPr>
              <a:t>« …dans le recensement français nous n’avons rien sur les revenus. Donc l’idée de partager le même budget, de vivre sur le même revenu, on ne peut pas l’appliquer au recensement – et les gens du recensement ne veulent pas même qu’on pose une question sur le revenu, même qu’on aborde le sujet des revenus, en disant quand même que le recensement c’est pour compter des personnes, donc il faut que les gens répondent le mieux possible au recensement et donc n’abordons pas les sujets qui pourraient être jugés indiscrets, qui pourraient bref fâcher –donc […] on est resté sur la notion de ménage – logement. »</a:t>
            </a:r>
            <a:r>
              <a:rPr lang="en-GB" sz="2400" i="1" dirty="0" smtClean="0">
                <a:latin typeface="Times New Roman" pitchFamily="18" charset="0"/>
                <a:ea typeface="Calibri" pitchFamily="34" charset="0"/>
                <a:cs typeface="Arial" pitchFamily="34" charset="0"/>
              </a:rPr>
              <a:t>(</a:t>
            </a:r>
            <a:r>
              <a:rPr lang="en-GB" sz="2400" dirty="0" smtClean="0">
                <a:latin typeface="Times New Roman" pitchFamily="18" charset="0"/>
                <a:ea typeface="Calibri" pitchFamily="34" charset="0"/>
                <a:cs typeface="Arial" pitchFamily="34" charset="0"/>
              </a:rPr>
              <a:t>INSEE Survey designer, 2011</a:t>
            </a:r>
            <a:r>
              <a:rPr lang="en-GB" sz="2400" i="1" dirty="0" smtClean="0">
                <a:latin typeface="Times New Roman" pitchFamily="18" charset="0"/>
                <a:ea typeface="Calibri" pitchFamily="34" charset="0"/>
                <a:cs typeface="Arial" pitchFamily="34" charset="0"/>
              </a:rPr>
              <a:t>)</a:t>
            </a:r>
            <a:endParaRPr lang="en-GB" sz="2400" dirty="0" smtClean="0">
              <a:latin typeface="Arial" pitchFamily="34" charset="0"/>
              <a:cs typeface="Arial" pitchFamily="34" charset="0"/>
            </a:endParaRP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332657"/>
            <a:ext cx="8507288" cy="4824536"/>
          </a:xfrm>
        </p:spPr>
        <p:txBody>
          <a:bodyPr/>
          <a:lstStyle/>
          <a:p>
            <a:pPr>
              <a:buNone/>
            </a:pPr>
            <a:r>
              <a:rPr lang="en-GB" dirty="0" smtClean="0"/>
              <a:t>Different conceptualisations of census household have other consequences</a:t>
            </a:r>
          </a:p>
          <a:p>
            <a:pPr>
              <a:buNone/>
            </a:pPr>
            <a:r>
              <a:rPr lang="en-GB" sz="2800" dirty="0" smtClean="0"/>
              <a:t>France:  cannot have a ‘homeless household’</a:t>
            </a:r>
          </a:p>
          <a:p>
            <a:pPr>
              <a:buNone/>
            </a:pPr>
            <a:r>
              <a:rPr lang="en-GB" sz="2800" dirty="0" smtClean="0"/>
              <a:t>France:  cannot have a mobile household</a:t>
            </a:r>
          </a:p>
          <a:p>
            <a:pPr lvl="2"/>
            <a:r>
              <a:rPr lang="en-GB" dirty="0" smtClean="0"/>
              <a:t>excludes bargees, caravan dwellers, travellers etc</a:t>
            </a:r>
          </a:p>
          <a:p>
            <a:pPr>
              <a:buNone/>
            </a:pPr>
            <a:r>
              <a:rPr lang="en-GB" sz="2800" dirty="0" smtClean="0"/>
              <a:t>Household structure</a:t>
            </a:r>
          </a:p>
          <a:p>
            <a:pPr lvl="1"/>
            <a:r>
              <a:rPr lang="en-GB" sz="2400" dirty="0" smtClean="0"/>
              <a:t>Britain – relationships collected and coded</a:t>
            </a:r>
          </a:p>
          <a:p>
            <a:pPr lvl="1"/>
            <a:r>
              <a:rPr lang="en-GB" sz="2400" dirty="0" smtClean="0"/>
              <a:t>France – relationships and household structure just imputed</a:t>
            </a:r>
          </a:p>
          <a:p>
            <a:endParaRPr lang="en-GB" dirty="0" smtClean="0"/>
          </a:p>
        </p:txBody>
      </p:sp>
      <p:sp>
        <p:nvSpPr>
          <p:cNvPr id="5" name="Rounded Rectangular Callout 4"/>
          <p:cNvSpPr/>
          <p:nvPr/>
        </p:nvSpPr>
        <p:spPr>
          <a:xfrm>
            <a:off x="251520" y="4653136"/>
            <a:ext cx="8568952" cy="1916832"/>
          </a:xfrm>
          <a:prstGeom prst="wedgeRoundRectCallout">
            <a:avLst>
              <a:gd name="adj1" fmla="val 46751"/>
              <a:gd name="adj2" fmla="val -69903"/>
              <a:gd name="adj3" fmla="val 1666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67544" y="4797152"/>
            <a:ext cx="8208912" cy="1631216"/>
          </a:xfrm>
          <a:prstGeom prst="rect">
            <a:avLst/>
          </a:prstGeom>
          <a:solidFill>
            <a:schemeClr val="accent6">
              <a:lumMod val="60000"/>
              <a:lumOff val="40000"/>
            </a:schemeClr>
          </a:solidFill>
        </p:spPr>
        <p:txBody>
          <a:bodyPr wrap="square" rtlCol="0">
            <a:spAutoFit/>
          </a:bodyPr>
          <a:lstStyle/>
          <a:p>
            <a:r>
              <a:rPr lang="fr-FR" sz="2000" i="1" dirty="0" smtClean="0"/>
              <a:t>L’objectif principal du recensement c’est compter et donner  des informations qui intéressent les communes […] Donc par exemple dans le recensement on ne fait pas la différence entre une famille recomposée et une famille traditionnelle, les liens sont donnés mais comme c’est du traitement de masse ils ne sont pas exploités. </a:t>
            </a:r>
            <a:r>
              <a:rPr lang="fr-FR" sz="2000" dirty="0" smtClean="0"/>
              <a:t>(fonctionnaire, INSEE, 2011</a:t>
            </a:r>
            <a:r>
              <a:rPr lang="fr-FR" dirty="0" smtClean="0"/>
              <a: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GB"/>
          </a:p>
        </p:txBody>
      </p:sp>
      <p:sp>
        <p:nvSpPr>
          <p:cNvPr id="8" name="Content Placeholder 7"/>
          <p:cNvSpPr>
            <a:spLocks noGrp="1"/>
          </p:cNvSpPr>
          <p:nvPr>
            <p:ph idx="1"/>
          </p:nvPr>
        </p:nvSpPr>
        <p:spPr/>
        <p:txBody>
          <a:bodyPr>
            <a:normAutofit fontScale="92500" lnSpcReduction="20000"/>
          </a:bodyPr>
          <a:lstStyle/>
          <a:p>
            <a:pPr>
              <a:buNone/>
            </a:pPr>
            <a:r>
              <a:rPr lang="en-GB" dirty="0" smtClean="0"/>
              <a:t>It seems that: </a:t>
            </a:r>
          </a:p>
          <a:p>
            <a:pPr>
              <a:buNone/>
            </a:pPr>
            <a:endParaRPr lang="en-GB" dirty="0" smtClean="0"/>
          </a:p>
          <a:p>
            <a:pPr>
              <a:buNone/>
            </a:pPr>
            <a:r>
              <a:rPr lang="en-GB" dirty="0" smtClean="0"/>
              <a:t>England:  census households are about </a:t>
            </a:r>
          </a:p>
          <a:p>
            <a:pPr>
              <a:buNone/>
            </a:pPr>
            <a:r>
              <a:rPr lang="en-GB" dirty="0" smtClean="0"/>
              <a:t>			describing society</a:t>
            </a:r>
          </a:p>
          <a:p>
            <a:pPr>
              <a:buNone/>
            </a:pPr>
            <a:endParaRPr lang="en-GB" dirty="0" smtClean="0"/>
          </a:p>
          <a:p>
            <a:pPr>
              <a:buNone/>
            </a:pPr>
            <a:r>
              <a:rPr lang="en-GB" dirty="0" smtClean="0"/>
              <a:t>France : census households are about counting </a:t>
            </a:r>
          </a:p>
          <a:p>
            <a:pPr>
              <a:buNone/>
            </a:pPr>
            <a:r>
              <a:rPr lang="en-GB" dirty="0" smtClean="0"/>
              <a:t>			the population</a:t>
            </a:r>
          </a:p>
          <a:p>
            <a:pPr>
              <a:buNone/>
            </a:pPr>
            <a:endParaRPr lang="en-GB" dirty="0" smtClean="0"/>
          </a:p>
          <a:p>
            <a:pPr>
              <a:buNone/>
            </a:pPr>
            <a:r>
              <a:rPr lang="en-GB" dirty="0" smtClean="0"/>
              <a:t>But…….</a:t>
            </a:r>
            <a:endParaRPr lang="en-GB" dirty="0"/>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0"/>
            <a:ext cx="9144000" cy="1124744"/>
          </a:xfrm>
        </p:spPr>
        <p:txBody>
          <a:bodyPr>
            <a:noAutofit/>
          </a:bodyPr>
          <a:lstStyle/>
          <a:p>
            <a:r>
              <a:rPr lang="en-GB" sz="3600" dirty="0" smtClean="0"/>
              <a:t>French changes towards ‘describing society’</a:t>
            </a:r>
            <a:endParaRPr lang="en-GB" sz="3600" dirty="0"/>
          </a:p>
        </p:txBody>
      </p:sp>
      <p:sp>
        <p:nvSpPr>
          <p:cNvPr id="8" name="Content Placeholder 7"/>
          <p:cNvSpPr>
            <a:spLocks noGrp="1"/>
          </p:cNvSpPr>
          <p:nvPr>
            <p:ph idx="1"/>
          </p:nvPr>
        </p:nvSpPr>
        <p:spPr>
          <a:xfrm>
            <a:off x="0" y="1124744"/>
            <a:ext cx="8964488" cy="5001419"/>
          </a:xfrm>
        </p:spPr>
        <p:txBody>
          <a:bodyPr>
            <a:normAutofit/>
          </a:bodyPr>
          <a:lstStyle/>
          <a:p>
            <a:pPr>
              <a:buNone/>
            </a:pPr>
            <a:r>
              <a:rPr lang="en-GB" sz="2800" dirty="0" smtClean="0"/>
              <a:t>1. “residence </a:t>
            </a:r>
            <a:r>
              <a:rPr lang="en-GB" sz="2800" dirty="0" err="1" smtClean="0"/>
              <a:t>principale</a:t>
            </a:r>
            <a:r>
              <a:rPr lang="en-GB" sz="2800" dirty="0" smtClean="0"/>
              <a:t>” changed to “residence </a:t>
            </a:r>
            <a:r>
              <a:rPr lang="en-GB" sz="2800" dirty="0" err="1" smtClean="0"/>
              <a:t>habituelle</a:t>
            </a:r>
            <a:r>
              <a:rPr lang="en-GB" sz="2800" dirty="0" smtClean="0"/>
              <a:t>”</a:t>
            </a:r>
          </a:p>
          <a:p>
            <a:pPr>
              <a:buNone/>
            </a:pPr>
            <a:r>
              <a:rPr lang="en-GB" sz="2800" dirty="0" smtClean="0"/>
              <a:t>2.  Issues around ‘household head’</a:t>
            </a:r>
          </a:p>
          <a:p>
            <a:pPr>
              <a:buNone/>
            </a:pPr>
            <a:r>
              <a:rPr lang="en-GB" sz="2800" dirty="0" smtClean="0"/>
              <a:t>	Until 1975 – self declared or assigned role because first person named on household list</a:t>
            </a:r>
          </a:p>
          <a:p>
            <a:pPr>
              <a:buNone/>
            </a:pPr>
            <a:r>
              <a:rPr lang="en-GB" sz="2800" dirty="0" smtClean="0"/>
              <a:t> 	1982+</a:t>
            </a:r>
          </a:p>
          <a:p>
            <a:pPr>
              <a:buNone/>
            </a:pPr>
            <a:r>
              <a:rPr lang="fr-FR" sz="2200" i="1" dirty="0" smtClean="0"/>
              <a:t>	S’il n’y a aucune famille dans le ménage, on retient comme personne de référence du ménage la plus âgée des personnes actives du ménage ou, s’il n’y a aucun actif dans le ménage, la personne la plus âgée du ménage. S’il y a une famille dans le ménage, on retient comme personne de référence du ménage l’homme (l’adulte de sexe masculin) dans le cas d’un couple ou la personne adulte sans conjoint dans le cas d’une famille monoparentale </a:t>
            </a:r>
          </a:p>
          <a:p>
            <a:pPr>
              <a:buNone/>
            </a:pPr>
            <a:r>
              <a:rPr lang="fr-FR" sz="2000" dirty="0" smtClean="0"/>
              <a:t>	Note n°52 des Résultats du recensement général de la population de 1982</a:t>
            </a:r>
            <a:endParaRPr lang="en-GB"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260648"/>
            <a:ext cx="8435280" cy="3672409"/>
          </a:xfrm>
        </p:spPr>
        <p:txBody>
          <a:bodyPr>
            <a:normAutofit lnSpcReduction="10000"/>
          </a:bodyPr>
          <a:lstStyle/>
          <a:p>
            <a:pPr algn="ctr">
              <a:buNone/>
            </a:pPr>
            <a:r>
              <a:rPr lang="en-GB" dirty="0" smtClean="0"/>
              <a:t>England’s movements towards </a:t>
            </a:r>
          </a:p>
          <a:p>
            <a:pPr algn="ctr">
              <a:buNone/>
            </a:pPr>
            <a:r>
              <a:rPr lang="en-GB" dirty="0" smtClean="0"/>
              <a:t>‘counting the population’</a:t>
            </a:r>
          </a:p>
          <a:p>
            <a:pPr>
              <a:buNone/>
            </a:pPr>
            <a:endParaRPr lang="en-GB" sz="2800" dirty="0" smtClean="0"/>
          </a:p>
          <a:p>
            <a:pPr>
              <a:buNone/>
            </a:pPr>
            <a:r>
              <a:rPr lang="en-GB" sz="2800" dirty="0" smtClean="0"/>
              <a:t>2011:  option of web-based return</a:t>
            </a:r>
          </a:p>
          <a:p>
            <a:pPr>
              <a:buNone/>
            </a:pPr>
            <a:r>
              <a:rPr lang="en-GB" sz="2800" dirty="0" smtClean="0"/>
              <a:t>		change to simplest definition for 50 years</a:t>
            </a:r>
          </a:p>
          <a:p>
            <a:pPr>
              <a:buNone/>
            </a:pPr>
            <a:r>
              <a:rPr lang="en-GB" sz="2400" i="1" dirty="0" smtClean="0">
                <a:solidFill>
                  <a:schemeClr val="dk1"/>
                </a:solidFill>
              </a:rPr>
              <a:t>One person living alone or a group of people (not necessarily related) living at the same </a:t>
            </a:r>
            <a:r>
              <a:rPr lang="en-GB" sz="2400" i="1" dirty="0" smtClean="0"/>
              <a:t>address who share cooking facilities and share a living room or sitting room or dining area</a:t>
            </a:r>
            <a:r>
              <a:rPr lang="en-GB" sz="2400" i="1" dirty="0" smtClean="0">
                <a:solidFill>
                  <a:srgbClr val="C00000"/>
                </a:solidFill>
              </a:rPr>
              <a:t>. </a:t>
            </a:r>
          </a:p>
          <a:p>
            <a:pPr>
              <a:buNone/>
            </a:pPr>
            <a:endParaRPr lang="en-GB" dirty="0"/>
          </a:p>
        </p:txBody>
      </p:sp>
      <p:sp>
        <p:nvSpPr>
          <p:cNvPr id="5" name="Rounded Rectangular Callout 4"/>
          <p:cNvSpPr/>
          <p:nvPr/>
        </p:nvSpPr>
        <p:spPr>
          <a:xfrm>
            <a:off x="395536" y="4149080"/>
            <a:ext cx="8496944" cy="2448272"/>
          </a:xfrm>
          <a:prstGeom prst="wedgeRoundRectCallout">
            <a:avLst>
              <a:gd name="adj1" fmla="val -53297"/>
              <a:gd name="adj2" fmla="val 57520"/>
              <a:gd name="adj3" fmla="val 16667"/>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827584" y="4365104"/>
            <a:ext cx="7920880" cy="1938992"/>
          </a:xfrm>
          <a:prstGeom prst="rect">
            <a:avLst/>
          </a:prstGeom>
          <a:solidFill>
            <a:schemeClr val="tx2">
              <a:lumMod val="20000"/>
              <a:lumOff val="80000"/>
            </a:schemeClr>
          </a:solidFill>
        </p:spPr>
        <p:txBody>
          <a:bodyPr wrap="square" rtlCol="0">
            <a:spAutoFit/>
          </a:bodyPr>
          <a:lstStyle/>
          <a:p>
            <a:r>
              <a:rPr lang="en-GB" sz="2000" i="1" dirty="0" smtClean="0"/>
              <a:t>Because of the changes that we’ve made of our definitions are for practical reasons, that’s the ... it’s not because, it’s not because, the way people are living is changing but that’s not really why we’re changing our definitions, we’re changing our definitions because we have to make them useful to us to actually be able to count people, that’s really been the driver</a:t>
            </a:r>
            <a:r>
              <a:rPr lang="en-GB" sz="2000" dirty="0" smtClean="0"/>
              <a:t> (ONS Survey designers, 2011)</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0"/>
            <a:ext cx="8229600" cy="908720"/>
          </a:xfrm>
        </p:spPr>
        <p:txBody>
          <a:bodyPr/>
          <a:lstStyle/>
          <a:p>
            <a:r>
              <a:rPr lang="en-GB" dirty="0" smtClean="0"/>
              <a:t>Discussion</a:t>
            </a:r>
            <a:endParaRPr lang="en-GB" dirty="0"/>
          </a:p>
        </p:txBody>
      </p:sp>
      <p:sp>
        <p:nvSpPr>
          <p:cNvPr id="8" name="Content Placeholder 7"/>
          <p:cNvSpPr>
            <a:spLocks noGrp="1"/>
          </p:cNvSpPr>
          <p:nvPr>
            <p:ph idx="1"/>
          </p:nvPr>
        </p:nvSpPr>
        <p:spPr>
          <a:xfrm>
            <a:off x="457200" y="836712"/>
            <a:ext cx="8229600" cy="5289451"/>
          </a:xfrm>
        </p:spPr>
        <p:txBody>
          <a:bodyPr>
            <a:normAutofit fontScale="92500"/>
          </a:bodyPr>
          <a:lstStyle/>
          <a:p>
            <a:r>
              <a:rPr lang="en-GB" sz="2400" dirty="0" smtClean="0"/>
              <a:t>Census inevitably a very crude tool</a:t>
            </a:r>
          </a:p>
          <a:p>
            <a:pPr lvl="1"/>
            <a:r>
              <a:rPr lang="en-GB" sz="2000" dirty="0" smtClean="0"/>
              <a:t>Priority of avoiding double counting can distort some census data</a:t>
            </a:r>
          </a:p>
          <a:p>
            <a:r>
              <a:rPr lang="en-GB" sz="2400" dirty="0" smtClean="0"/>
              <a:t>Need to understand institutional drivers and  practical contexts</a:t>
            </a:r>
          </a:p>
          <a:p>
            <a:pPr lvl="1"/>
            <a:r>
              <a:rPr lang="en-GB" sz="2000" dirty="0" smtClean="0"/>
              <a:t>such as data collection constraints</a:t>
            </a:r>
          </a:p>
          <a:p>
            <a:r>
              <a:rPr lang="en-GB" sz="2400" dirty="0" smtClean="0"/>
              <a:t>Census data are not strictly comparable between countries</a:t>
            </a:r>
          </a:p>
          <a:p>
            <a:r>
              <a:rPr lang="en-GB" sz="2400" dirty="0" smtClean="0"/>
              <a:t>Do censuses ever really allow description of society however the definitions are refined?</a:t>
            </a:r>
          </a:p>
          <a:p>
            <a:pPr>
              <a:buNone/>
            </a:pPr>
            <a:r>
              <a:rPr lang="en-GB" sz="2400" b="1" dirty="0" smtClean="0"/>
              <a:t>Maybe description of society should be left to sample surveys</a:t>
            </a:r>
          </a:p>
          <a:p>
            <a:pPr>
              <a:buNone/>
            </a:pPr>
            <a:r>
              <a:rPr lang="en-GB" sz="2400" dirty="0" smtClean="0"/>
              <a:t>France: recent changes to sample survey definitions DO take into account social change using ‘</a:t>
            </a:r>
            <a:r>
              <a:rPr lang="en-US" sz="2400" i="1" dirty="0" err="1" smtClean="0"/>
              <a:t>unités</a:t>
            </a:r>
            <a:r>
              <a:rPr lang="en-US" sz="2400" i="1" dirty="0" smtClean="0"/>
              <a:t> de vie’</a:t>
            </a:r>
            <a:endParaRPr lang="en-GB" sz="2400" dirty="0" smtClean="0"/>
          </a:p>
          <a:p>
            <a:pPr>
              <a:buNone/>
            </a:pPr>
            <a:r>
              <a:rPr lang="en-GB" sz="2400" dirty="0" smtClean="0"/>
              <a:t>		- people who belong to several households</a:t>
            </a:r>
          </a:p>
          <a:p>
            <a:pPr>
              <a:buNone/>
            </a:pPr>
            <a:r>
              <a:rPr lang="en-GB" sz="2400" dirty="0" smtClean="0"/>
              <a:t>		- </a:t>
            </a:r>
            <a:r>
              <a:rPr lang="en-GB" sz="2400" dirty="0" err="1" smtClean="0"/>
              <a:t>coresiding</a:t>
            </a:r>
            <a:r>
              <a:rPr lang="en-GB" sz="2400" dirty="0" smtClean="0"/>
              <a:t> but separate budgets</a:t>
            </a:r>
          </a:p>
          <a:p>
            <a:pPr>
              <a:buNone/>
            </a:pPr>
            <a:r>
              <a:rPr lang="en-GB" sz="2400" dirty="0" smtClean="0"/>
              <a:t>		- closer to the UK nuanced definitions</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40768"/>
            <a:ext cx="9144000" cy="792088"/>
          </a:xfrm>
        </p:spPr>
        <p:txBody>
          <a:bodyPr>
            <a:noAutofit/>
          </a:bodyPr>
          <a:lstStyle/>
          <a:p>
            <a:r>
              <a:rPr lang="en-GB" sz="3200" b="1" dirty="0" smtClean="0"/>
              <a:t>Acknowledgements</a:t>
            </a:r>
            <a:endParaRPr lang="en-GB" sz="3200" b="1" dirty="0"/>
          </a:p>
        </p:txBody>
      </p:sp>
      <p:sp>
        <p:nvSpPr>
          <p:cNvPr id="3" name="Content Placeholder 2"/>
          <p:cNvSpPr>
            <a:spLocks noGrp="1"/>
          </p:cNvSpPr>
          <p:nvPr>
            <p:ph idx="1"/>
          </p:nvPr>
        </p:nvSpPr>
        <p:spPr>
          <a:xfrm>
            <a:off x="251520" y="2132856"/>
            <a:ext cx="8712968" cy="4464496"/>
          </a:xfrm>
        </p:spPr>
        <p:txBody>
          <a:bodyPr>
            <a:normAutofit/>
          </a:bodyPr>
          <a:lstStyle/>
          <a:p>
            <a:pPr>
              <a:buNone/>
            </a:pPr>
            <a:r>
              <a:rPr lang="en-GB" dirty="0" smtClean="0"/>
              <a:t>ESRC and ANR – funders of HH-MM research</a:t>
            </a:r>
          </a:p>
          <a:p>
            <a:pPr>
              <a:buNone/>
            </a:pPr>
            <a:r>
              <a:rPr lang="en-GB" dirty="0" smtClean="0"/>
              <a:t>Other team members of HH-MM, especially </a:t>
            </a:r>
            <a:r>
              <a:rPr lang="en-GB" dirty="0" err="1" smtClean="0"/>
              <a:t>Sadio</a:t>
            </a:r>
            <a:r>
              <a:rPr lang="en-GB" dirty="0" smtClean="0"/>
              <a:t> </a:t>
            </a:r>
            <a:r>
              <a:rPr lang="en-GB" dirty="0" err="1" smtClean="0"/>
              <a:t>Ba</a:t>
            </a:r>
            <a:r>
              <a:rPr lang="en-GB" dirty="0" smtClean="0"/>
              <a:t> </a:t>
            </a:r>
            <a:r>
              <a:rPr lang="en-GB" dirty="0" err="1" smtClean="0"/>
              <a:t>Gning</a:t>
            </a:r>
            <a:endParaRPr lang="en-GB" dirty="0" smtClean="0"/>
          </a:p>
          <a:p>
            <a:pPr>
              <a:buNone/>
            </a:pPr>
            <a:r>
              <a:rPr lang="en-GB" dirty="0" smtClean="0"/>
              <a:t>Celine for the documentary research</a:t>
            </a:r>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pic>
        <p:nvPicPr>
          <p:cNvPr id="5" name="Picture 7" descr="ESRC Powerpoint Logo"/>
          <p:cNvPicPr>
            <a:picLocks noChangeAspect="1" noChangeArrowheads="1"/>
          </p:cNvPicPr>
          <p:nvPr/>
        </p:nvPicPr>
        <p:blipFill>
          <a:blip r:embed="rId4" cstate="print"/>
          <a:srcRect/>
          <a:stretch>
            <a:fillRect/>
          </a:stretch>
        </p:blipFill>
        <p:spPr bwMode="auto">
          <a:xfrm>
            <a:off x="7848600" y="5788025"/>
            <a:ext cx="1295400" cy="1069975"/>
          </a:xfrm>
          <a:prstGeom prst="rect">
            <a:avLst/>
          </a:prstGeom>
          <a:noFill/>
        </p:spPr>
      </p:pic>
      <p:pic>
        <p:nvPicPr>
          <p:cNvPr id="6" name="Picture 2" descr="Retour à la page d'accueil"/>
          <p:cNvPicPr>
            <a:picLocks noChangeAspect="1" noChangeArrowheads="1"/>
          </p:cNvPicPr>
          <p:nvPr/>
        </p:nvPicPr>
        <p:blipFill>
          <a:blip r:embed="rId5" cstate="print"/>
          <a:srcRect/>
          <a:stretch>
            <a:fillRect/>
          </a:stretch>
        </p:blipFill>
        <p:spPr bwMode="auto">
          <a:xfrm>
            <a:off x="251520" y="5877272"/>
            <a:ext cx="1428750" cy="7715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GB"/>
          </a:p>
        </p:txBody>
      </p:sp>
      <p:sp>
        <p:nvSpPr>
          <p:cNvPr id="8" name="Content Placeholder 7"/>
          <p:cNvSpPr>
            <a:spLocks noGrp="1"/>
          </p:cNvSpPr>
          <p:nvPr>
            <p:ph idx="1"/>
          </p:nvPr>
        </p:nvSpPr>
        <p:spPr/>
        <p:txBody>
          <a:bodyPr/>
          <a:lstStyle/>
          <a:p>
            <a:pPr>
              <a:buNone/>
            </a:pPr>
            <a:r>
              <a:rPr lang="en-GB" dirty="0" smtClean="0"/>
              <a:t>Role of the census</a:t>
            </a:r>
          </a:p>
          <a:p>
            <a:pPr>
              <a:buNone/>
            </a:pPr>
            <a:r>
              <a:rPr lang="en-GB" i="1" dirty="0" smtClean="0"/>
              <a:t>“the most visible, and arguably the most politically important, means by which states statistically depict collective identities” </a:t>
            </a:r>
          </a:p>
          <a:p>
            <a:pPr>
              <a:buNone/>
            </a:pPr>
            <a:r>
              <a:rPr lang="en-GB" dirty="0" smtClean="0"/>
              <a:t>			</a:t>
            </a:r>
            <a:r>
              <a:rPr lang="en-GB" dirty="0" err="1" smtClean="0"/>
              <a:t>Kertzer</a:t>
            </a:r>
            <a:r>
              <a:rPr lang="en-GB" dirty="0" smtClean="0"/>
              <a:t> &amp; </a:t>
            </a:r>
            <a:r>
              <a:rPr lang="en-GB" dirty="0" err="1" smtClean="0"/>
              <a:t>Arel</a:t>
            </a:r>
            <a:r>
              <a:rPr lang="en-GB" dirty="0" smtClean="0"/>
              <a:t> 2002, p.3</a:t>
            </a:r>
            <a:endParaRPr lang="en-GB" dirty="0"/>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GB"/>
          </a:p>
        </p:txBody>
      </p:sp>
      <p:sp>
        <p:nvSpPr>
          <p:cNvPr id="8" name="Content Placeholder 7"/>
          <p:cNvSpPr>
            <a:spLocks noGrp="1"/>
          </p:cNvSpPr>
          <p:nvPr>
            <p:ph idx="1"/>
          </p:nvPr>
        </p:nvSpPr>
        <p:spPr/>
        <p:txBody>
          <a:bodyPr>
            <a:normAutofit/>
          </a:bodyPr>
          <a:lstStyle/>
          <a:p>
            <a:pPr>
              <a:buNone/>
            </a:pPr>
            <a:r>
              <a:rPr lang="en-GB" sz="2400" i="1" dirty="0" smtClean="0"/>
              <a:t>The effective use of man-power and the planning of land use, of housing, and of environmental, health and social services—all these must begin with the latest figures about the population both as it is now and as it will be in the future.</a:t>
            </a:r>
            <a:r>
              <a:rPr lang="en-GB" sz="2400" dirty="0" smtClean="0"/>
              <a:t> </a:t>
            </a:r>
          </a:p>
          <a:p>
            <a:pPr>
              <a:buNone/>
            </a:pPr>
            <a:r>
              <a:rPr lang="en-GB" sz="2400" dirty="0" smtClean="0"/>
              <a:t>				</a:t>
            </a:r>
            <a:r>
              <a:rPr lang="fr-FR" sz="2400" dirty="0" smtClean="0"/>
              <a:t>(</a:t>
            </a:r>
            <a:r>
              <a:rPr lang="fr-FR" sz="2400" dirty="0" err="1" smtClean="0"/>
              <a:t>Hansard</a:t>
            </a:r>
            <a:r>
              <a:rPr lang="fr-FR" sz="2400" dirty="0" smtClean="0"/>
              <a:t> House of Commons, 1963)</a:t>
            </a:r>
            <a:endParaRPr lang="en-GB" sz="2400" dirty="0" smtClean="0"/>
          </a:p>
          <a:p>
            <a:pPr>
              <a:buNone/>
            </a:pPr>
            <a:r>
              <a:rPr lang="fr-FR" sz="2400" dirty="0" smtClean="0"/>
              <a:t> </a:t>
            </a:r>
            <a:endParaRPr lang="en-GB" sz="2400" dirty="0" smtClean="0"/>
          </a:p>
          <a:p>
            <a:pPr>
              <a:buNone/>
            </a:pPr>
            <a:r>
              <a:rPr lang="fr-FR" sz="2400" i="1" dirty="0" smtClean="0">
                <a:solidFill>
                  <a:srgbClr val="0000FF"/>
                </a:solidFill>
              </a:rPr>
              <a:t>C'est-à-dire que le recensement, l’objectif principal c’est de compter les personnes sur le territoire et les compter une seule fois, c’est pas forcément de reconstituer l’échelle pertinente de décision au sein d’un logement. </a:t>
            </a:r>
          </a:p>
          <a:p>
            <a:pPr>
              <a:buNone/>
            </a:pPr>
            <a:r>
              <a:rPr lang="fr-FR" sz="2400" i="1" dirty="0" smtClean="0">
                <a:solidFill>
                  <a:srgbClr val="0000FF"/>
                </a:solidFill>
              </a:rPr>
              <a:t>						 </a:t>
            </a:r>
            <a:r>
              <a:rPr lang="en-US" sz="2400" i="1" dirty="0" smtClean="0">
                <a:solidFill>
                  <a:srgbClr val="0000FF"/>
                </a:solidFill>
              </a:rPr>
              <a:t>(</a:t>
            </a:r>
            <a:r>
              <a:rPr lang="en-US" sz="2400" dirty="0" err="1" smtClean="0">
                <a:solidFill>
                  <a:srgbClr val="0000FF"/>
                </a:solidFill>
              </a:rPr>
              <a:t>fonctionnaire</a:t>
            </a:r>
            <a:r>
              <a:rPr lang="en-US" sz="2400" dirty="0" smtClean="0">
                <a:solidFill>
                  <a:srgbClr val="0000FF"/>
                </a:solidFill>
              </a:rPr>
              <a:t>, </a:t>
            </a:r>
            <a:r>
              <a:rPr lang="en-GB" sz="2400" dirty="0" smtClean="0">
                <a:solidFill>
                  <a:srgbClr val="0000FF"/>
                </a:solidFill>
              </a:rPr>
              <a:t> INSEE</a:t>
            </a:r>
            <a:r>
              <a:rPr lang="en-GB" sz="2400" i="1" dirty="0" smtClean="0">
                <a:solidFill>
                  <a:srgbClr val="0000FF"/>
                </a:solidFill>
              </a:rPr>
              <a:t>)</a:t>
            </a:r>
            <a:endParaRPr lang="en-GB" sz="2400" dirty="0" smtClean="0">
              <a:solidFill>
                <a:srgbClr val="0000FF"/>
              </a:solidFill>
            </a:endParaRPr>
          </a:p>
          <a:p>
            <a:endParaRPr lang="en-GB" sz="2400" dirty="0">
              <a:solidFill>
                <a:schemeClr val="tx2">
                  <a:lumMod val="50000"/>
                </a:schemeClr>
              </a:solidFill>
            </a:endParaRPr>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GB"/>
          </a:p>
        </p:txBody>
      </p:sp>
      <p:sp>
        <p:nvSpPr>
          <p:cNvPr id="8" name="Content Placeholder 7"/>
          <p:cNvSpPr>
            <a:spLocks noGrp="1"/>
          </p:cNvSpPr>
          <p:nvPr>
            <p:ph idx="1"/>
          </p:nvPr>
        </p:nvSpPr>
        <p:spPr/>
        <p:txBody>
          <a:bodyPr>
            <a:normAutofit lnSpcReduction="10000"/>
          </a:bodyPr>
          <a:lstStyle/>
          <a:p>
            <a:pPr>
              <a:buNone/>
            </a:pPr>
            <a:r>
              <a:rPr lang="en-GB" dirty="0" smtClean="0"/>
              <a:t>AIM:  </a:t>
            </a:r>
            <a:r>
              <a:rPr lang="en-GB" sz="2800" dirty="0" smtClean="0"/>
              <a:t>To understand the priorities of census commissioners and designers through the lens of the household</a:t>
            </a:r>
          </a:p>
          <a:p>
            <a:pPr>
              <a:buNone/>
            </a:pPr>
            <a:r>
              <a:rPr lang="en-GB" sz="2800" dirty="0" smtClean="0"/>
              <a:t>PAPER addresses 3 research questions</a:t>
            </a:r>
          </a:p>
          <a:p>
            <a:pPr lvl="0"/>
            <a:r>
              <a:rPr lang="en-GB" sz="2400" dirty="0" smtClean="0"/>
              <a:t>What are the implications of different national settings (England and France) for census design, conduct and analysis?</a:t>
            </a:r>
          </a:p>
          <a:p>
            <a:pPr lvl="0"/>
            <a:r>
              <a:rPr lang="en-GB" sz="2400" dirty="0" smtClean="0"/>
              <a:t>In what ways, and why, does the unit of enumeration change over time and space?</a:t>
            </a:r>
          </a:p>
          <a:p>
            <a:pPr lvl="0"/>
            <a:r>
              <a:rPr lang="en-GB" sz="2400" dirty="0" smtClean="0"/>
              <a:t>What are the implications of national differences in census operations for understanding society, both within and across nations?</a:t>
            </a:r>
          </a:p>
          <a:p>
            <a:pPr>
              <a:buNone/>
            </a:pPr>
            <a:endParaRPr lang="en-GB" sz="2800" dirty="0" smtClean="0"/>
          </a:p>
          <a:p>
            <a:pPr>
              <a:buNone/>
            </a:pPr>
            <a:endParaRPr lang="en-GB" dirty="0"/>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lstStyle/>
          <a:p>
            <a:r>
              <a:rPr lang="en-GB" dirty="0" smtClean="0"/>
              <a:t>Methods</a:t>
            </a:r>
            <a:endParaRPr lang="en-GB" dirty="0"/>
          </a:p>
        </p:txBody>
      </p:sp>
      <p:sp>
        <p:nvSpPr>
          <p:cNvPr id="3" name="Content Placeholder 2"/>
          <p:cNvSpPr>
            <a:spLocks noGrp="1"/>
          </p:cNvSpPr>
          <p:nvPr>
            <p:ph idx="1"/>
          </p:nvPr>
        </p:nvSpPr>
        <p:spPr>
          <a:xfrm>
            <a:off x="457200" y="836712"/>
            <a:ext cx="8229600" cy="5289451"/>
          </a:xfrm>
        </p:spPr>
        <p:txBody>
          <a:bodyPr>
            <a:normAutofit fontScale="92500" lnSpcReduction="10000"/>
          </a:bodyPr>
          <a:lstStyle/>
          <a:p>
            <a:pPr marL="514350" indent="-514350">
              <a:buFont typeface="+mj-lt"/>
              <a:buAutoNum type="arabicPeriod"/>
            </a:pPr>
            <a:r>
              <a:rPr lang="en-GB" sz="2800" dirty="0" smtClean="0"/>
              <a:t>Review of census documentation</a:t>
            </a:r>
          </a:p>
          <a:p>
            <a:pPr marL="914400" lvl="1" indent="-514350"/>
            <a:r>
              <a:rPr lang="en-GB" sz="2400" dirty="0" smtClean="0"/>
              <a:t>Census schedules</a:t>
            </a:r>
          </a:p>
          <a:p>
            <a:pPr marL="914400" lvl="1" indent="-514350"/>
            <a:r>
              <a:rPr lang="en-GB" sz="2400" dirty="0" smtClean="0"/>
              <a:t>Enumerators’ manuals</a:t>
            </a:r>
          </a:p>
          <a:p>
            <a:pPr marL="914400" lvl="1" indent="-514350"/>
            <a:r>
              <a:rPr lang="en-GB" sz="2400" dirty="0" smtClean="0"/>
              <a:t>Training manuals</a:t>
            </a:r>
          </a:p>
          <a:p>
            <a:pPr marL="914400" lvl="1" indent="-514350"/>
            <a:r>
              <a:rPr lang="en-GB" sz="2400" dirty="0" smtClean="0"/>
              <a:t>Associated paperwork and internal documentation</a:t>
            </a:r>
          </a:p>
          <a:p>
            <a:pPr marL="514350" indent="-514350">
              <a:buNone/>
            </a:pPr>
            <a:r>
              <a:rPr lang="en-GB" dirty="0" smtClean="0"/>
              <a:t>2</a:t>
            </a:r>
            <a:r>
              <a:rPr lang="en-GB" sz="2800" dirty="0" smtClean="0"/>
              <a:t>.   In depth interviews (UK N=24, France N=25) along chain of data production</a:t>
            </a:r>
          </a:p>
          <a:p>
            <a:pPr marL="914400" lvl="1" indent="-514350"/>
            <a:r>
              <a:rPr lang="en-GB" sz="2400" dirty="0" smtClean="0"/>
              <a:t>Census / survey designers</a:t>
            </a:r>
          </a:p>
          <a:p>
            <a:pPr marL="914400" lvl="1" indent="-514350"/>
            <a:r>
              <a:rPr lang="en-GB" sz="2400" dirty="0" smtClean="0"/>
              <a:t>Census / survey interviewers</a:t>
            </a:r>
          </a:p>
          <a:p>
            <a:pPr marL="914400" lvl="1" indent="-514350"/>
            <a:r>
              <a:rPr lang="en-GB" sz="2400" dirty="0" smtClean="0"/>
              <a:t>Statisticians</a:t>
            </a:r>
          </a:p>
          <a:p>
            <a:pPr marL="914400" lvl="1" indent="-514350"/>
            <a:r>
              <a:rPr lang="en-GB" sz="2400" dirty="0" smtClean="0"/>
              <a:t>Policy makes</a:t>
            </a:r>
          </a:p>
          <a:p>
            <a:pPr marL="914400" lvl="1" indent="-514350"/>
            <a:r>
              <a:rPr lang="en-GB" sz="2400" dirty="0" smtClean="0"/>
              <a:t>Data users</a:t>
            </a:r>
          </a:p>
          <a:p>
            <a:pPr marL="914400" lvl="1" indent="-514350"/>
            <a:r>
              <a:rPr lang="en-GB" sz="2400" dirty="0" smtClean="0"/>
              <a:t>academics</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95536" y="0"/>
            <a:ext cx="8229600" cy="692696"/>
          </a:xfrm>
        </p:spPr>
        <p:txBody>
          <a:bodyPr/>
          <a:lstStyle/>
          <a:p>
            <a:r>
              <a:rPr lang="en-GB" sz="3200" dirty="0" smtClean="0"/>
              <a:t>UN  household: standardised definitions</a:t>
            </a:r>
            <a:endParaRPr lang="en-GB" dirty="0"/>
          </a:p>
        </p:txBody>
      </p:sp>
      <p:sp>
        <p:nvSpPr>
          <p:cNvPr id="8" name="Content Placeholder 7"/>
          <p:cNvSpPr>
            <a:spLocks noGrp="1"/>
          </p:cNvSpPr>
          <p:nvPr>
            <p:ph idx="1"/>
          </p:nvPr>
        </p:nvSpPr>
        <p:spPr>
          <a:xfrm>
            <a:off x="251520" y="620688"/>
            <a:ext cx="8640960" cy="4680521"/>
          </a:xfrm>
        </p:spPr>
        <p:txBody>
          <a:bodyPr>
            <a:normAutofit fontScale="85000" lnSpcReduction="10000"/>
          </a:bodyPr>
          <a:lstStyle/>
          <a:p>
            <a:pPr>
              <a:buNone/>
            </a:pPr>
            <a:r>
              <a:rPr lang="en-GB" sz="2000" dirty="0" smtClean="0">
                <a:solidFill>
                  <a:srgbClr val="0000FF"/>
                </a:solidFill>
              </a:rPr>
              <a:t>1959:  Statistical Office of the United Nations p. 74</a:t>
            </a:r>
          </a:p>
          <a:p>
            <a:pPr>
              <a:buNone/>
            </a:pPr>
            <a:r>
              <a:rPr lang="en-GB" sz="2000" i="1" dirty="0" smtClean="0"/>
              <a:t>A private household should preferably be defined as: (a) one-person household: …..(b) multi-person household: a group of two or more persons who </a:t>
            </a:r>
            <a:r>
              <a:rPr lang="en-GB" sz="2000" b="1" i="1" dirty="0" smtClean="0"/>
              <a:t>combine to occupy the whole or part of a housing unit and to provide themselves with food or other essentials for living</a:t>
            </a:r>
            <a:r>
              <a:rPr lang="en-GB" sz="2000" i="1" dirty="0" smtClean="0"/>
              <a:t>. The group may pool their incomes and have a common budget to a greater or lesser extent. The group may be composed of related persons only or of unrelated persons or of a combination of both…</a:t>
            </a:r>
          </a:p>
          <a:p>
            <a:pPr>
              <a:buNone/>
            </a:pPr>
            <a:endParaRPr lang="en-GB" sz="2000" i="1" dirty="0" smtClean="0"/>
          </a:p>
          <a:p>
            <a:pPr>
              <a:buNone/>
            </a:pPr>
            <a:r>
              <a:rPr lang="en-GB" sz="2000" dirty="0" smtClean="0">
                <a:solidFill>
                  <a:srgbClr val="0000FF"/>
                </a:solidFill>
              </a:rPr>
              <a:t>1980: Statistical Office of the United Nations p. 74</a:t>
            </a:r>
          </a:p>
          <a:p>
            <a:pPr>
              <a:buNone/>
            </a:pPr>
            <a:r>
              <a:rPr lang="en-GB" sz="2000" i="1" dirty="0" smtClean="0"/>
              <a:t>1.223	The concept of "household” is </a:t>
            </a:r>
            <a:r>
              <a:rPr lang="en-GB" sz="2000" b="1" i="1" dirty="0" smtClean="0"/>
              <a:t>based on the arrangements made by persons, individually or in groups, for providing themselves with food or other essentials for living…. </a:t>
            </a:r>
            <a:endParaRPr lang="en-GB" sz="2000" dirty="0" smtClean="0"/>
          </a:p>
          <a:p>
            <a:pPr>
              <a:buNone/>
            </a:pPr>
            <a:r>
              <a:rPr lang="en-GB" sz="2000" i="1" dirty="0" smtClean="0"/>
              <a:t>1.226. Households usually occupy the whole, part of or more than one housing unit but they may also be found living in camps, boarding houses or hotels or as administrative personnel in institutions, or they may be homeless. Households consisting of extended families that make common provision for food or of potentially separate households with a common head, resulting from polygamous unions, or households with vacation or other second homes may occupy more than one housing unit.</a:t>
            </a:r>
          </a:p>
          <a:p>
            <a:pPr>
              <a:buNone/>
            </a:pPr>
            <a:endParaRPr lang="en-GB" dirty="0" smtClean="0"/>
          </a:p>
        </p:txBody>
      </p:sp>
      <p:sp>
        <p:nvSpPr>
          <p:cNvPr id="9" name="Oval 8"/>
          <p:cNvSpPr/>
          <p:nvPr/>
        </p:nvSpPr>
        <p:spPr>
          <a:xfrm>
            <a:off x="6660232" y="5157192"/>
            <a:ext cx="1224136" cy="50405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043608" y="6381328"/>
            <a:ext cx="4032448" cy="47667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GB"/>
          </a:p>
        </p:txBody>
      </p:sp>
      <p:sp>
        <p:nvSpPr>
          <p:cNvPr id="8" name="Content Placeholder 7"/>
          <p:cNvSpPr>
            <a:spLocks noGrp="1"/>
          </p:cNvSpPr>
          <p:nvPr>
            <p:ph idx="1"/>
          </p:nvPr>
        </p:nvSpPr>
        <p:spPr>
          <a:xfrm>
            <a:off x="457200" y="3429000"/>
            <a:ext cx="8363272" cy="2697163"/>
          </a:xfrm>
        </p:spPr>
        <p:txBody>
          <a:bodyPr/>
          <a:lstStyle/>
          <a:p>
            <a:pPr>
              <a:buNone/>
            </a:pPr>
            <a:r>
              <a:rPr lang="en-GB" b="1" dirty="0" smtClean="0"/>
              <a:t>Tension between: </a:t>
            </a:r>
          </a:p>
          <a:p>
            <a:r>
              <a:rPr lang="en-GB" sz="2800" dirty="0" smtClean="0"/>
              <a:t>UN ideal household which would generate data on the ways people live and organise themselves</a:t>
            </a:r>
          </a:p>
          <a:p>
            <a:r>
              <a:rPr lang="en-GB" sz="2800" dirty="0" smtClean="0"/>
              <a:t>Accurate census counting of the population once and once only – avoiding double counting</a:t>
            </a:r>
          </a:p>
          <a:p>
            <a:pPr>
              <a:buNone/>
            </a:pPr>
            <a:endParaRPr lang="en-GB" dirty="0"/>
          </a:p>
        </p:txBody>
      </p:sp>
      <p:pic>
        <p:nvPicPr>
          <p:cNvPr id="4" name="Picture 6" descr="site frise"/>
          <p:cNvPicPr>
            <a:picLocks noChangeAspect="1" noChangeArrowheads="1"/>
          </p:cNvPicPr>
          <p:nvPr/>
        </p:nvPicPr>
        <p:blipFill>
          <a:blip r:embed="rId3" cstate="print"/>
          <a:srcRect/>
          <a:stretch>
            <a:fillRect/>
          </a:stretch>
        </p:blipFill>
        <p:spPr bwMode="auto">
          <a:xfrm>
            <a:off x="251520" y="0"/>
            <a:ext cx="8562975" cy="1390650"/>
          </a:xfrm>
          <a:prstGeom prst="rect">
            <a:avLst/>
          </a:prstGeom>
          <a:noFill/>
          <a:ln w="9525">
            <a:noFill/>
            <a:miter lim="800000"/>
            <a:headEnd/>
            <a:tailEnd/>
          </a:ln>
        </p:spPr>
      </p:pic>
      <p:sp>
        <p:nvSpPr>
          <p:cNvPr id="5" name="TextBox 4"/>
          <p:cNvSpPr txBox="1"/>
          <p:nvPr/>
        </p:nvSpPr>
        <p:spPr>
          <a:xfrm>
            <a:off x="323528" y="1700808"/>
            <a:ext cx="8461448" cy="1384995"/>
          </a:xfrm>
          <a:prstGeom prst="rect">
            <a:avLst/>
          </a:prstGeom>
          <a:solidFill>
            <a:srgbClr val="0000FF"/>
          </a:solidFill>
        </p:spPr>
        <p:txBody>
          <a:bodyPr wrap="square" rtlCol="0">
            <a:spAutoFit/>
          </a:bodyPr>
          <a:lstStyle/>
          <a:p>
            <a:r>
              <a:rPr lang="en-GB" sz="2800" dirty="0" smtClean="0">
                <a:solidFill>
                  <a:schemeClr val="bg1"/>
                </a:solidFill>
              </a:rPr>
              <a:t>UN household is both residential AND economic unit:  </a:t>
            </a:r>
          </a:p>
          <a:p>
            <a:r>
              <a:rPr lang="en-GB" sz="2800" dirty="0" smtClean="0">
                <a:solidFill>
                  <a:schemeClr val="bg1"/>
                </a:solidFill>
              </a:rPr>
              <a:t>economic dimensions focused around FOOD and other essentials</a:t>
            </a:r>
            <a:endParaRPr lang="en-GB" sz="28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1520" y="0"/>
            <a:ext cx="8892480" cy="1268760"/>
          </a:xfrm>
        </p:spPr>
        <p:txBody>
          <a:bodyPr>
            <a:noAutofit/>
          </a:bodyPr>
          <a:lstStyle/>
          <a:p>
            <a:r>
              <a:rPr lang="en-GB" sz="3600" dirty="0" smtClean="0"/>
              <a:t>The census in England and France:</a:t>
            </a:r>
            <a:br>
              <a:rPr lang="en-GB" sz="3600" dirty="0" smtClean="0"/>
            </a:br>
            <a:r>
              <a:rPr lang="en-GB" sz="3600" dirty="0" smtClean="0"/>
              <a:t>Institutional arrangements and responsibilities</a:t>
            </a:r>
            <a:endParaRPr lang="en-GB" sz="3600" dirty="0"/>
          </a:p>
        </p:txBody>
      </p:sp>
      <p:graphicFrame>
        <p:nvGraphicFramePr>
          <p:cNvPr id="5" name="Content Placeholder 4"/>
          <p:cNvGraphicFramePr>
            <a:graphicFrameLocks noGrp="1"/>
          </p:cNvGraphicFramePr>
          <p:nvPr>
            <p:ph idx="1"/>
          </p:nvPr>
        </p:nvGraphicFramePr>
        <p:xfrm>
          <a:off x="539552" y="1340768"/>
          <a:ext cx="8229600" cy="5184840"/>
        </p:xfrm>
        <a:graphic>
          <a:graphicData uri="http://schemas.openxmlformats.org/drawingml/2006/table">
            <a:tbl>
              <a:tblPr firstRow="1" bandRow="1">
                <a:tableStyleId>{5C22544A-7EE6-4342-B048-85BDC9FD1C3A}</a:tableStyleId>
              </a:tblPr>
              <a:tblGrid>
                <a:gridCol w="2743200"/>
                <a:gridCol w="2743200"/>
                <a:gridCol w="2743200"/>
              </a:tblGrid>
              <a:tr h="447520">
                <a:tc>
                  <a:txBody>
                    <a:bodyPr/>
                    <a:lstStyle/>
                    <a:p>
                      <a:endParaRPr lang="en-GB" dirty="0"/>
                    </a:p>
                  </a:txBody>
                  <a:tcPr/>
                </a:tc>
                <a:tc>
                  <a:txBody>
                    <a:bodyPr/>
                    <a:lstStyle/>
                    <a:p>
                      <a:pPr algn="ctr"/>
                      <a:r>
                        <a:rPr lang="en-GB" sz="2400" dirty="0" smtClean="0"/>
                        <a:t>INSEE</a:t>
                      </a:r>
                      <a:endParaRPr lang="en-GB" sz="2400" dirty="0"/>
                    </a:p>
                  </a:txBody>
                  <a:tcPr/>
                </a:tc>
                <a:tc>
                  <a:txBody>
                    <a:bodyPr/>
                    <a:lstStyle/>
                    <a:p>
                      <a:pPr algn="ctr"/>
                      <a:r>
                        <a:rPr lang="en-GB" sz="2400" dirty="0" smtClean="0"/>
                        <a:t>ONS</a:t>
                      </a:r>
                      <a:endParaRPr lang="en-GB" sz="2400" dirty="0"/>
                    </a:p>
                  </a:txBody>
                  <a:tcPr/>
                </a:tc>
              </a:tr>
              <a:tr h="1454440">
                <a:tc>
                  <a:txBody>
                    <a:bodyPr/>
                    <a:lstStyle/>
                    <a:p>
                      <a:r>
                        <a:rPr lang="en-GB" sz="2000" b="1" dirty="0" smtClean="0"/>
                        <a:t>Who funds</a:t>
                      </a:r>
                      <a:endParaRPr lang="en-GB" sz="2000" b="1" dirty="0"/>
                    </a:p>
                  </a:txBody>
                  <a:tcPr/>
                </a:tc>
                <a:tc>
                  <a:txBody>
                    <a:bodyPr/>
                    <a:lstStyle/>
                    <a:p>
                      <a:r>
                        <a:rPr lang="en-GB" sz="2000" kern="1200" dirty="0" smtClean="0">
                          <a:solidFill>
                            <a:schemeClr val="dk1"/>
                          </a:solidFill>
                          <a:latin typeface="+mn-lt"/>
                          <a:ea typeface="+mn-ea"/>
                          <a:cs typeface="+mn-cs"/>
                        </a:rPr>
                        <a:t>National government: direct via Ministry of the Economy, Finance and Industry</a:t>
                      </a:r>
                      <a:endParaRPr lang="en-GB" sz="2000" dirty="0"/>
                    </a:p>
                  </a:txBody>
                  <a:tcPr/>
                </a:tc>
                <a:tc>
                  <a:txBody>
                    <a:bodyPr/>
                    <a:lstStyle/>
                    <a:p>
                      <a:r>
                        <a:rPr lang="en-GB" sz="2000" kern="1200" dirty="0" smtClean="0">
                          <a:solidFill>
                            <a:schemeClr val="dk1"/>
                          </a:solidFill>
                          <a:latin typeface="+mn-lt"/>
                          <a:ea typeface="+mn-ea"/>
                          <a:cs typeface="+mn-cs"/>
                        </a:rPr>
                        <a:t>National government: indirect via UKSA</a:t>
                      </a:r>
                      <a:endParaRPr lang="en-GB" sz="2000" dirty="0"/>
                    </a:p>
                  </a:txBody>
                  <a:tcPr/>
                </a:tc>
              </a:tr>
              <a:tr h="447520">
                <a:tc>
                  <a:txBody>
                    <a:bodyPr/>
                    <a:lstStyle/>
                    <a:p>
                      <a:r>
                        <a:rPr lang="en-GB" sz="2000" b="1" kern="1200" dirty="0" smtClean="0">
                          <a:solidFill>
                            <a:schemeClr val="dk1"/>
                          </a:solidFill>
                          <a:latin typeface="+mn-lt"/>
                          <a:ea typeface="+mn-ea"/>
                          <a:cs typeface="+mn-cs"/>
                        </a:rPr>
                        <a:t>Legislation</a:t>
                      </a:r>
                      <a:endParaRPr lang="en-GB" sz="2000" b="1" dirty="0"/>
                    </a:p>
                  </a:txBody>
                  <a:tcPr/>
                </a:tc>
                <a:tc>
                  <a:txBody>
                    <a:bodyPr/>
                    <a:lstStyle/>
                    <a:p>
                      <a:r>
                        <a:rPr lang="en-GB" sz="2000" kern="1200" dirty="0" smtClean="0">
                          <a:solidFill>
                            <a:schemeClr val="dk1"/>
                          </a:solidFill>
                          <a:latin typeface="+mn-lt"/>
                          <a:ea typeface="+mn-ea"/>
                          <a:cs typeface="+mn-cs"/>
                        </a:rPr>
                        <a:t>Census enshrined in law</a:t>
                      </a:r>
                      <a:endParaRPr lang="en-GB" sz="2000" dirty="0"/>
                    </a:p>
                  </a:txBody>
                  <a:tcPr/>
                </a:tc>
                <a:tc>
                  <a:txBody>
                    <a:bodyPr/>
                    <a:lstStyle/>
                    <a:p>
                      <a:r>
                        <a:rPr lang="en-GB" sz="2000" kern="1200" dirty="0" smtClean="0">
                          <a:solidFill>
                            <a:schemeClr val="dk1"/>
                          </a:solidFill>
                          <a:latin typeface="+mn-lt"/>
                          <a:ea typeface="+mn-ea"/>
                          <a:cs typeface="+mn-cs"/>
                        </a:rPr>
                        <a:t>Legislative independence</a:t>
                      </a:r>
                      <a:endParaRPr lang="en-GB" sz="2000" dirty="0"/>
                    </a:p>
                  </a:txBody>
                  <a:tcPr/>
                </a:tc>
              </a:tr>
              <a:tr h="783160">
                <a:tc>
                  <a:txBody>
                    <a:bodyPr/>
                    <a:lstStyle/>
                    <a:p>
                      <a:r>
                        <a:rPr lang="en-GB" sz="2000" b="1" dirty="0" smtClean="0"/>
                        <a:t>Answerable to whom</a:t>
                      </a:r>
                      <a:endParaRPr lang="en-GB" sz="2000" b="1" dirty="0"/>
                    </a:p>
                  </a:txBody>
                  <a:tcPr/>
                </a:tc>
                <a:tc>
                  <a:txBody>
                    <a:bodyPr/>
                    <a:lstStyle/>
                    <a:p>
                      <a:r>
                        <a:rPr lang="en-GB" sz="2000" kern="1200" dirty="0" smtClean="0">
                          <a:solidFill>
                            <a:schemeClr val="dk1"/>
                          </a:solidFill>
                          <a:latin typeface="+mn-lt"/>
                          <a:ea typeface="+mn-ea"/>
                          <a:cs typeface="+mn-cs"/>
                        </a:rPr>
                        <a:t>Ministry of the Economy, Finance and Industry</a:t>
                      </a:r>
                      <a:endParaRPr lang="en-GB" sz="2000" dirty="0"/>
                    </a:p>
                  </a:txBody>
                  <a:tcPr/>
                </a:tc>
                <a:tc>
                  <a:txBody>
                    <a:bodyPr/>
                    <a:lstStyle/>
                    <a:p>
                      <a:r>
                        <a:rPr lang="en-GB" sz="2000" kern="1200" dirty="0" smtClean="0">
                          <a:solidFill>
                            <a:schemeClr val="dk1"/>
                          </a:solidFill>
                          <a:latin typeface="+mn-lt"/>
                          <a:ea typeface="+mn-ea"/>
                          <a:cs typeface="+mn-cs"/>
                        </a:rPr>
                        <a:t>UKSA (independent of Government)</a:t>
                      </a:r>
                      <a:endParaRPr lang="en-GB" sz="2000" dirty="0"/>
                    </a:p>
                  </a:txBody>
                  <a:tcPr/>
                </a:tc>
              </a:tr>
              <a:tr h="783160">
                <a:tc>
                  <a:txBody>
                    <a:bodyPr/>
                    <a:lstStyle/>
                    <a:p>
                      <a:r>
                        <a:rPr lang="en-GB" sz="2000" b="1" kern="1200" dirty="0" smtClean="0">
                          <a:solidFill>
                            <a:schemeClr val="dk1"/>
                          </a:solidFill>
                          <a:latin typeface="+mn-lt"/>
                          <a:ea typeface="+mn-ea"/>
                          <a:cs typeface="+mn-cs"/>
                        </a:rPr>
                        <a:t>Staffed by</a:t>
                      </a:r>
                      <a:endParaRPr lang="en-GB" sz="2000" b="1" dirty="0"/>
                    </a:p>
                  </a:txBody>
                  <a:tcPr/>
                </a:tc>
                <a:tc>
                  <a:txBody>
                    <a:bodyPr/>
                    <a:lstStyle/>
                    <a:p>
                      <a:r>
                        <a:rPr lang="en-GB" sz="2000" kern="1200" dirty="0" smtClean="0">
                          <a:solidFill>
                            <a:schemeClr val="dk1"/>
                          </a:solidFill>
                          <a:latin typeface="+mn-lt"/>
                          <a:ea typeface="+mn-ea"/>
                          <a:cs typeface="+mn-cs"/>
                        </a:rPr>
                        <a:t>Civil servants / </a:t>
                      </a:r>
                      <a:r>
                        <a:rPr lang="en-GB" sz="2000" kern="1200" dirty="0" err="1" smtClean="0">
                          <a:solidFill>
                            <a:schemeClr val="dk1"/>
                          </a:solidFill>
                          <a:latin typeface="+mn-lt"/>
                          <a:ea typeface="+mn-ea"/>
                          <a:cs typeface="+mn-cs"/>
                        </a:rPr>
                        <a:t>fonctionnaires</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latin typeface="+mn-lt"/>
                          <a:ea typeface="+mn-ea"/>
                          <a:cs typeface="+mn-cs"/>
                        </a:rPr>
                        <a:t>Civil servants / </a:t>
                      </a:r>
                      <a:r>
                        <a:rPr lang="en-GB" sz="2000" kern="1200" dirty="0" err="1" smtClean="0">
                          <a:solidFill>
                            <a:schemeClr val="dk1"/>
                          </a:solidFill>
                          <a:latin typeface="+mn-lt"/>
                          <a:ea typeface="+mn-ea"/>
                          <a:cs typeface="+mn-cs"/>
                        </a:rPr>
                        <a:t>fonctionnaires</a:t>
                      </a:r>
                      <a:endParaRPr lang="en-GB" sz="2000" dirty="0" smtClean="0"/>
                    </a:p>
                  </a:txBody>
                  <a:tcPr/>
                </a:tc>
              </a:tr>
              <a:tr h="783160">
                <a:tc>
                  <a:txBody>
                    <a:bodyPr/>
                    <a:lstStyle/>
                    <a:p>
                      <a:r>
                        <a:rPr lang="en-GB" sz="2000" b="1" kern="1200" dirty="0" smtClean="0">
                          <a:solidFill>
                            <a:schemeClr val="dk1"/>
                          </a:solidFill>
                          <a:latin typeface="+mn-lt"/>
                          <a:ea typeface="+mn-ea"/>
                          <a:cs typeface="+mn-cs"/>
                        </a:rPr>
                        <a:t>Census mission statement</a:t>
                      </a:r>
                      <a:endParaRPr lang="en-GB" sz="2000" b="1" dirty="0"/>
                    </a:p>
                  </a:txBody>
                  <a:tcPr/>
                </a:tc>
                <a:tc>
                  <a:txBody>
                    <a:bodyPr/>
                    <a:lstStyle/>
                    <a:p>
                      <a:r>
                        <a:rPr lang="en-GB" sz="2000" kern="1200" dirty="0" smtClean="0">
                          <a:solidFill>
                            <a:schemeClr val="dk1"/>
                          </a:solidFill>
                          <a:latin typeface="+mn-lt"/>
                          <a:ea typeface="+mn-ea"/>
                          <a:cs typeface="+mn-cs"/>
                        </a:rPr>
                        <a:t>“</a:t>
                      </a:r>
                      <a:r>
                        <a:rPr lang="en-GB" sz="2000" kern="1200" dirty="0" err="1" smtClean="0">
                          <a:solidFill>
                            <a:schemeClr val="dk1"/>
                          </a:solidFill>
                          <a:latin typeface="+mn-lt"/>
                          <a:ea typeface="+mn-ea"/>
                          <a:cs typeface="+mn-cs"/>
                        </a:rPr>
                        <a:t>Chacun</a:t>
                      </a:r>
                      <a:r>
                        <a:rPr lang="en-GB" sz="2000" kern="1200" dirty="0" smtClean="0">
                          <a:solidFill>
                            <a:schemeClr val="dk1"/>
                          </a:solidFill>
                          <a:latin typeface="+mn-lt"/>
                          <a:ea typeface="+mn-ea"/>
                          <a:cs typeface="+mn-cs"/>
                        </a:rPr>
                        <a:t> de nous </a:t>
                      </a:r>
                      <a:r>
                        <a:rPr lang="en-GB" sz="2000" kern="1200" dirty="0" err="1" smtClean="0">
                          <a:solidFill>
                            <a:schemeClr val="dk1"/>
                          </a:solidFill>
                          <a:latin typeface="+mn-lt"/>
                          <a:ea typeface="+mn-ea"/>
                          <a:cs typeface="+mn-cs"/>
                        </a:rPr>
                        <a:t>compte</a:t>
                      </a:r>
                      <a:r>
                        <a:rPr lang="en-GB" sz="2000" kern="1200" dirty="0" smtClean="0">
                          <a:solidFill>
                            <a:schemeClr val="dk1"/>
                          </a:solidFill>
                          <a:latin typeface="+mn-lt"/>
                          <a:ea typeface="+mn-ea"/>
                          <a:cs typeface="+mn-cs"/>
                        </a:rPr>
                        <a:t>”</a:t>
                      </a:r>
                      <a:endParaRPr lang="en-GB" sz="2000" dirty="0"/>
                    </a:p>
                  </a:txBody>
                  <a:tcPr/>
                </a:tc>
                <a:tc>
                  <a:txBody>
                    <a:bodyPr/>
                    <a:lstStyle/>
                    <a:p>
                      <a:r>
                        <a:rPr lang="en-GB" sz="2000" kern="1200" dirty="0" smtClean="0">
                          <a:solidFill>
                            <a:schemeClr val="dk1"/>
                          </a:solidFill>
                          <a:latin typeface="+mn-lt"/>
                          <a:ea typeface="+mn-ea"/>
                          <a:cs typeface="+mn-cs"/>
                        </a:rPr>
                        <a:t>“Who we are. How we live. What we do.”</a:t>
                      </a:r>
                      <a:endParaRPr lang="en-GB" sz="20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GB" sz="4000" dirty="0" smtClean="0"/>
              <a:t>Counting people and/or understanding living arrangements - UK </a:t>
            </a:r>
            <a:endParaRPr lang="en-GB" sz="4000" dirty="0"/>
          </a:p>
        </p:txBody>
      </p:sp>
      <p:sp>
        <p:nvSpPr>
          <p:cNvPr id="9" name="Rounded Rectangular Callout 8"/>
          <p:cNvSpPr/>
          <p:nvPr/>
        </p:nvSpPr>
        <p:spPr>
          <a:xfrm>
            <a:off x="827584" y="1772816"/>
            <a:ext cx="7704856" cy="3816424"/>
          </a:xfrm>
          <a:prstGeom prst="wedgeRoundRectCallout">
            <a:avLst>
              <a:gd name="adj1" fmla="val -53074"/>
              <a:gd name="adj2" fmla="val 68091"/>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186" name="Rectangle 2"/>
          <p:cNvSpPr>
            <a:spLocks noChangeArrowheads="1"/>
          </p:cNvSpPr>
          <p:nvPr/>
        </p:nvSpPr>
        <p:spPr bwMode="auto">
          <a:xfrm>
            <a:off x="1619672" y="1989420"/>
            <a:ext cx="633670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GB" sz="2800" b="0" i="1" u="none" strike="noStrike" cap="none" normalizeH="0" baseline="0" dirty="0" smtClean="0">
                <a:ln>
                  <a:noFill/>
                </a:ln>
                <a:solidFill>
                  <a:schemeClr val="tx1"/>
                </a:solidFill>
                <a:effectLst/>
                <a:latin typeface="Times New Roman" pitchFamily="18" charset="0"/>
                <a:ea typeface="Calibri" pitchFamily="34" charset="0"/>
                <a:cs typeface="Calibri" pitchFamily="34" charset="0"/>
              </a:rPr>
              <a:t>I think the topic of household composition and household structure, and capturing it, is fundamental to how we understand relations across the life course and vital for policy and planning and vital for informing the assumptions of policy.</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Calibri" pitchFamily="34" charset="0"/>
              </a:rPr>
              <a:t> (Academic, UK University, 2011)</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2139</TotalTime>
  <Words>1260</Words>
  <Application>Microsoft Office PowerPoint</Application>
  <PresentationFormat>On-screen Show (4:3)</PresentationFormat>
  <Paragraphs>197</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Counting the population or describing society?  A comparison of British and French censuses Énumérer la population ou décrire la société ? Une analyse comparée des recensements britanniques et français  </vt:lpstr>
      <vt:lpstr>PowerPoint Presentation</vt:lpstr>
      <vt:lpstr>PowerPoint Presentation</vt:lpstr>
      <vt:lpstr>PowerPoint Presentation</vt:lpstr>
      <vt:lpstr>Methods</vt:lpstr>
      <vt:lpstr>UN  household: standardised definitions</vt:lpstr>
      <vt:lpstr>PowerPoint Presentation</vt:lpstr>
      <vt:lpstr>The census in England and France: Institutional arrangements and responsibilities</vt:lpstr>
      <vt:lpstr>Counting people and/or understanding living arrangements - UK </vt:lpstr>
      <vt:lpstr>PowerPoint Presentation</vt:lpstr>
      <vt:lpstr>Differences between England and France in census household definitions</vt:lpstr>
      <vt:lpstr>Households in French censuses</vt:lpstr>
      <vt:lpstr>PowerPoint Presentation</vt:lpstr>
      <vt:lpstr>PowerPoint Presentation</vt:lpstr>
      <vt:lpstr>PowerPoint Presentation</vt:lpstr>
      <vt:lpstr>French changes towards ‘describing society’</vt:lpstr>
      <vt:lpstr>PowerPoint Presentation</vt:lpstr>
      <vt:lpstr>Discussion</vt:lpstr>
      <vt:lpstr>Acknowledgements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Poverty in African households:  the limits of survey representations</dc:title>
  <dc:creator>Sara Randall</dc:creator>
  <cp:lastModifiedBy>Administrator</cp:lastModifiedBy>
  <cp:revision>65</cp:revision>
  <dcterms:created xsi:type="dcterms:W3CDTF">2012-08-30T06:49:27Z</dcterms:created>
  <dcterms:modified xsi:type="dcterms:W3CDTF">2013-11-25T11:05:01Z</dcterms:modified>
</cp:coreProperties>
</file>