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30279975" cy="21386800"/>
  <p:notesSz cx="9931400" cy="14351000"/>
  <p:defaultTextStyle>
    <a:defPPr>
      <a:defRPr lang="en-US"/>
    </a:defPPr>
    <a:lvl1pPr marL="0" algn="l" defTabSz="2952323" rtl="0" eaLnBrk="1" latinLnBrk="0" hangingPunct="1">
      <a:defRPr sz="5800" kern="1200">
        <a:solidFill>
          <a:schemeClr val="tx1"/>
        </a:solidFill>
        <a:latin typeface="+mn-lt"/>
        <a:ea typeface="+mn-ea"/>
        <a:cs typeface="+mn-cs"/>
      </a:defRPr>
    </a:lvl1pPr>
    <a:lvl2pPr marL="1476162" algn="l" defTabSz="2952323" rtl="0" eaLnBrk="1" latinLnBrk="0" hangingPunct="1">
      <a:defRPr sz="5800" kern="1200">
        <a:solidFill>
          <a:schemeClr val="tx1"/>
        </a:solidFill>
        <a:latin typeface="+mn-lt"/>
        <a:ea typeface="+mn-ea"/>
        <a:cs typeface="+mn-cs"/>
      </a:defRPr>
    </a:lvl2pPr>
    <a:lvl3pPr marL="2952323" algn="l" defTabSz="2952323" rtl="0" eaLnBrk="1" latinLnBrk="0" hangingPunct="1">
      <a:defRPr sz="5800" kern="1200">
        <a:solidFill>
          <a:schemeClr val="tx1"/>
        </a:solidFill>
        <a:latin typeface="+mn-lt"/>
        <a:ea typeface="+mn-ea"/>
        <a:cs typeface="+mn-cs"/>
      </a:defRPr>
    </a:lvl3pPr>
    <a:lvl4pPr marL="4428485" algn="l" defTabSz="2952323" rtl="0" eaLnBrk="1" latinLnBrk="0" hangingPunct="1">
      <a:defRPr sz="5800" kern="1200">
        <a:solidFill>
          <a:schemeClr val="tx1"/>
        </a:solidFill>
        <a:latin typeface="+mn-lt"/>
        <a:ea typeface="+mn-ea"/>
        <a:cs typeface="+mn-cs"/>
      </a:defRPr>
    </a:lvl4pPr>
    <a:lvl5pPr marL="5904647" algn="l" defTabSz="2952323" rtl="0" eaLnBrk="1" latinLnBrk="0" hangingPunct="1">
      <a:defRPr sz="5800" kern="1200">
        <a:solidFill>
          <a:schemeClr val="tx1"/>
        </a:solidFill>
        <a:latin typeface="+mn-lt"/>
        <a:ea typeface="+mn-ea"/>
        <a:cs typeface="+mn-cs"/>
      </a:defRPr>
    </a:lvl5pPr>
    <a:lvl6pPr marL="7380808" algn="l" defTabSz="2952323" rtl="0" eaLnBrk="1" latinLnBrk="0" hangingPunct="1">
      <a:defRPr sz="5800" kern="1200">
        <a:solidFill>
          <a:schemeClr val="tx1"/>
        </a:solidFill>
        <a:latin typeface="+mn-lt"/>
        <a:ea typeface="+mn-ea"/>
        <a:cs typeface="+mn-cs"/>
      </a:defRPr>
    </a:lvl6pPr>
    <a:lvl7pPr marL="8856970" algn="l" defTabSz="2952323" rtl="0" eaLnBrk="1" latinLnBrk="0" hangingPunct="1">
      <a:defRPr sz="5800" kern="1200">
        <a:solidFill>
          <a:schemeClr val="tx1"/>
        </a:solidFill>
        <a:latin typeface="+mn-lt"/>
        <a:ea typeface="+mn-ea"/>
        <a:cs typeface="+mn-cs"/>
      </a:defRPr>
    </a:lvl7pPr>
    <a:lvl8pPr marL="10333131" algn="l" defTabSz="2952323" rtl="0" eaLnBrk="1" latinLnBrk="0" hangingPunct="1">
      <a:defRPr sz="5800" kern="1200">
        <a:solidFill>
          <a:schemeClr val="tx1"/>
        </a:solidFill>
        <a:latin typeface="+mn-lt"/>
        <a:ea typeface="+mn-ea"/>
        <a:cs typeface="+mn-cs"/>
      </a:defRPr>
    </a:lvl8pPr>
    <a:lvl9pPr marL="11809293" algn="l" defTabSz="2952323" rtl="0" eaLnBrk="1" latinLnBrk="0" hangingPunct="1">
      <a:defRPr sz="5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FF"/>
    <a:srgbClr val="ECF1F4"/>
    <a:srgbClr val="E4ECF0"/>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063" autoAdjust="0"/>
  </p:normalViewPr>
  <p:slideViewPr>
    <p:cSldViewPr>
      <p:cViewPr>
        <p:scale>
          <a:sx n="100" d="100"/>
          <a:sy n="100" d="100"/>
        </p:scale>
        <p:origin x="-108" y="9630"/>
      </p:cViewPr>
      <p:guideLst>
        <p:guide orient="horz" pos="6736"/>
        <p:guide pos="9537"/>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3607" cy="717550"/>
          </a:xfrm>
          <a:prstGeom prst="rect">
            <a:avLst/>
          </a:prstGeom>
        </p:spPr>
        <p:txBody>
          <a:bodyPr vert="horz" lIns="138751" tIns="69376" rIns="138751" bIns="69376" rtlCol="0"/>
          <a:lstStyle>
            <a:lvl1pPr algn="l">
              <a:defRPr sz="1800"/>
            </a:lvl1pPr>
          </a:lstStyle>
          <a:p>
            <a:endParaRPr lang="en-GB"/>
          </a:p>
        </p:txBody>
      </p:sp>
      <p:sp>
        <p:nvSpPr>
          <p:cNvPr id="3" name="Date Placeholder 2"/>
          <p:cNvSpPr>
            <a:spLocks noGrp="1"/>
          </p:cNvSpPr>
          <p:nvPr>
            <p:ph type="dt" idx="1"/>
          </p:nvPr>
        </p:nvSpPr>
        <p:spPr>
          <a:xfrm>
            <a:off x="5625495" y="0"/>
            <a:ext cx="4303607" cy="717550"/>
          </a:xfrm>
          <a:prstGeom prst="rect">
            <a:avLst/>
          </a:prstGeom>
        </p:spPr>
        <p:txBody>
          <a:bodyPr vert="horz" lIns="138751" tIns="69376" rIns="138751" bIns="69376" rtlCol="0"/>
          <a:lstStyle>
            <a:lvl1pPr algn="r">
              <a:defRPr sz="1800"/>
            </a:lvl1pPr>
          </a:lstStyle>
          <a:p>
            <a:fld id="{D029CCB2-1709-42ED-B6EF-010B5BFE14E7}" type="datetimeFigureOut">
              <a:rPr lang="en-GB" smtClean="0"/>
              <a:t>18/01/2013</a:t>
            </a:fld>
            <a:endParaRPr lang="en-GB"/>
          </a:p>
        </p:txBody>
      </p:sp>
      <p:sp>
        <p:nvSpPr>
          <p:cNvPr id="4" name="Slide Image Placeholder 3"/>
          <p:cNvSpPr>
            <a:spLocks noGrp="1" noRot="1" noChangeAspect="1"/>
          </p:cNvSpPr>
          <p:nvPr>
            <p:ph type="sldImg" idx="2"/>
          </p:nvPr>
        </p:nvSpPr>
        <p:spPr>
          <a:xfrm>
            <a:off x="1157288" y="1076325"/>
            <a:ext cx="7616825" cy="5381625"/>
          </a:xfrm>
          <a:prstGeom prst="rect">
            <a:avLst/>
          </a:prstGeom>
          <a:noFill/>
          <a:ln w="12700">
            <a:solidFill>
              <a:prstClr val="black"/>
            </a:solidFill>
          </a:ln>
        </p:spPr>
        <p:txBody>
          <a:bodyPr vert="horz" lIns="138751" tIns="69376" rIns="138751" bIns="69376" rtlCol="0" anchor="ctr"/>
          <a:lstStyle/>
          <a:p>
            <a:endParaRPr lang="en-GB"/>
          </a:p>
        </p:txBody>
      </p:sp>
      <p:sp>
        <p:nvSpPr>
          <p:cNvPr id="5" name="Notes Placeholder 4"/>
          <p:cNvSpPr>
            <a:spLocks noGrp="1"/>
          </p:cNvSpPr>
          <p:nvPr>
            <p:ph type="body" sz="quarter" idx="3"/>
          </p:nvPr>
        </p:nvSpPr>
        <p:spPr>
          <a:xfrm>
            <a:off x="993140" y="6816725"/>
            <a:ext cx="7945120" cy="6457950"/>
          </a:xfrm>
          <a:prstGeom prst="rect">
            <a:avLst/>
          </a:prstGeom>
        </p:spPr>
        <p:txBody>
          <a:bodyPr vert="horz" lIns="138751" tIns="69376" rIns="138751" bIns="6937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13630959"/>
            <a:ext cx="4303607" cy="717550"/>
          </a:xfrm>
          <a:prstGeom prst="rect">
            <a:avLst/>
          </a:prstGeom>
        </p:spPr>
        <p:txBody>
          <a:bodyPr vert="horz" lIns="138751" tIns="69376" rIns="138751" bIns="69376" rtlCol="0" anchor="b"/>
          <a:lstStyle>
            <a:lvl1pPr algn="l">
              <a:defRPr sz="1800"/>
            </a:lvl1pPr>
          </a:lstStyle>
          <a:p>
            <a:endParaRPr lang="en-GB"/>
          </a:p>
        </p:txBody>
      </p:sp>
      <p:sp>
        <p:nvSpPr>
          <p:cNvPr id="7" name="Slide Number Placeholder 6"/>
          <p:cNvSpPr>
            <a:spLocks noGrp="1"/>
          </p:cNvSpPr>
          <p:nvPr>
            <p:ph type="sldNum" sz="quarter" idx="5"/>
          </p:nvPr>
        </p:nvSpPr>
        <p:spPr>
          <a:xfrm>
            <a:off x="5625495" y="13630959"/>
            <a:ext cx="4303607" cy="717550"/>
          </a:xfrm>
          <a:prstGeom prst="rect">
            <a:avLst/>
          </a:prstGeom>
        </p:spPr>
        <p:txBody>
          <a:bodyPr vert="horz" lIns="138751" tIns="69376" rIns="138751" bIns="69376" rtlCol="0" anchor="b"/>
          <a:lstStyle>
            <a:lvl1pPr algn="r">
              <a:defRPr sz="1800"/>
            </a:lvl1pPr>
          </a:lstStyle>
          <a:p>
            <a:fld id="{3A8D56AA-E4AB-46BC-B426-E8E373C823DD}" type="slidenum">
              <a:rPr lang="en-GB" smtClean="0"/>
              <a:t>‹#›</a:t>
            </a:fld>
            <a:endParaRPr lang="en-GB"/>
          </a:p>
        </p:txBody>
      </p:sp>
    </p:spTree>
    <p:extLst>
      <p:ext uri="{BB962C8B-B14F-4D97-AF65-F5344CB8AC3E}">
        <p14:creationId xmlns:p14="http://schemas.microsoft.com/office/powerpoint/2010/main" val="1149729940"/>
      </p:ext>
    </p:extLst>
  </p:cSld>
  <p:clrMap bg1="lt1" tx1="dk1" bg2="lt2" tx2="dk2" accent1="accent1" accent2="accent2" accent3="accent3" accent4="accent4" accent5="accent5" accent6="accent6" hlink="hlink" folHlink="folHlink"/>
  <p:notesStyle>
    <a:lvl1pPr marL="0" algn="l" defTabSz="2952323" rtl="0" eaLnBrk="1" latinLnBrk="0" hangingPunct="1">
      <a:defRPr sz="3900" kern="1200">
        <a:solidFill>
          <a:schemeClr val="tx1"/>
        </a:solidFill>
        <a:latin typeface="+mn-lt"/>
        <a:ea typeface="+mn-ea"/>
        <a:cs typeface="+mn-cs"/>
      </a:defRPr>
    </a:lvl1pPr>
    <a:lvl2pPr marL="1476162" algn="l" defTabSz="2952323" rtl="0" eaLnBrk="1" latinLnBrk="0" hangingPunct="1">
      <a:defRPr sz="3900" kern="1200">
        <a:solidFill>
          <a:schemeClr val="tx1"/>
        </a:solidFill>
        <a:latin typeface="+mn-lt"/>
        <a:ea typeface="+mn-ea"/>
        <a:cs typeface="+mn-cs"/>
      </a:defRPr>
    </a:lvl2pPr>
    <a:lvl3pPr marL="2952323" algn="l" defTabSz="2952323" rtl="0" eaLnBrk="1" latinLnBrk="0" hangingPunct="1">
      <a:defRPr sz="3900" kern="1200">
        <a:solidFill>
          <a:schemeClr val="tx1"/>
        </a:solidFill>
        <a:latin typeface="+mn-lt"/>
        <a:ea typeface="+mn-ea"/>
        <a:cs typeface="+mn-cs"/>
      </a:defRPr>
    </a:lvl3pPr>
    <a:lvl4pPr marL="4428485" algn="l" defTabSz="2952323" rtl="0" eaLnBrk="1" latinLnBrk="0" hangingPunct="1">
      <a:defRPr sz="3900" kern="1200">
        <a:solidFill>
          <a:schemeClr val="tx1"/>
        </a:solidFill>
        <a:latin typeface="+mn-lt"/>
        <a:ea typeface="+mn-ea"/>
        <a:cs typeface="+mn-cs"/>
      </a:defRPr>
    </a:lvl4pPr>
    <a:lvl5pPr marL="5904647" algn="l" defTabSz="2952323" rtl="0" eaLnBrk="1" latinLnBrk="0" hangingPunct="1">
      <a:defRPr sz="3900" kern="1200">
        <a:solidFill>
          <a:schemeClr val="tx1"/>
        </a:solidFill>
        <a:latin typeface="+mn-lt"/>
        <a:ea typeface="+mn-ea"/>
        <a:cs typeface="+mn-cs"/>
      </a:defRPr>
    </a:lvl5pPr>
    <a:lvl6pPr marL="7380808" algn="l" defTabSz="2952323" rtl="0" eaLnBrk="1" latinLnBrk="0" hangingPunct="1">
      <a:defRPr sz="3900" kern="1200">
        <a:solidFill>
          <a:schemeClr val="tx1"/>
        </a:solidFill>
        <a:latin typeface="+mn-lt"/>
        <a:ea typeface="+mn-ea"/>
        <a:cs typeface="+mn-cs"/>
      </a:defRPr>
    </a:lvl6pPr>
    <a:lvl7pPr marL="8856970" algn="l" defTabSz="2952323" rtl="0" eaLnBrk="1" latinLnBrk="0" hangingPunct="1">
      <a:defRPr sz="3900" kern="1200">
        <a:solidFill>
          <a:schemeClr val="tx1"/>
        </a:solidFill>
        <a:latin typeface="+mn-lt"/>
        <a:ea typeface="+mn-ea"/>
        <a:cs typeface="+mn-cs"/>
      </a:defRPr>
    </a:lvl7pPr>
    <a:lvl8pPr marL="10333131" algn="l" defTabSz="2952323" rtl="0" eaLnBrk="1" latinLnBrk="0" hangingPunct="1">
      <a:defRPr sz="3900" kern="1200">
        <a:solidFill>
          <a:schemeClr val="tx1"/>
        </a:solidFill>
        <a:latin typeface="+mn-lt"/>
        <a:ea typeface="+mn-ea"/>
        <a:cs typeface="+mn-cs"/>
      </a:defRPr>
    </a:lvl8pPr>
    <a:lvl9pPr marL="11809293" algn="l" defTabSz="2952323" rtl="0" eaLnBrk="1" latinLnBrk="0" hangingPunct="1">
      <a:defRPr sz="3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8D56AA-E4AB-46BC-B426-E8E373C823DD}" type="slidenum">
              <a:rPr lang="en-GB" smtClean="0"/>
              <a:t>1</a:t>
            </a:fld>
            <a:endParaRPr lang="en-GB"/>
          </a:p>
        </p:txBody>
      </p:sp>
    </p:spTree>
    <p:extLst>
      <p:ext uri="{BB962C8B-B14F-4D97-AF65-F5344CB8AC3E}">
        <p14:creationId xmlns:p14="http://schemas.microsoft.com/office/powerpoint/2010/main" val="42531697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70998" y="6643771"/>
            <a:ext cx="25737979" cy="4584300"/>
          </a:xfrm>
        </p:spPr>
        <p:txBody>
          <a:bodyPr/>
          <a:lstStyle/>
          <a:p>
            <a:r>
              <a:rPr lang="en-US" smtClean="0"/>
              <a:t>Click to edit Master title style</a:t>
            </a:r>
            <a:endParaRPr lang="en-GB"/>
          </a:p>
        </p:txBody>
      </p:sp>
      <p:sp>
        <p:nvSpPr>
          <p:cNvPr id="3" name="Subtitle 2"/>
          <p:cNvSpPr>
            <a:spLocks noGrp="1"/>
          </p:cNvSpPr>
          <p:nvPr>
            <p:ph type="subTitle" idx="1"/>
          </p:nvPr>
        </p:nvSpPr>
        <p:spPr>
          <a:xfrm>
            <a:off x="4541996" y="12119186"/>
            <a:ext cx="21195983" cy="5465516"/>
          </a:xfrm>
        </p:spPr>
        <p:txBody>
          <a:bodyPr/>
          <a:lstStyle>
            <a:lvl1pPr marL="0" indent="0" algn="ctr">
              <a:buNone/>
              <a:defRPr>
                <a:solidFill>
                  <a:schemeClr val="tx1">
                    <a:tint val="75000"/>
                  </a:schemeClr>
                </a:solidFill>
              </a:defRPr>
            </a:lvl1pPr>
            <a:lvl2pPr marL="1476162" indent="0" algn="ctr">
              <a:buNone/>
              <a:defRPr>
                <a:solidFill>
                  <a:schemeClr val="tx1">
                    <a:tint val="75000"/>
                  </a:schemeClr>
                </a:solidFill>
              </a:defRPr>
            </a:lvl2pPr>
            <a:lvl3pPr marL="2952323" indent="0" algn="ctr">
              <a:buNone/>
              <a:defRPr>
                <a:solidFill>
                  <a:schemeClr val="tx1">
                    <a:tint val="75000"/>
                  </a:schemeClr>
                </a:solidFill>
              </a:defRPr>
            </a:lvl3pPr>
            <a:lvl4pPr marL="4428485" indent="0" algn="ctr">
              <a:buNone/>
              <a:defRPr>
                <a:solidFill>
                  <a:schemeClr val="tx1">
                    <a:tint val="75000"/>
                  </a:schemeClr>
                </a:solidFill>
              </a:defRPr>
            </a:lvl4pPr>
            <a:lvl5pPr marL="5904647" indent="0" algn="ctr">
              <a:buNone/>
              <a:defRPr>
                <a:solidFill>
                  <a:schemeClr val="tx1">
                    <a:tint val="75000"/>
                  </a:schemeClr>
                </a:solidFill>
              </a:defRPr>
            </a:lvl5pPr>
            <a:lvl6pPr marL="7380808" indent="0" algn="ctr">
              <a:buNone/>
              <a:defRPr>
                <a:solidFill>
                  <a:schemeClr val="tx1">
                    <a:tint val="75000"/>
                  </a:schemeClr>
                </a:solidFill>
              </a:defRPr>
            </a:lvl6pPr>
            <a:lvl7pPr marL="8856970" indent="0" algn="ctr">
              <a:buNone/>
              <a:defRPr>
                <a:solidFill>
                  <a:schemeClr val="tx1">
                    <a:tint val="75000"/>
                  </a:schemeClr>
                </a:solidFill>
              </a:defRPr>
            </a:lvl7pPr>
            <a:lvl8pPr marL="10333131" indent="0" algn="ctr">
              <a:buNone/>
              <a:defRPr>
                <a:solidFill>
                  <a:schemeClr val="tx1">
                    <a:tint val="75000"/>
                  </a:schemeClr>
                </a:solidFill>
              </a:defRPr>
            </a:lvl8pPr>
            <a:lvl9pPr marL="11809293"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199A051D-1C91-46F9-A494-67C072E40E8B}" type="datetimeFigureOut">
              <a:rPr lang="en-GB" smtClean="0"/>
              <a:t>18/01/2013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F819A1-51E7-4A4D-92B5-401A9E17A0BE}"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99A051D-1C91-46F9-A494-67C072E40E8B}" type="datetimeFigureOut">
              <a:rPr lang="en-GB" smtClean="0"/>
              <a:t>18/01/2013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F819A1-51E7-4A4D-92B5-401A9E17A0BE}"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952982" y="856465"/>
            <a:ext cx="6812994" cy="18248089"/>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1513999" y="856465"/>
            <a:ext cx="19934317" cy="1824808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99A051D-1C91-46F9-A494-67C072E40E8B}" type="datetimeFigureOut">
              <a:rPr lang="en-GB" smtClean="0"/>
              <a:t>18/01/2013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F819A1-51E7-4A4D-92B5-401A9E17A0BE}"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99A051D-1C91-46F9-A494-67C072E40E8B}" type="datetimeFigureOut">
              <a:rPr lang="en-GB" smtClean="0"/>
              <a:t>18/01/2013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F819A1-51E7-4A4D-92B5-401A9E17A0BE}"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391909" y="13743001"/>
            <a:ext cx="25737979" cy="4247656"/>
          </a:xfrm>
        </p:spPr>
        <p:txBody>
          <a:bodyPr anchor="t"/>
          <a:lstStyle>
            <a:lvl1pPr algn="l">
              <a:defRPr sz="12900" b="1" cap="all"/>
            </a:lvl1pPr>
          </a:lstStyle>
          <a:p>
            <a:r>
              <a:rPr lang="en-US" smtClean="0"/>
              <a:t>Click to edit Master title style</a:t>
            </a:r>
            <a:endParaRPr lang="en-GB"/>
          </a:p>
        </p:txBody>
      </p:sp>
      <p:sp>
        <p:nvSpPr>
          <p:cNvPr id="3" name="Text Placeholder 2"/>
          <p:cNvSpPr>
            <a:spLocks noGrp="1"/>
          </p:cNvSpPr>
          <p:nvPr>
            <p:ph type="body" idx="1"/>
          </p:nvPr>
        </p:nvSpPr>
        <p:spPr>
          <a:xfrm>
            <a:off x="2391909" y="9064640"/>
            <a:ext cx="25737979" cy="4678361"/>
          </a:xfrm>
        </p:spPr>
        <p:txBody>
          <a:bodyPr anchor="b"/>
          <a:lstStyle>
            <a:lvl1pPr marL="0" indent="0">
              <a:buNone/>
              <a:defRPr sz="6500">
                <a:solidFill>
                  <a:schemeClr val="tx1">
                    <a:tint val="75000"/>
                  </a:schemeClr>
                </a:solidFill>
              </a:defRPr>
            </a:lvl1pPr>
            <a:lvl2pPr marL="1476162" indent="0">
              <a:buNone/>
              <a:defRPr sz="5800">
                <a:solidFill>
                  <a:schemeClr val="tx1">
                    <a:tint val="75000"/>
                  </a:schemeClr>
                </a:solidFill>
              </a:defRPr>
            </a:lvl2pPr>
            <a:lvl3pPr marL="2952323" indent="0">
              <a:buNone/>
              <a:defRPr sz="5200">
                <a:solidFill>
                  <a:schemeClr val="tx1">
                    <a:tint val="75000"/>
                  </a:schemeClr>
                </a:solidFill>
              </a:defRPr>
            </a:lvl3pPr>
            <a:lvl4pPr marL="4428485" indent="0">
              <a:buNone/>
              <a:defRPr sz="4500">
                <a:solidFill>
                  <a:schemeClr val="tx1">
                    <a:tint val="75000"/>
                  </a:schemeClr>
                </a:solidFill>
              </a:defRPr>
            </a:lvl4pPr>
            <a:lvl5pPr marL="5904647" indent="0">
              <a:buNone/>
              <a:defRPr sz="4500">
                <a:solidFill>
                  <a:schemeClr val="tx1">
                    <a:tint val="75000"/>
                  </a:schemeClr>
                </a:solidFill>
              </a:defRPr>
            </a:lvl5pPr>
            <a:lvl6pPr marL="7380808" indent="0">
              <a:buNone/>
              <a:defRPr sz="4500">
                <a:solidFill>
                  <a:schemeClr val="tx1">
                    <a:tint val="75000"/>
                  </a:schemeClr>
                </a:solidFill>
              </a:defRPr>
            </a:lvl6pPr>
            <a:lvl7pPr marL="8856970" indent="0">
              <a:buNone/>
              <a:defRPr sz="4500">
                <a:solidFill>
                  <a:schemeClr val="tx1">
                    <a:tint val="75000"/>
                  </a:schemeClr>
                </a:solidFill>
              </a:defRPr>
            </a:lvl7pPr>
            <a:lvl8pPr marL="10333131" indent="0">
              <a:buNone/>
              <a:defRPr sz="4500">
                <a:solidFill>
                  <a:schemeClr val="tx1">
                    <a:tint val="75000"/>
                  </a:schemeClr>
                </a:solidFill>
              </a:defRPr>
            </a:lvl8pPr>
            <a:lvl9pPr marL="11809293" indent="0">
              <a:buNone/>
              <a:defRPr sz="45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99A051D-1C91-46F9-A494-67C072E40E8B}" type="datetimeFigureOut">
              <a:rPr lang="en-GB" smtClean="0"/>
              <a:t>18/01/2013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F819A1-51E7-4A4D-92B5-401A9E17A0BE}"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1513999" y="4990255"/>
            <a:ext cx="13373656" cy="14114299"/>
          </a:xfrm>
        </p:spPr>
        <p:txBody>
          <a:bodyPr/>
          <a:lstStyle>
            <a:lvl1pPr>
              <a:defRPr sz="9000"/>
            </a:lvl1pPr>
            <a:lvl2pPr>
              <a:defRPr sz="7700"/>
            </a:lvl2pPr>
            <a:lvl3pPr>
              <a:defRPr sz="6500"/>
            </a:lvl3pPr>
            <a:lvl4pPr>
              <a:defRPr sz="5800"/>
            </a:lvl4pPr>
            <a:lvl5pPr>
              <a:defRPr sz="5800"/>
            </a:lvl5pPr>
            <a:lvl6pPr>
              <a:defRPr sz="5800"/>
            </a:lvl6pPr>
            <a:lvl7pPr>
              <a:defRPr sz="5800"/>
            </a:lvl7pPr>
            <a:lvl8pPr>
              <a:defRPr sz="5800"/>
            </a:lvl8pPr>
            <a:lvl9pPr>
              <a:defRPr sz="5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15392320" y="4990255"/>
            <a:ext cx="13373656" cy="14114299"/>
          </a:xfrm>
        </p:spPr>
        <p:txBody>
          <a:bodyPr/>
          <a:lstStyle>
            <a:lvl1pPr>
              <a:defRPr sz="9000"/>
            </a:lvl1pPr>
            <a:lvl2pPr>
              <a:defRPr sz="7700"/>
            </a:lvl2pPr>
            <a:lvl3pPr>
              <a:defRPr sz="6500"/>
            </a:lvl3pPr>
            <a:lvl4pPr>
              <a:defRPr sz="5800"/>
            </a:lvl4pPr>
            <a:lvl5pPr>
              <a:defRPr sz="5800"/>
            </a:lvl5pPr>
            <a:lvl6pPr>
              <a:defRPr sz="5800"/>
            </a:lvl6pPr>
            <a:lvl7pPr>
              <a:defRPr sz="5800"/>
            </a:lvl7pPr>
            <a:lvl8pPr>
              <a:defRPr sz="5800"/>
            </a:lvl8pPr>
            <a:lvl9pPr>
              <a:defRPr sz="5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199A051D-1C91-46F9-A494-67C072E40E8B}" type="datetimeFigureOut">
              <a:rPr lang="en-GB" smtClean="0"/>
              <a:t>18/01/2013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6F819A1-51E7-4A4D-92B5-401A9E17A0BE}" type="slidenum">
              <a:rPr lang="en-GB" smtClean="0"/>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1513999" y="4787278"/>
            <a:ext cx="13378914" cy="1995110"/>
          </a:xfrm>
        </p:spPr>
        <p:txBody>
          <a:bodyPr anchor="b"/>
          <a:lstStyle>
            <a:lvl1pPr marL="0" indent="0">
              <a:buNone/>
              <a:defRPr sz="7700" b="1"/>
            </a:lvl1pPr>
            <a:lvl2pPr marL="1476162" indent="0">
              <a:buNone/>
              <a:defRPr sz="6500" b="1"/>
            </a:lvl2pPr>
            <a:lvl3pPr marL="2952323" indent="0">
              <a:buNone/>
              <a:defRPr sz="5800" b="1"/>
            </a:lvl3pPr>
            <a:lvl4pPr marL="4428485" indent="0">
              <a:buNone/>
              <a:defRPr sz="5200" b="1"/>
            </a:lvl4pPr>
            <a:lvl5pPr marL="5904647" indent="0">
              <a:buNone/>
              <a:defRPr sz="5200" b="1"/>
            </a:lvl5pPr>
            <a:lvl6pPr marL="7380808" indent="0">
              <a:buNone/>
              <a:defRPr sz="5200" b="1"/>
            </a:lvl6pPr>
            <a:lvl7pPr marL="8856970" indent="0">
              <a:buNone/>
              <a:defRPr sz="5200" b="1"/>
            </a:lvl7pPr>
            <a:lvl8pPr marL="10333131" indent="0">
              <a:buNone/>
              <a:defRPr sz="5200" b="1"/>
            </a:lvl8pPr>
            <a:lvl9pPr marL="11809293" indent="0">
              <a:buNone/>
              <a:defRPr sz="5200" b="1"/>
            </a:lvl9pPr>
          </a:lstStyle>
          <a:p>
            <a:pPr lvl="0"/>
            <a:r>
              <a:rPr lang="en-US" smtClean="0"/>
              <a:t>Click to edit Master text styles</a:t>
            </a:r>
          </a:p>
        </p:txBody>
      </p:sp>
      <p:sp>
        <p:nvSpPr>
          <p:cNvPr id="4" name="Content Placeholder 3"/>
          <p:cNvSpPr>
            <a:spLocks noGrp="1"/>
          </p:cNvSpPr>
          <p:nvPr>
            <p:ph sz="half" idx="2"/>
          </p:nvPr>
        </p:nvSpPr>
        <p:spPr>
          <a:xfrm>
            <a:off x="1513999" y="6782388"/>
            <a:ext cx="13378914" cy="12322165"/>
          </a:xfrm>
        </p:spPr>
        <p:txBody>
          <a:bodyPr/>
          <a:lstStyle>
            <a:lvl1pPr>
              <a:defRPr sz="7700"/>
            </a:lvl1pPr>
            <a:lvl2pPr>
              <a:defRPr sz="6500"/>
            </a:lvl2pPr>
            <a:lvl3pPr>
              <a:defRPr sz="5800"/>
            </a:lvl3pPr>
            <a:lvl4pPr>
              <a:defRPr sz="5200"/>
            </a:lvl4pPr>
            <a:lvl5pPr>
              <a:defRPr sz="5200"/>
            </a:lvl5pPr>
            <a:lvl6pPr>
              <a:defRPr sz="5200"/>
            </a:lvl6pPr>
            <a:lvl7pPr>
              <a:defRPr sz="5200"/>
            </a:lvl7pPr>
            <a:lvl8pPr>
              <a:defRPr sz="5200"/>
            </a:lvl8pPr>
            <a:lvl9pPr>
              <a:defRPr sz="5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15381808" y="4787278"/>
            <a:ext cx="13384170" cy="1995110"/>
          </a:xfrm>
        </p:spPr>
        <p:txBody>
          <a:bodyPr anchor="b"/>
          <a:lstStyle>
            <a:lvl1pPr marL="0" indent="0">
              <a:buNone/>
              <a:defRPr sz="7700" b="1"/>
            </a:lvl1pPr>
            <a:lvl2pPr marL="1476162" indent="0">
              <a:buNone/>
              <a:defRPr sz="6500" b="1"/>
            </a:lvl2pPr>
            <a:lvl3pPr marL="2952323" indent="0">
              <a:buNone/>
              <a:defRPr sz="5800" b="1"/>
            </a:lvl3pPr>
            <a:lvl4pPr marL="4428485" indent="0">
              <a:buNone/>
              <a:defRPr sz="5200" b="1"/>
            </a:lvl4pPr>
            <a:lvl5pPr marL="5904647" indent="0">
              <a:buNone/>
              <a:defRPr sz="5200" b="1"/>
            </a:lvl5pPr>
            <a:lvl6pPr marL="7380808" indent="0">
              <a:buNone/>
              <a:defRPr sz="5200" b="1"/>
            </a:lvl6pPr>
            <a:lvl7pPr marL="8856970" indent="0">
              <a:buNone/>
              <a:defRPr sz="5200" b="1"/>
            </a:lvl7pPr>
            <a:lvl8pPr marL="10333131" indent="0">
              <a:buNone/>
              <a:defRPr sz="5200" b="1"/>
            </a:lvl8pPr>
            <a:lvl9pPr marL="11809293" indent="0">
              <a:buNone/>
              <a:defRPr sz="5200" b="1"/>
            </a:lvl9pPr>
          </a:lstStyle>
          <a:p>
            <a:pPr lvl="0"/>
            <a:r>
              <a:rPr lang="en-US" smtClean="0"/>
              <a:t>Click to edit Master text styles</a:t>
            </a:r>
          </a:p>
        </p:txBody>
      </p:sp>
      <p:sp>
        <p:nvSpPr>
          <p:cNvPr id="6" name="Content Placeholder 5"/>
          <p:cNvSpPr>
            <a:spLocks noGrp="1"/>
          </p:cNvSpPr>
          <p:nvPr>
            <p:ph sz="quarter" idx="4"/>
          </p:nvPr>
        </p:nvSpPr>
        <p:spPr>
          <a:xfrm>
            <a:off x="15381808" y="6782388"/>
            <a:ext cx="13384170" cy="12322165"/>
          </a:xfrm>
        </p:spPr>
        <p:txBody>
          <a:bodyPr/>
          <a:lstStyle>
            <a:lvl1pPr>
              <a:defRPr sz="7700"/>
            </a:lvl1pPr>
            <a:lvl2pPr>
              <a:defRPr sz="6500"/>
            </a:lvl2pPr>
            <a:lvl3pPr>
              <a:defRPr sz="5800"/>
            </a:lvl3pPr>
            <a:lvl4pPr>
              <a:defRPr sz="5200"/>
            </a:lvl4pPr>
            <a:lvl5pPr>
              <a:defRPr sz="5200"/>
            </a:lvl5pPr>
            <a:lvl6pPr>
              <a:defRPr sz="5200"/>
            </a:lvl6pPr>
            <a:lvl7pPr>
              <a:defRPr sz="5200"/>
            </a:lvl7pPr>
            <a:lvl8pPr>
              <a:defRPr sz="5200"/>
            </a:lvl8pPr>
            <a:lvl9pPr>
              <a:defRPr sz="5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199A051D-1C91-46F9-A494-67C072E40E8B}" type="datetimeFigureOut">
              <a:rPr lang="en-GB" smtClean="0"/>
              <a:t>18/01/2013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6F819A1-51E7-4A4D-92B5-401A9E17A0BE}"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199A051D-1C91-46F9-A494-67C072E40E8B}" type="datetimeFigureOut">
              <a:rPr lang="en-GB" smtClean="0"/>
              <a:t>18/01/2013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6F819A1-51E7-4A4D-92B5-401A9E17A0BE}"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9A051D-1C91-46F9-A494-67C072E40E8B}" type="datetimeFigureOut">
              <a:rPr lang="en-GB" smtClean="0"/>
              <a:t>18/01/2013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6F819A1-51E7-4A4D-92B5-401A9E17A0BE}"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14000" y="851512"/>
            <a:ext cx="9961903" cy="3623874"/>
          </a:xfrm>
        </p:spPr>
        <p:txBody>
          <a:bodyPr anchor="b"/>
          <a:lstStyle>
            <a:lvl1pPr algn="l">
              <a:defRPr sz="6500" b="1"/>
            </a:lvl1pPr>
          </a:lstStyle>
          <a:p>
            <a:r>
              <a:rPr lang="en-US" smtClean="0"/>
              <a:t>Click to edit Master title style</a:t>
            </a:r>
            <a:endParaRPr lang="en-GB"/>
          </a:p>
        </p:txBody>
      </p:sp>
      <p:sp>
        <p:nvSpPr>
          <p:cNvPr id="3" name="Content Placeholder 2"/>
          <p:cNvSpPr>
            <a:spLocks noGrp="1"/>
          </p:cNvSpPr>
          <p:nvPr>
            <p:ph idx="1"/>
          </p:nvPr>
        </p:nvSpPr>
        <p:spPr>
          <a:xfrm>
            <a:off x="11838629" y="851513"/>
            <a:ext cx="16927347" cy="18253041"/>
          </a:xfrm>
        </p:spPr>
        <p:txBody>
          <a:bodyPr/>
          <a:lstStyle>
            <a:lvl1pPr>
              <a:defRPr sz="10300"/>
            </a:lvl1pPr>
            <a:lvl2pPr>
              <a:defRPr sz="9000"/>
            </a:lvl2pPr>
            <a:lvl3pPr>
              <a:defRPr sz="7700"/>
            </a:lvl3pPr>
            <a:lvl4pPr>
              <a:defRPr sz="6500"/>
            </a:lvl4pPr>
            <a:lvl5pPr>
              <a:defRPr sz="6500"/>
            </a:lvl5pPr>
            <a:lvl6pPr>
              <a:defRPr sz="6500"/>
            </a:lvl6pPr>
            <a:lvl7pPr>
              <a:defRPr sz="6500"/>
            </a:lvl7pPr>
            <a:lvl8pPr>
              <a:defRPr sz="6500"/>
            </a:lvl8pPr>
            <a:lvl9pPr>
              <a:defRPr sz="6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1514000" y="4475387"/>
            <a:ext cx="9961903" cy="14629167"/>
          </a:xfrm>
        </p:spPr>
        <p:txBody>
          <a:bodyPr/>
          <a:lstStyle>
            <a:lvl1pPr marL="0" indent="0">
              <a:buNone/>
              <a:defRPr sz="4500"/>
            </a:lvl1pPr>
            <a:lvl2pPr marL="1476162" indent="0">
              <a:buNone/>
              <a:defRPr sz="3900"/>
            </a:lvl2pPr>
            <a:lvl3pPr marL="2952323" indent="0">
              <a:buNone/>
              <a:defRPr sz="3200"/>
            </a:lvl3pPr>
            <a:lvl4pPr marL="4428485" indent="0">
              <a:buNone/>
              <a:defRPr sz="2900"/>
            </a:lvl4pPr>
            <a:lvl5pPr marL="5904647" indent="0">
              <a:buNone/>
              <a:defRPr sz="2900"/>
            </a:lvl5pPr>
            <a:lvl6pPr marL="7380808" indent="0">
              <a:buNone/>
              <a:defRPr sz="2900"/>
            </a:lvl6pPr>
            <a:lvl7pPr marL="8856970" indent="0">
              <a:buNone/>
              <a:defRPr sz="2900"/>
            </a:lvl7pPr>
            <a:lvl8pPr marL="10333131" indent="0">
              <a:buNone/>
              <a:defRPr sz="2900"/>
            </a:lvl8pPr>
            <a:lvl9pPr marL="11809293" indent="0">
              <a:buNone/>
              <a:defRPr sz="2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9A051D-1C91-46F9-A494-67C072E40E8B}" type="datetimeFigureOut">
              <a:rPr lang="en-GB" smtClean="0"/>
              <a:t>18/01/2013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6F819A1-51E7-4A4D-92B5-401A9E17A0BE}" type="slidenum">
              <a:rPr lang="en-GB" smtClean="0"/>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35087" y="14970760"/>
            <a:ext cx="18167985" cy="1767383"/>
          </a:xfrm>
        </p:spPr>
        <p:txBody>
          <a:bodyPr anchor="b"/>
          <a:lstStyle>
            <a:lvl1pPr algn="l">
              <a:defRPr sz="6500" b="1"/>
            </a:lvl1pPr>
          </a:lstStyle>
          <a:p>
            <a:r>
              <a:rPr lang="en-US" smtClean="0"/>
              <a:t>Click to edit Master title style</a:t>
            </a:r>
            <a:endParaRPr lang="en-GB"/>
          </a:p>
        </p:txBody>
      </p:sp>
      <p:sp>
        <p:nvSpPr>
          <p:cNvPr id="3" name="Picture Placeholder 2"/>
          <p:cNvSpPr>
            <a:spLocks noGrp="1"/>
          </p:cNvSpPr>
          <p:nvPr>
            <p:ph type="pic" idx="1"/>
          </p:nvPr>
        </p:nvSpPr>
        <p:spPr>
          <a:xfrm>
            <a:off x="5935087" y="1910950"/>
            <a:ext cx="18167985" cy="12832080"/>
          </a:xfrm>
        </p:spPr>
        <p:txBody>
          <a:bodyPr/>
          <a:lstStyle>
            <a:lvl1pPr marL="0" indent="0">
              <a:buNone/>
              <a:defRPr sz="10300"/>
            </a:lvl1pPr>
            <a:lvl2pPr marL="1476162" indent="0">
              <a:buNone/>
              <a:defRPr sz="9000"/>
            </a:lvl2pPr>
            <a:lvl3pPr marL="2952323" indent="0">
              <a:buNone/>
              <a:defRPr sz="7700"/>
            </a:lvl3pPr>
            <a:lvl4pPr marL="4428485" indent="0">
              <a:buNone/>
              <a:defRPr sz="6500"/>
            </a:lvl4pPr>
            <a:lvl5pPr marL="5904647" indent="0">
              <a:buNone/>
              <a:defRPr sz="6500"/>
            </a:lvl5pPr>
            <a:lvl6pPr marL="7380808" indent="0">
              <a:buNone/>
              <a:defRPr sz="6500"/>
            </a:lvl6pPr>
            <a:lvl7pPr marL="8856970" indent="0">
              <a:buNone/>
              <a:defRPr sz="6500"/>
            </a:lvl7pPr>
            <a:lvl8pPr marL="10333131" indent="0">
              <a:buNone/>
              <a:defRPr sz="6500"/>
            </a:lvl8pPr>
            <a:lvl9pPr marL="11809293" indent="0">
              <a:buNone/>
              <a:defRPr sz="6500"/>
            </a:lvl9pPr>
          </a:lstStyle>
          <a:p>
            <a:endParaRPr lang="en-GB"/>
          </a:p>
        </p:txBody>
      </p:sp>
      <p:sp>
        <p:nvSpPr>
          <p:cNvPr id="4" name="Text Placeholder 3"/>
          <p:cNvSpPr>
            <a:spLocks noGrp="1"/>
          </p:cNvSpPr>
          <p:nvPr>
            <p:ph type="body" sz="half" idx="2"/>
          </p:nvPr>
        </p:nvSpPr>
        <p:spPr>
          <a:xfrm>
            <a:off x="5935087" y="16738143"/>
            <a:ext cx="18167985" cy="2509977"/>
          </a:xfrm>
        </p:spPr>
        <p:txBody>
          <a:bodyPr/>
          <a:lstStyle>
            <a:lvl1pPr marL="0" indent="0">
              <a:buNone/>
              <a:defRPr sz="4500"/>
            </a:lvl1pPr>
            <a:lvl2pPr marL="1476162" indent="0">
              <a:buNone/>
              <a:defRPr sz="3900"/>
            </a:lvl2pPr>
            <a:lvl3pPr marL="2952323" indent="0">
              <a:buNone/>
              <a:defRPr sz="3200"/>
            </a:lvl3pPr>
            <a:lvl4pPr marL="4428485" indent="0">
              <a:buNone/>
              <a:defRPr sz="2900"/>
            </a:lvl4pPr>
            <a:lvl5pPr marL="5904647" indent="0">
              <a:buNone/>
              <a:defRPr sz="2900"/>
            </a:lvl5pPr>
            <a:lvl6pPr marL="7380808" indent="0">
              <a:buNone/>
              <a:defRPr sz="2900"/>
            </a:lvl6pPr>
            <a:lvl7pPr marL="8856970" indent="0">
              <a:buNone/>
              <a:defRPr sz="2900"/>
            </a:lvl7pPr>
            <a:lvl8pPr marL="10333131" indent="0">
              <a:buNone/>
              <a:defRPr sz="2900"/>
            </a:lvl8pPr>
            <a:lvl9pPr marL="11809293" indent="0">
              <a:buNone/>
              <a:defRPr sz="2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9A051D-1C91-46F9-A494-67C072E40E8B}" type="datetimeFigureOut">
              <a:rPr lang="en-GB" smtClean="0"/>
              <a:t>18/01/2013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6F819A1-51E7-4A4D-92B5-401A9E17A0BE}" type="slidenum">
              <a:rPr lang="en-GB" smtClean="0"/>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13999" y="856464"/>
            <a:ext cx="27251978" cy="3564467"/>
          </a:xfrm>
          <a:prstGeom prst="rect">
            <a:avLst/>
          </a:prstGeom>
        </p:spPr>
        <p:txBody>
          <a:bodyPr vert="horz" lIns="295232" tIns="147616" rIns="295232" bIns="147616"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1513999" y="4990255"/>
            <a:ext cx="27251978" cy="14114299"/>
          </a:xfrm>
          <a:prstGeom prst="rect">
            <a:avLst/>
          </a:prstGeom>
        </p:spPr>
        <p:txBody>
          <a:bodyPr vert="horz" lIns="295232" tIns="147616" rIns="295232" bIns="14761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1513999" y="19822397"/>
            <a:ext cx="7065328" cy="1138649"/>
          </a:xfrm>
          <a:prstGeom prst="rect">
            <a:avLst/>
          </a:prstGeom>
        </p:spPr>
        <p:txBody>
          <a:bodyPr vert="horz" lIns="295232" tIns="147616" rIns="295232" bIns="147616" rtlCol="0" anchor="ctr"/>
          <a:lstStyle>
            <a:lvl1pPr algn="l">
              <a:defRPr sz="3900">
                <a:solidFill>
                  <a:schemeClr val="tx1">
                    <a:tint val="75000"/>
                  </a:schemeClr>
                </a:solidFill>
              </a:defRPr>
            </a:lvl1pPr>
          </a:lstStyle>
          <a:p>
            <a:fld id="{199A051D-1C91-46F9-A494-67C072E40E8B}" type="datetimeFigureOut">
              <a:rPr lang="en-GB" smtClean="0"/>
              <a:t>18/01/2013</a:t>
            </a:fld>
            <a:endParaRPr lang="en-GB"/>
          </a:p>
        </p:txBody>
      </p:sp>
      <p:sp>
        <p:nvSpPr>
          <p:cNvPr id="5" name="Footer Placeholder 4"/>
          <p:cNvSpPr>
            <a:spLocks noGrp="1"/>
          </p:cNvSpPr>
          <p:nvPr>
            <p:ph type="ftr" sz="quarter" idx="3"/>
          </p:nvPr>
        </p:nvSpPr>
        <p:spPr>
          <a:xfrm>
            <a:off x="10345658" y="19822397"/>
            <a:ext cx="9588659" cy="1138649"/>
          </a:xfrm>
          <a:prstGeom prst="rect">
            <a:avLst/>
          </a:prstGeom>
        </p:spPr>
        <p:txBody>
          <a:bodyPr vert="horz" lIns="295232" tIns="147616" rIns="295232" bIns="147616" rtlCol="0" anchor="ctr"/>
          <a:lstStyle>
            <a:lvl1pPr algn="ctr">
              <a:defRPr sz="3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21700649" y="19822397"/>
            <a:ext cx="7065328" cy="1138649"/>
          </a:xfrm>
          <a:prstGeom prst="rect">
            <a:avLst/>
          </a:prstGeom>
        </p:spPr>
        <p:txBody>
          <a:bodyPr vert="horz" lIns="295232" tIns="147616" rIns="295232" bIns="147616" rtlCol="0" anchor="ctr"/>
          <a:lstStyle>
            <a:lvl1pPr algn="r">
              <a:defRPr sz="3900">
                <a:solidFill>
                  <a:schemeClr val="tx1">
                    <a:tint val="75000"/>
                  </a:schemeClr>
                </a:solidFill>
              </a:defRPr>
            </a:lvl1pPr>
          </a:lstStyle>
          <a:p>
            <a:fld id="{56F819A1-51E7-4A4D-92B5-401A9E17A0BE}"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952323" rtl="0" eaLnBrk="1" latinLnBrk="0" hangingPunct="1">
        <a:spcBef>
          <a:spcPct val="0"/>
        </a:spcBef>
        <a:buNone/>
        <a:defRPr sz="14200" kern="1200">
          <a:solidFill>
            <a:schemeClr val="tx1"/>
          </a:solidFill>
          <a:latin typeface="+mj-lt"/>
          <a:ea typeface="+mj-ea"/>
          <a:cs typeface="+mj-cs"/>
        </a:defRPr>
      </a:lvl1pPr>
    </p:titleStyle>
    <p:bodyStyle>
      <a:lvl1pPr marL="1107121" indent="-1107121" algn="l" defTabSz="2952323" rtl="0" eaLnBrk="1" latinLnBrk="0" hangingPunct="1">
        <a:spcBef>
          <a:spcPct val="20000"/>
        </a:spcBef>
        <a:buFont typeface="Arial" pitchFamily="34" charset="0"/>
        <a:buChar char="•"/>
        <a:defRPr sz="10300" kern="1200">
          <a:solidFill>
            <a:schemeClr val="tx1"/>
          </a:solidFill>
          <a:latin typeface="+mn-lt"/>
          <a:ea typeface="+mn-ea"/>
          <a:cs typeface="+mn-cs"/>
        </a:defRPr>
      </a:lvl1pPr>
      <a:lvl2pPr marL="2398763" indent="-922601" algn="l" defTabSz="2952323" rtl="0" eaLnBrk="1" latinLnBrk="0" hangingPunct="1">
        <a:spcBef>
          <a:spcPct val="20000"/>
        </a:spcBef>
        <a:buFont typeface="Arial" pitchFamily="34" charset="0"/>
        <a:buChar char="–"/>
        <a:defRPr sz="9000" kern="1200">
          <a:solidFill>
            <a:schemeClr val="tx1"/>
          </a:solidFill>
          <a:latin typeface="+mn-lt"/>
          <a:ea typeface="+mn-ea"/>
          <a:cs typeface="+mn-cs"/>
        </a:defRPr>
      </a:lvl2pPr>
      <a:lvl3pPr marL="3690404" indent="-738081" algn="l" defTabSz="2952323" rtl="0" eaLnBrk="1" latinLnBrk="0" hangingPunct="1">
        <a:spcBef>
          <a:spcPct val="20000"/>
        </a:spcBef>
        <a:buFont typeface="Arial" pitchFamily="34" charset="0"/>
        <a:buChar char="•"/>
        <a:defRPr sz="7700" kern="1200">
          <a:solidFill>
            <a:schemeClr val="tx1"/>
          </a:solidFill>
          <a:latin typeface="+mn-lt"/>
          <a:ea typeface="+mn-ea"/>
          <a:cs typeface="+mn-cs"/>
        </a:defRPr>
      </a:lvl3pPr>
      <a:lvl4pPr marL="5166566" indent="-738081" algn="l" defTabSz="2952323" rtl="0" eaLnBrk="1" latinLnBrk="0" hangingPunct="1">
        <a:spcBef>
          <a:spcPct val="20000"/>
        </a:spcBef>
        <a:buFont typeface="Arial" pitchFamily="34" charset="0"/>
        <a:buChar char="–"/>
        <a:defRPr sz="6500" kern="1200">
          <a:solidFill>
            <a:schemeClr val="tx1"/>
          </a:solidFill>
          <a:latin typeface="+mn-lt"/>
          <a:ea typeface="+mn-ea"/>
          <a:cs typeface="+mn-cs"/>
        </a:defRPr>
      </a:lvl4pPr>
      <a:lvl5pPr marL="6642727" indent="-738081" algn="l" defTabSz="2952323" rtl="0" eaLnBrk="1" latinLnBrk="0" hangingPunct="1">
        <a:spcBef>
          <a:spcPct val="20000"/>
        </a:spcBef>
        <a:buFont typeface="Arial" pitchFamily="34" charset="0"/>
        <a:buChar char="»"/>
        <a:defRPr sz="6500" kern="1200">
          <a:solidFill>
            <a:schemeClr val="tx1"/>
          </a:solidFill>
          <a:latin typeface="+mn-lt"/>
          <a:ea typeface="+mn-ea"/>
          <a:cs typeface="+mn-cs"/>
        </a:defRPr>
      </a:lvl5pPr>
      <a:lvl6pPr marL="8118889" indent="-738081" algn="l" defTabSz="2952323" rtl="0" eaLnBrk="1" latinLnBrk="0" hangingPunct="1">
        <a:spcBef>
          <a:spcPct val="20000"/>
        </a:spcBef>
        <a:buFont typeface="Arial" pitchFamily="34" charset="0"/>
        <a:buChar char="•"/>
        <a:defRPr sz="6500" kern="1200">
          <a:solidFill>
            <a:schemeClr val="tx1"/>
          </a:solidFill>
          <a:latin typeface="+mn-lt"/>
          <a:ea typeface="+mn-ea"/>
          <a:cs typeface="+mn-cs"/>
        </a:defRPr>
      </a:lvl6pPr>
      <a:lvl7pPr marL="9595051" indent="-738081" algn="l" defTabSz="2952323" rtl="0" eaLnBrk="1" latinLnBrk="0" hangingPunct="1">
        <a:spcBef>
          <a:spcPct val="20000"/>
        </a:spcBef>
        <a:buFont typeface="Arial" pitchFamily="34" charset="0"/>
        <a:buChar char="•"/>
        <a:defRPr sz="6500" kern="1200">
          <a:solidFill>
            <a:schemeClr val="tx1"/>
          </a:solidFill>
          <a:latin typeface="+mn-lt"/>
          <a:ea typeface="+mn-ea"/>
          <a:cs typeface="+mn-cs"/>
        </a:defRPr>
      </a:lvl7pPr>
      <a:lvl8pPr marL="11071212" indent="-738081" algn="l" defTabSz="2952323" rtl="0" eaLnBrk="1" latinLnBrk="0" hangingPunct="1">
        <a:spcBef>
          <a:spcPct val="20000"/>
        </a:spcBef>
        <a:buFont typeface="Arial" pitchFamily="34" charset="0"/>
        <a:buChar char="•"/>
        <a:defRPr sz="6500" kern="1200">
          <a:solidFill>
            <a:schemeClr val="tx1"/>
          </a:solidFill>
          <a:latin typeface="+mn-lt"/>
          <a:ea typeface="+mn-ea"/>
          <a:cs typeface="+mn-cs"/>
        </a:defRPr>
      </a:lvl8pPr>
      <a:lvl9pPr marL="12547374" indent="-738081" algn="l" defTabSz="2952323" rtl="0" eaLnBrk="1" latinLnBrk="0" hangingPunct="1">
        <a:spcBef>
          <a:spcPct val="20000"/>
        </a:spcBef>
        <a:buFont typeface="Arial" pitchFamily="34" charset="0"/>
        <a:buChar char="•"/>
        <a:defRPr sz="6500" kern="1200">
          <a:solidFill>
            <a:schemeClr val="tx1"/>
          </a:solidFill>
          <a:latin typeface="+mn-lt"/>
          <a:ea typeface="+mn-ea"/>
          <a:cs typeface="+mn-cs"/>
        </a:defRPr>
      </a:lvl9pPr>
    </p:bodyStyle>
    <p:otherStyle>
      <a:defPPr>
        <a:defRPr lang="en-US"/>
      </a:defPPr>
      <a:lvl1pPr marL="0" algn="l" defTabSz="2952323" rtl="0" eaLnBrk="1" latinLnBrk="0" hangingPunct="1">
        <a:defRPr sz="5800" kern="1200">
          <a:solidFill>
            <a:schemeClr val="tx1"/>
          </a:solidFill>
          <a:latin typeface="+mn-lt"/>
          <a:ea typeface="+mn-ea"/>
          <a:cs typeface="+mn-cs"/>
        </a:defRPr>
      </a:lvl1pPr>
      <a:lvl2pPr marL="1476162" algn="l" defTabSz="2952323" rtl="0" eaLnBrk="1" latinLnBrk="0" hangingPunct="1">
        <a:defRPr sz="5800" kern="1200">
          <a:solidFill>
            <a:schemeClr val="tx1"/>
          </a:solidFill>
          <a:latin typeface="+mn-lt"/>
          <a:ea typeface="+mn-ea"/>
          <a:cs typeface="+mn-cs"/>
        </a:defRPr>
      </a:lvl2pPr>
      <a:lvl3pPr marL="2952323" algn="l" defTabSz="2952323" rtl="0" eaLnBrk="1" latinLnBrk="0" hangingPunct="1">
        <a:defRPr sz="5800" kern="1200">
          <a:solidFill>
            <a:schemeClr val="tx1"/>
          </a:solidFill>
          <a:latin typeface="+mn-lt"/>
          <a:ea typeface="+mn-ea"/>
          <a:cs typeface="+mn-cs"/>
        </a:defRPr>
      </a:lvl3pPr>
      <a:lvl4pPr marL="4428485" algn="l" defTabSz="2952323" rtl="0" eaLnBrk="1" latinLnBrk="0" hangingPunct="1">
        <a:defRPr sz="5800" kern="1200">
          <a:solidFill>
            <a:schemeClr val="tx1"/>
          </a:solidFill>
          <a:latin typeface="+mn-lt"/>
          <a:ea typeface="+mn-ea"/>
          <a:cs typeface="+mn-cs"/>
        </a:defRPr>
      </a:lvl4pPr>
      <a:lvl5pPr marL="5904647" algn="l" defTabSz="2952323" rtl="0" eaLnBrk="1" latinLnBrk="0" hangingPunct="1">
        <a:defRPr sz="5800" kern="1200">
          <a:solidFill>
            <a:schemeClr val="tx1"/>
          </a:solidFill>
          <a:latin typeface="+mn-lt"/>
          <a:ea typeface="+mn-ea"/>
          <a:cs typeface="+mn-cs"/>
        </a:defRPr>
      </a:lvl5pPr>
      <a:lvl6pPr marL="7380808" algn="l" defTabSz="2952323" rtl="0" eaLnBrk="1" latinLnBrk="0" hangingPunct="1">
        <a:defRPr sz="5800" kern="1200">
          <a:solidFill>
            <a:schemeClr val="tx1"/>
          </a:solidFill>
          <a:latin typeface="+mn-lt"/>
          <a:ea typeface="+mn-ea"/>
          <a:cs typeface="+mn-cs"/>
        </a:defRPr>
      </a:lvl6pPr>
      <a:lvl7pPr marL="8856970" algn="l" defTabSz="2952323" rtl="0" eaLnBrk="1" latinLnBrk="0" hangingPunct="1">
        <a:defRPr sz="5800" kern="1200">
          <a:solidFill>
            <a:schemeClr val="tx1"/>
          </a:solidFill>
          <a:latin typeface="+mn-lt"/>
          <a:ea typeface="+mn-ea"/>
          <a:cs typeface="+mn-cs"/>
        </a:defRPr>
      </a:lvl7pPr>
      <a:lvl8pPr marL="10333131" algn="l" defTabSz="2952323" rtl="0" eaLnBrk="1" latinLnBrk="0" hangingPunct="1">
        <a:defRPr sz="5800" kern="1200">
          <a:solidFill>
            <a:schemeClr val="tx1"/>
          </a:solidFill>
          <a:latin typeface="+mn-lt"/>
          <a:ea typeface="+mn-ea"/>
          <a:cs typeface="+mn-cs"/>
        </a:defRPr>
      </a:lvl8pPr>
      <a:lvl9pPr marL="11809293" algn="l" defTabSz="2952323" rtl="0" eaLnBrk="1" latinLnBrk="0" hangingPunct="1">
        <a:defRPr sz="5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image" Target="../media/image9.png"/><Relationship Id="rId18" Type="http://schemas.openxmlformats.org/officeDocument/2006/relationships/image" Target="../media/image14.png"/><Relationship Id="rId26" Type="http://schemas.openxmlformats.org/officeDocument/2006/relationships/image" Target="../media/image22.png"/><Relationship Id="rId39" Type="http://schemas.openxmlformats.org/officeDocument/2006/relationships/image" Target="../media/image33.png"/><Relationship Id="rId3" Type="http://schemas.openxmlformats.org/officeDocument/2006/relationships/image" Target="../media/image1.png"/><Relationship Id="rId21" Type="http://schemas.openxmlformats.org/officeDocument/2006/relationships/image" Target="../media/image17.png"/><Relationship Id="rId34" Type="http://schemas.openxmlformats.org/officeDocument/2006/relationships/image" Target="../media/image28.png"/><Relationship Id="rId42" Type="http://schemas.openxmlformats.org/officeDocument/2006/relationships/hyperlink" Target="http://www.officialpsds.com/images/embedPSD/10951.jpg" TargetMode="External"/><Relationship Id="rId47" Type="http://schemas.openxmlformats.org/officeDocument/2006/relationships/image" Target="../media/image38.png"/><Relationship Id="rId50" Type="http://schemas.openxmlformats.org/officeDocument/2006/relationships/image" Target="../media/image41.png"/><Relationship Id="rId7" Type="http://schemas.openxmlformats.org/officeDocument/2006/relationships/image" Target="../media/image4.emf"/><Relationship Id="rId12" Type="http://schemas.openxmlformats.org/officeDocument/2006/relationships/hyperlink" Target="mailto:a.r.challen@lse.ac.uk" TargetMode="External"/><Relationship Id="rId17" Type="http://schemas.openxmlformats.org/officeDocument/2006/relationships/image" Target="../media/image13.png"/><Relationship Id="rId25" Type="http://schemas.openxmlformats.org/officeDocument/2006/relationships/image" Target="../media/image21.png"/><Relationship Id="rId33" Type="http://schemas.openxmlformats.org/officeDocument/2006/relationships/image" Target="../media/image27.png"/><Relationship Id="rId38" Type="http://schemas.openxmlformats.org/officeDocument/2006/relationships/image" Target="../media/image32.png"/><Relationship Id="rId46" Type="http://schemas.openxmlformats.org/officeDocument/2006/relationships/image" Target="../media/image37.png"/><Relationship Id="rId2" Type="http://schemas.openxmlformats.org/officeDocument/2006/relationships/notesSlide" Target="../notesSlides/notesSlide1.xml"/><Relationship Id="rId16" Type="http://schemas.openxmlformats.org/officeDocument/2006/relationships/image" Target="../media/image12.emf"/><Relationship Id="rId20" Type="http://schemas.openxmlformats.org/officeDocument/2006/relationships/image" Target="../media/image16.png"/><Relationship Id="rId29" Type="http://schemas.openxmlformats.org/officeDocument/2006/relationships/image" Target="../media/image24.png"/><Relationship Id="rId41" Type="http://schemas.openxmlformats.org/officeDocument/2006/relationships/hyperlink" Target="http://www.britishnewspaperarchive.co.uk/" TargetMode="External"/><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8.png"/><Relationship Id="rId24" Type="http://schemas.openxmlformats.org/officeDocument/2006/relationships/image" Target="../media/image20.png"/><Relationship Id="rId32" Type="http://schemas.openxmlformats.org/officeDocument/2006/relationships/image" Target="../media/image26.png"/><Relationship Id="rId37" Type="http://schemas.openxmlformats.org/officeDocument/2006/relationships/image" Target="../media/image31.png"/><Relationship Id="rId40" Type="http://schemas.openxmlformats.org/officeDocument/2006/relationships/image" Target="../media/image34.png"/><Relationship Id="rId45" Type="http://schemas.openxmlformats.org/officeDocument/2006/relationships/image" Target="../media/image36.png"/><Relationship Id="rId5" Type="http://schemas.openxmlformats.org/officeDocument/2006/relationships/image" Target="../media/image2.png"/><Relationship Id="rId15" Type="http://schemas.openxmlformats.org/officeDocument/2006/relationships/image" Target="../media/image11.png"/><Relationship Id="rId23" Type="http://schemas.openxmlformats.org/officeDocument/2006/relationships/image" Target="../media/image19.png"/><Relationship Id="rId28" Type="http://schemas.microsoft.com/office/2007/relationships/hdphoto" Target="../media/hdphoto2.wdp"/><Relationship Id="rId36" Type="http://schemas.openxmlformats.org/officeDocument/2006/relationships/image" Target="../media/image30.png"/><Relationship Id="rId49" Type="http://schemas.openxmlformats.org/officeDocument/2006/relationships/image" Target="../media/image40.png"/><Relationship Id="rId10" Type="http://schemas.openxmlformats.org/officeDocument/2006/relationships/image" Target="../media/image7.png"/><Relationship Id="rId19" Type="http://schemas.openxmlformats.org/officeDocument/2006/relationships/image" Target="../media/image15.png"/><Relationship Id="rId31" Type="http://schemas.openxmlformats.org/officeDocument/2006/relationships/image" Target="../media/image25.png"/><Relationship Id="rId44" Type="http://schemas.openxmlformats.org/officeDocument/2006/relationships/image" Target="../media/image35.png"/><Relationship Id="rId4" Type="http://schemas.microsoft.com/office/2007/relationships/hdphoto" Target="../media/hdphoto1.wdp"/><Relationship Id="rId9" Type="http://schemas.openxmlformats.org/officeDocument/2006/relationships/image" Target="../media/image6.png"/><Relationship Id="rId14" Type="http://schemas.openxmlformats.org/officeDocument/2006/relationships/image" Target="../media/image10.png"/><Relationship Id="rId22" Type="http://schemas.openxmlformats.org/officeDocument/2006/relationships/image" Target="../media/image18.jpeg"/><Relationship Id="rId27" Type="http://schemas.openxmlformats.org/officeDocument/2006/relationships/image" Target="../media/image23.png"/><Relationship Id="rId30" Type="http://schemas.microsoft.com/office/2007/relationships/hdphoto" Target="../media/hdphoto3.wdp"/><Relationship Id="rId35" Type="http://schemas.openxmlformats.org/officeDocument/2006/relationships/image" Target="../media/image29.png"/><Relationship Id="rId43" Type="http://schemas.openxmlformats.org/officeDocument/2006/relationships/hyperlink" Target="http://www.hscripts.com/freeimages/icons/stationary/index.php" TargetMode="External"/><Relationship Id="rId48" Type="http://schemas.openxmlformats.org/officeDocument/2006/relationships/image" Target="../media/image39.png"/><Relationship Id="rId8" Type="http://schemas.openxmlformats.org/officeDocument/2006/relationships/image" Target="../media/image5.jpeg"/><Relationship Id="rId51" Type="http://schemas.openxmlformats.org/officeDocument/2006/relationships/image" Target="../media/image4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9" name="Picture 2"/>
          <p:cNvPicPr>
            <a:picLocks noChangeArrowheads="1"/>
          </p:cNvPicPr>
          <p:nvPr/>
        </p:nvPicPr>
        <p:blipFill>
          <a:blip r:embed="rId3">
            <a:extLst>
              <a:ext uri="{BEBA8EAE-BF5A-486C-A8C5-ECC9F3942E4B}">
                <a14:imgProps xmlns:a14="http://schemas.microsoft.com/office/drawing/2010/main">
                  <a14:imgLayer r:embed="rId4">
                    <a14:imgEffect>
                      <a14:sharpenSoften amount="100000"/>
                    </a14:imgEffect>
                  </a14:imgLayer>
                </a14:imgProps>
              </a:ext>
              <a:ext uri="{28A0092B-C50C-407E-A947-70E740481C1C}">
                <a14:useLocalDpi xmlns:a14="http://schemas.microsoft.com/office/drawing/2010/main" val="0"/>
              </a:ext>
            </a:extLst>
          </a:blip>
          <a:srcRect/>
          <a:stretch>
            <a:fillRect/>
          </a:stretch>
        </p:blipFill>
        <p:spPr bwMode="auto">
          <a:xfrm>
            <a:off x="26919" y="0"/>
            <a:ext cx="30253056" cy="21386800"/>
          </a:xfrm>
          <a:prstGeom prst="rect">
            <a:avLst/>
          </a:prstGeom>
          <a:solidFill>
            <a:schemeClr val="bg1"/>
          </a:solidFill>
          <a:ln>
            <a:noFill/>
          </a:ln>
          <a:effectLst>
            <a:outerShdw blurRad="50800" dist="38100" dir="8100000" algn="tr" rotWithShape="0">
              <a:prstClr val="black">
                <a:alpha val="40000"/>
              </a:prstClr>
            </a:outerShdw>
          </a:effectLst>
        </p:spPr>
      </p:pic>
      <p:pic>
        <p:nvPicPr>
          <p:cNvPr id="1074" name="Picture 4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917479" y="10882049"/>
            <a:ext cx="7342503" cy="5900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38" name="Picture 3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1385787">
            <a:off x="15837526" y="3722172"/>
            <a:ext cx="5092629" cy="13587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ectangle 18"/>
          <p:cNvSpPr/>
          <p:nvPr/>
        </p:nvSpPr>
        <p:spPr>
          <a:xfrm>
            <a:off x="401279" y="396255"/>
            <a:ext cx="4960904" cy="19658185"/>
          </a:xfrm>
          <a:prstGeom prst="rect">
            <a:avLst/>
          </a:prstGeom>
          <a:solidFill>
            <a:schemeClr val="bg1"/>
          </a:solidFill>
          <a:ln>
            <a:noFill/>
          </a:ln>
          <a:effectLst>
            <a:outerShdw blurRad="50800" dist="38100" dir="2700000" sx="101000" sy="101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58" name="Group 157"/>
          <p:cNvGrpSpPr/>
          <p:nvPr/>
        </p:nvGrpSpPr>
        <p:grpSpPr>
          <a:xfrm>
            <a:off x="535278" y="1914714"/>
            <a:ext cx="4692906" cy="18116937"/>
            <a:chOff x="647048" y="-165447"/>
            <a:chExt cx="5347923" cy="20273296"/>
          </a:xfrm>
        </p:grpSpPr>
        <p:grpSp>
          <p:nvGrpSpPr>
            <p:cNvPr id="159" name="Group 158"/>
            <p:cNvGrpSpPr/>
            <p:nvPr/>
          </p:nvGrpSpPr>
          <p:grpSpPr>
            <a:xfrm>
              <a:off x="882403" y="-165447"/>
              <a:ext cx="1554709" cy="19895906"/>
              <a:chOff x="666379" y="-129655"/>
              <a:chExt cx="1554709" cy="19895906"/>
            </a:xfrm>
          </p:grpSpPr>
          <p:pic>
            <p:nvPicPr>
              <p:cNvPr id="181" name="Picture 180"/>
              <p:cNvPicPr/>
              <p:nvPr/>
            </p:nvPicPr>
            <p:blipFill>
              <a:blip r:embed="rId7" cstate="print"/>
              <a:srcRect/>
              <a:stretch>
                <a:fillRect/>
              </a:stretch>
            </p:blipFill>
            <p:spPr bwMode="auto">
              <a:xfrm>
                <a:off x="666379" y="972321"/>
                <a:ext cx="1554709" cy="18793930"/>
              </a:xfrm>
              <a:prstGeom prst="rect">
                <a:avLst/>
              </a:prstGeom>
              <a:noFill/>
              <a:ln w="9525">
                <a:noFill/>
                <a:miter lim="800000"/>
                <a:headEnd/>
                <a:tailEnd/>
              </a:ln>
            </p:spPr>
          </p:pic>
          <p:sp>
            <p:nvSpPr>
              <p:cNvPr id="182" name="TextBox 181"/>
              <p:cNvSpPr txBox="1"/>
              <p:nvPr/>
            </p:nvSpPr>
            <p:spPr>
              <a:xfrm rot="16200000">
                <a:off x="737757" y="194752"/>
                <a:ext cx="1174916" cy="526102"/>
              </a:xfrm>
              <a:prstGeom prst="rect">
                <a:avLst/>
              </a:prstGeom>
              <a:noFill/>
            </p:spPr>
            <p:txBody>
              <a:bodyPr wrap="square" rtlCol="0">
                <a:spAutoFit/>
              </a:bodyPr>
              <a:lstStyle/>
              <a:p>
                <a:r>
                  <a:rPr lang="en-GB" sz="1200" b="1" dirty="0"/>
                  <a:t>%</a:t>
                </a:r>
                <a:r>
                  <a:rPr lang="en-GB" sz="1200" b="1" dirty="0" smtClean="0"/>
                  <a:t> behaviour incidents</a:t>
                </a:r>
              </a:p>
            </p:txBody>
          </p:sp>
          <p:sp>
            <p:nvSpPr>
              <p:cNvPr id="183" name="TextBox 182"/>
              <p:cNvSpPr txBox="1"/>
              <p:nvPr/>
            </p:nvSpPr>
            <p:spPr>
              <a:xfrm rot="16200000">
                <a:off x="1479666" y="279756"/>
                <a:ext cx="1021178" cy="461665"/>
              </a:xfrm>
              <a:prstGeom prst="rect">
                <a:avLst/>
              </a:prstGeom>
              <a:noFill/>
            </p:spPr>
            <p:txBody>
              <a:bodyPr wrap="square" rtlCol="0">
                <a:spAutoFit/>
              </a:bodyPr>
              <a:lstStyle/>
              <a:p>
                <a:r>
                  <a:rPr lang="en-GB" sz="1200" b="1" dirty="0" smtClean="0"/>
                  <a:t>cumulative</a:t>
                </a:r>
              </a:p>
              <a:p>
                <a:r>
                  <a:rPr lang="en-GB" sz="1200" b="1" dirty="0" smtClean="0"/>
                  <a:t>% pupils</a:t>
                </a:r>
              </a:p>
            </p:txBody>
          </p:sp>
        </p:grpSp>
        <p:cxnSp>
          <p:nvCxnSpPr>
            <p:cNvPr id="160" name="Straight Connector 159"/>
            <p:cNvCxnSpPr/>
            <p:nvPr/>
          </p:nvCxnSpPr>
          <p:spPr>
            <a:xfrm>
              <a:off x="1602483" y="1008536"/>
              <a:ext cx="648072"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1" name="Straight Arrow Connector 160"/>
            <p:cNvCxnSpPr/>
            <p:nvPr/>
          </p:nvCxnSpPr>
          <p:spPr>
            <a:xfrm rot="-480000" flipV="1">
              <a:off x="1816991" y="1046251"/>
              <a:ext cx="190101" cy="192261"/>
            </a:xfrm>
            <a:prstGeom prst="straightConnector1">
              <a:avLst/>
            </a:prstGeom>
            <a:ln w="6350">
              <a:solidFill>
                <a:schemeClr val="tx1"/>
              </a:solidFill>
              <a:tailEnd type="arrow"/>
            </a:ln>
            <a:scene3d>
              <a:camera prst="orthographicFront">
                <a:rot lat="0" lon="0" rev="20699999"/>
              </a:camera>
              <a:lightRig rig="threePt" dir="t"/>
            </a:scene3d>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rot="16200000">
              <a:off x="-3100844" y="4144148"/>
              <a:ext cx="7811445" cy="315661"/>
            </a:xfrm>
            <a:prstGeom prst="rect">
              <a:avLst/>
            </a:prstGeom>
            <a:noFill/>
          </p:spPr>
          <p:txBody>
            <a:bodyPr wrap="square" rtlCol="0">
              <a:spAutoFit/>
            </a:bodyPr>
            <a:lstStyle/>
            <a:p>
              <a:r>
                <a:rPr lang="en-GB" sz="1200" b="1" dirty="0" smtClean="0"/>
                <a:t>Concentration of behaviour incidents: Percentage of pupils accounting for percentage of incidents</a:t>
              </a:r>
            </a:p>
          </p:txBody>
        </p:sp>
        <p:sp>
          <p:nvSpPr>
            <p:cNvPr id="163" name="TextBox 162"/>
            <p:cNvSpPr txBox="1"/>
            <p:nvPr/>
          </p:nvSpPr>
          <p:spPr>
            <a:xfrm>
              <a:off x="2754611" y="900312"/>
              <a:ext cx="3240360" cy="309969"/>
            </a:xfrm>
            <a:prstGeom prst="rect">
              <a:avLst/>
            </a:prstGeom>
            <a:noFill/>
          </p:spPr>
          <p:txBody>
            <a:bodyPr wrap="square" rtlCol="0">
              <a:spAutoFit/>
            </a:bodyPr>
            <a:lstStyle/>
            <a:p>
              <a:r>
                <a:rPr lang="en-GB" sz="1200" dirty="0" smtClean="0"/>
                <a:t>0.15% of pupils explain 1% of incidents</a:t>
              </a:r>
              <a:endParaRPr lang="en-GB" sz="1200" dirty="0"/>
            </a:p>
          </p:txBody>
        </p:sp>
        <p:sp>
          <p:nvSpPr>
            <p:cNvPr id="164" name="TextBox 163"/>
            <p:cNvSpPr txBox="1"/>
            <p:nvPr/>
          </p:nvSpPr>
          <p:spPr>
            <a:xfrm>
              <a:off x="2538587" y="1116337"/>
              <a:ext cx="3221711" cy="309969"/>
            </a:xfrm>
            <a:prstGeom prst="rect">
              <a:avLst/>
            </a:prstGeom>
            <a:noFill/>
          </p:spPr>
          <p:txBody>
            <a:bodyPr wrap="square" rtlCol="0">
              <a:spAutoFit/>
            </a:bodyPr>
            <a:lstStyle/>
            <a:p>
              <a:r>
                <a:rPr lang="en-GB" sz="1200" dirty="0" smtClean="0"/>
                <a:t>0.39% of pupils explain 5% of incidents</a:t>
              </a:r>
              <a:endParaRPr lang="en-GB" sz="1200" dirty="0"/>
            </a:p>
          </p:txBody>
        </p:sp>
        <p:sp>
          <p:nvSpPr>
            <p:cNvPr id="165" name="TextBox 164"/>
            <p:cNvSpPr txBox="1"/>
            <p:nvPr/>
          </p:nvSpPr>
          <p:spPr>
            <a:xfrm>
              <a:off x="2394570" y="1332360"/>
              <a:ext cx="3365727" cy="309969"/>
            </a:xfrm>
            <a:prstGeom prst="rect">
              <a:avLst/>
            </a:prstGeom>
            <a:noFill/>
          </p:spPr>
          <p:txBody>
            <a:bodyPr wrap="square" rtlCol="0">
              <a:spAutoFit/>
            </a:bodyPr>
            <a:lstStyle/>
            <a:p>
              <a:r>
                <a:rPr lang="en-GB" sz="1200" dirty="0" smtClean="0"/>
                <a:t>0.91% of pupils explain 10% of incidents</a:t>
              </a:r>
              <a:endParaRPr lang="en-GB" sz="1200" dirty="0"/>
            </a:p>
          </p:txBody>
        </p:sp>
        <p:sp>
          <p:nvSpPr>
            <p:cNvPr id="166" name="TextBox 165"/>
            <p:cNvSpPr txBox="1"/>
            <p:nvPr/>
          </p:nvSpPr>
          <p:spPr>
            <a:xfrm>
              <a:off x="2250554" y="1548384"/>
              <a:ext cx="3509742" cy="309969"/>
            </a:xfrm>
            <a:prstGeom prst="rect">
              <a:avLst/>
            </a:prstGeom>
            <a:noFill/>
          </p:spPr>
          <p:txBody>
            <a:bodyPr wrap="square" rtlCol="0">
              <a:spAutoFit/>
            </a:bodyPr>
            <a:lstStyle/>
            <a:p>
              <a:r>
                <a:rPr lang="en-GB" sz="1200" dirty="0" smtClean="0"/>
                <a:t>2.89% of pupils explain 25% of incidents</a:t>
              </a:r>
              <a:endParaRPr lang="en-GB" sz="1200" dirty="0"/>
            </a:p>
          </p:txBody>
        </p:sp>
        <p:sp>
          <p:nvSpPr>
            <p:cNvPr id="167" name="TextBox 166"/>
            <p:cNvSpPr txBox="1"/>
            <p:nvPr/>
          </p:nvSpPr>
          <p:spPr>
            <a:xfrm>
              <a:off x="2250556" y="2250898"/>
              <a:ext cx="1993825" cy="878244"/>
            </a:xfrm>
            <a:prstGeom prst="rect">
              <a:avLst/>
            </a:prstGeom>
            <a:noFill/>
          </p:spPr>
          <p:txBody>
            <a:bodyPr wrap="square" rtlCol="0">
              <a:spAutoFit/>
            </a:bodyPr>
            <a:lstStyle/>
            <a:p>
              <a:r>
                <a:rPr lang="en-GB" sz="1500" b="1" dirty="0" smtClean="0"/>
                <a:t>7.86% of pupils account for 50% of incidents</a:t>
              </a:r>
              <a:endParaRPr lang="en-GB" sz="1500" b="1" dirty="0"/>
            </a:p>
          </p:txBody>
        </p:sp>
        <p:sp>
          <p:nvSpPr>
            <p:cNvPr id="168" name="TextBox 167"/>
            <p:cNvSpPr txBox="1"/>
            <p:nvPr/>
          </p:nvSpPr>
          <p:spPr>
            <a:xfrm>
              <a:off x="2322960" y="4163010"/>
              <a:ext cx="1584175" cy="723260"/>
            </a:xfrm>
            <a:prstGeom prst="rect">
              <a:avLst/>
            </a:prstGeom>
            <a:noFill/>
          </p:spPr>
          <p:txBody>
            <a:bodyPr wrap="square" rtlCol="0">
              <a:spAutoFit/>
            </a:bodyPr>
            <a:lstStyle/>
            <a:p>
              <a:r>
                <a:rPr lang="en-GB" sz="1200" dirty="0" smtClean="0"/>
                <a:t>17.57% of pupils explain 75% of incidents</a:t>
              </a:r>
              <a:endParaRPr lang="en-GB" sz="1200" dirty="0"/>
            </a:p>
          </p:txBody>
        </p:sp>
        <p:sp>
          <p:nvSpPr>
            <p:cNvPr id="169" name="TextBox 168"/>
            <p:cNvSpPr txBox="1"/>
            <p:nvPr/>
          </p:nvSpPr>
          <p:spPr>
            <a:xfrm>
              <a:off x="2322960" y="6918441"/>
              <a:ext cx="1826879" cy="723260"/>
            </a:xfrm>
            <a:prstGeom prst="rect">
              <a:avLst/>
            </a:prstGeom>
            <a:noFill/>
          </p:spPr>
          <p:txBody>
            <a:bodyPr wrap="square" rtlCol="0">
              <a:spAutoFit/>
            </a:bodyPr>
            <a:lstStyle/>
            <a:p>
              <a:r>
                <a:rPr lang="en-GB" sz="1200" dirty="0" smtClean="0"/>
                <a:t>31.51% of pupils explain 90% of incidents</a:t>
              </a:r>
              <a:endParaRPr lang="en-GB" sz="1200" dirty="0"/>
            </a:p>
          </p:txBody>
        </p:sp>
        <p:sp>
          <p:nvSpPr>
            <p:cNvPr id="170" name="TextBox 169"/>
            <p:cNvSpPr txBox="1"/>
            <p:nvPr/>
          </p:nvSpPr>
          <p:spPr>
            <a:xfrm>
              <a:off x="2394570" y="8771751"/>
              <a:ext cx="1440161" cy="723260"/>
            </a:xfrm>
            <a:prstGeom prst="rect">
              <a:avLst/>
            </a:prstGeom>
            <a:noFill/>
          </p:spPr>
          <p:txBody>
            <a:bodyPr wrap="square" rtlCol="0">
              <a:spAutoFit/>
            </a:bodyPr>
            <a:lstStyle/>
            <a:p>
              <a:r>
                <a:rPr lang="en-GB" sz="1200" dirty="0" smtClean="0"/>
                <a:t>41.23% of pupils explain 95% of incidents</a:t>
              </a:r>
              <a:endParaRPr lang="en-GB" sz="1200" dirty="0"/>
            </a:p>
          </p:txBody>
        </p:sp>
        <p:sp>
          <p:nvSpPr>
            <p:cNvPr id="171" name="TextBox 170"/>
            <p:cNvSpPr txBox="1"/>
            <p:nvPr/>
          </p:nvSpPr>
          <p:spPr>
            <a:xfrm>
              <a:off x="2322563" y="11994900"/>
              <a:ext cx="1159582" cy="929906"/>
            </a:xfrm>
            <a:prstGeom prst="rect">
              <a:avLst/>
            </a:prstGeom>
            <a:noFill/>
          </p:spPr>
          <p:txBody>
            <a:bodyPr wrap="square" rtlCol="0">
              <a:spAutoFit/>
            </a:bodyPr>
            <a:lstStyle/>
            <a:p>
              <a:r>
                <a:rPr lang="en-GB" sz="1200" dirty="0" smtClean="0"/>
                <a:t>58.1% of pupils explain 99% of incidents</a:t>
              </a:r>
              <a:endParaRPr lang="en-GB" sz="1200" dirty="0"/>
            </a:p>
          </p:txBody>
        </p:sp>
        <p:sp>
          <p:nvSpPr>
            <p:cNvPr id="172" name="TextBox 171"/>
            <p:cNvSpPr txBox="1"/>
            <p:nvPr/>
          </p:nvSpPr>
          <p:spPr>
            <a:xfrm rot="16200000">
              <a:off x="298206" y="16965993"/>
              <a:ext cx="4365169" cy="385808"/>
            </a:xfrm>
            <a:prstGeom prst="rect">
              <a:avLst/>
            </a:prstGeom>
            <a:noFill/>
          </p:spPr>
          <p:txBody>
            <a:bodyPr wrap="square" rtlCol="0">
              <a:spAutoFit/>
            </a:bodyPr>
            <a:lstStyle/>
            <a:p>
              <a:r>
                <a:rPr lang="en-GB" sz="1600" b="1" dirty="0" smtClean="0"/>
                <a:t>32.79% of pupils have no incidents at all</a:t>
              </a:r>
              <a:endParaRPr lang="en-GB" sz="1600" b="1" dirty="0"/>
            </a:p>
          </p:txBody>
        </p:sp>
        <p:sp>
          <p:nvSpPr>
            <p:cNvPr id="173" name="TextBox 172"/>
            <p:cNvSpPr txBox="1"/>
            <p:nvPr/>
          </p:nvSpPr>
          <p:spPr>
            <a:xfrm>
              <a:off x="810395" y="19591235"/>
              <a:ext cx="1728192" cy="516614"/>
            </a:xfrm>
            <a:prstGeom prst="rect">
              <a:avLst/>
            </a:prstGeom>
            <a:noFill/>
          </p:spPr>
          <p:txBody>
            <a:bodyPr wrap="square" rtlCol="0">
              <a:spAutoFit/>
            </a:bodyPr>
            <a:lstStyle/>
            <a:p>
              <a:r>
                <a:rPr lang="en-GB" sz="1200" dirty="0" smtClean="0"/>
                <a:t>N pupils = 3284</a:t>
              </a:r>
            </a:p>
            <a:p>
              <a:r>
                <a:rPr lang="en-GB" sz="1200" dirty="0" smtClean="0"/>
                <a:t>N incidents = 44,668</a:t>
              </a:r>
              <a:endParaRPr lang="en-GB" sz="1200" dirty="0"/>
            </a:p>
          </p:txBody>
        </p:sp>
        <p:sp>
          <p:nvSpPr>
            <p:cNvPr id="174" name="TextBox 173"/>
            <p:cNvSpPr txBox="1"/>
            <p:nvPr/>
          </p:nvSpPr>
          <p:spPr>
            <a:xfrm>
              <a:off x="2268257" y="13848210"/>
              <a:ext cx="1324341" cy="723260"/>
            </a:xfrm>
            <a:prstGeom prst="rect">
              <a:avLst/>
            </a:prstGeom>
            <a:noFill/>
          </p:spPr>
          <p:txBody>
            <a:bodyPr wrap="square" rtlCol="0">
              <a:spAutoFit/>
            </a:bodyPr>
            <a:lstStyle/>
            <a:p>
              <a:r>
                <a:rPr lang="en-GB" sz="1200" dirty="0" smtClean="0"/>
                <a:t>67.21% of pupils account for all incidents</a:t>
              </a:r>
              <a:endParaRPr lang="en-GB" sz="1200" dirty="0"/>
            </a:p>
          </p:txBody>
        </p:sp>
        <p:cxnSp>
          <p:nvCxnSpPr>
            <p:cNvPr id="175" name="Straight Connector 174"/>
            <p:cNvCxnSpPr>
              <a:stCxn id="163" idx="1"/>
            </p:cNvCxnSpPr>
            <p:nvPr/>
          </p:nvCxnSpPr>
          <p:spPr>
            <a:xfrm flipH="1" flipV="1">
              <a:off x="2250553" y="1044327"/>
              <a:ext cx="504057" cy="109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p:nvPr/>
          </p:nvCxnSpPr>
          <p:spPr>
            <a:xfrm rot="-120000" flipH="1" flipV="1">
              <a:off x="2250287" y="1075614"/>
              <a:ext cx="360000" cy="14401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780000" flipH="1" flipV="1">
              <a:off x="2267539" y="1189813"/>
              <a:ext cx="180000" cy="277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2220000" flipV="1">
              <a:off x="2278833" y="1551680"/>
              <a:ext cx="0" cy="14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9" name="Straight Arrow Connector 178"/>
            <p:cNvCxnSpPr/>
            <p:nvPr/>
          </p:nvCxnSpPr>
          <p:spPr>
            <a:xfrm rot="-900000" flipV="1">
              <a:off x="1829130" y="1097725"/>
              <a:ext cx="190101" cy="864000"/>
            </a:xfrm>
            <a:prstGeom prst="straightConnector1">
              <a:avLst/>
            </a:prstGeom>
            <a:ln w="6350">
              <a:solidFill>
                <a:schemeClr val="tx1"/>
              </a:solidFill>
              <a:tailEnd type="arrow"/>
            </a:ln>
            <a:scene3d>
              <a:camera prst="orthographicFront">
                <a:rot lat="0" lon="0" rev="20699999"/>
              </a:camera>
              <a:lightRig rig="threePt" dir="t"/>
            </a:scene3d>
          </p:spPr>
          <p:style>
            <a:lnRef idx="1">
              <a:schemeClr val="accent1"/>
            </a:lnRef>
            <a:fillRef idx="0">
              <a:schemeClr val="accent1"/>
            </a:fillRef>
            <a:effectRef idx="0">
              <a:schemeClr val="accent1"/>
            </a:effectRef>
            <a:fontRef idx="minor">
              <a:schemeClr val="tx1"/>
            </a:fontRef>
          </p:style>
        </p:cxnSp>
        <p:cxnSp>
          <p:nvCxnSpPr>
            <p:cNvPr id="180" name="Straight Arrow Connector 179"/>
            <p:cNvCxnSpPr/>
            <p:nvPr/>
          </p:nvCxnSpPr>
          <p:spPr>
            <a:xfrm rot="-900000" flipV="1">
              <a:off x="1831341" y="1260000"/>
              <a:ext cx="190101" cy="1692000"/>
            </a:xfrm>
            <a:prstGeom prst="straightConnector1">
              <a:avLst/>
            </a:prstGeom>
            <a:ln w="6350">
              <a:solidFill>
                <a:schemeClr val="tx1"/>
              </a:solidFill>
              <a:tailEnd type="arrow"/>
            </a:ln>
            <a:scene3d>
              <a:camera prst="orthographicFront">
                <a:rot lat="0" lon="0" rev="20699999"/>
              </a:camera>
              <a:lightRig rig="threePt" dir="t"/>
            </a:scene3d>
          </p:spPr>
          <p:style>
            <a:lnRef idx="1">
              <a:schemeClr val="accent1"/>
            </a:lnRef>
            <a:fillRef idx="0">
              <a:schemeClr val="accent1"/>
            </a:fillRef>
            <a:effectRef idx="0">
              <a:schemeClr val="accent1"/>
            </a:effectRef>
            <a:fontRef idx="minor">
              <a:schemeClr val="tx1"/>
            </a:fontRef>
          </p:style>
        </p:cxnSp>
      </p:grpSp>
      <p:grpSp>
        <p:nvGrpSpPr>
          <p:cNvPr id="35" name="Group 34"/>
          <p:cNvGrpSpPr/>
          <p:nvPr/>
        </p:nvGrpSpPr>
        <p:grpSpPr>
          <a:xfrm>
            <a:off x="3609045" y="3694190"/>
            <a:ext cx="6146122" cy="7522818"/>
            <a:chOff x="3396067" y="4252392"/>
            <a:chExt cx="6146122" cy="7522818"/>
          </a:xfrm>
          <a:effectLst>
            <a:outerShdw blurRad="50800" dist="38100" dir="8100000" algn="tr" rotWithShape="0">
              <a:prstClr val="black">
                <a:alpha val="40000"/>
              </a:prstClr>
            </a:outerShdw>
          </a:effectLst>
        </p:grpSpPr>
        <p:grpSp>
          <p:nvGrpSpPr>
            <p:cNvPr id="31" name="Group 30"/>
            <p:cNvGrpSpPr/>
            <p:nvPr/>
          </p:nvGrpSpPr>
          <p:grpSpPr>
            <a:xfrm>
              <a:off x="3396067" y="4252392"/>
              <a:ext cx="6146122" cy="7522818"/>
              <a:chOff x="3396067" y="5438541"/>
              <a:chExt cx="5869608" cy="6066754"/>
            </a:xfrm>
            <a:effectLst>
              <a:outerShdw blurRad="50800" dist="38100" dir="5400000" algn="t" rotWithShape="0">
                <a:prstClr val="black">
                  <a:alpha val="40000"/>
                </a:prstClr>
              </a:outerShdw>
            </a:effectLst>
          </p:grpSpPr>
          <p:sp>
            <p:nvSpPr>
              <p:cNvPr id="30" name="Rectangle 29"/>
              <p:cNvSpPr/>
              <p:nvPr/>
            </p:nvSpPr>
            <p:spPr>
              <a:xfrm>
                <a:off x="3396067" y="5438541"/>
                <a:ext cx="5869608" cy="6066754"/>
              </a:xfrm>
              <a:prstGeom prst="rect">
                <a:avLst/>
              </a:prstGeom>
              <a:blipFill>
                <a:blip r:embed="rId8"/>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37" name="Picture 1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181064" y="8637188"/>
                <a:ext cx="4361117" cy="2818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39" name="TextBox 238"/>
            <p:cNvSpPr txBox="1"/>
            <p:nvPr/>
          </p:nvSpPr>
          <p:spPr>
            <a:xfrm>
              <a:off x="3609046" y="4413310"/>
              <a:ext cx="5614768" cy="3939540"/>
            </a:xfrm>
            <a:prstGeom prst="rect">
              <a:avLst/>
            </a:prstGeom>
            <a:blipFill>
              <a:blip r:embed="rId8"/>
              <a:tile tx="0" ty="0" sx="100000" sy="100000" flip="none" algn="tl"/>
            </a:blipFill>
            <a:effectLst/>
          </p:spPr>
          <p:txBody>
            <a:bodyPr wrap="square" rtlCol="0">
              <a:spAutoFit/>
            </a:bodyPr>
            <a:lstStyle/>
            <a:p>
              <a:pPr algn="ctr"/>
              <a:r>
                <a:rPr lang="en-GB" sz="2000" b="1" dirty="0" smtClean="0"/>
                <a:t>(2) Persistence of pupils’ behaviour</a:t>
              </a:r>
            </a:p>
            <a:p>
              <a:pPr algn="just"/>
              <a:r>
                <a:rPr lang="en-GB" sz="1400" dirty="0" smtClean="0"/>
                <a:t>Pupils’ </a:t>
              </a:r>
              <a:r>
                <a:rPr lang="en-GB" sz="1400" dirty="0"/>
                <a:t>b</a:t>
              </a:r>
              <a:r>
                <a:rPr lang="en-GB" sz="1400" dirty="0" smtClean="0"/>
                <a:t>ehaviour is highly persistent, both good and bad. Pupils who started in the 10</a:t>
              </a:r>
              <a:r>
                <a:rPr lang="en-GB" sz="1400" baseline="30000" dirty="0" smtClean="0"/>
                <a:t>th</a:t>
              </a:r>
              <a:r>
                <a:rPr lang="en-GB" sz="1400" dirty="0" smtClean="0"/>
                <a:t> (worst) decile  for behaviour incidents by year group and school still had significantly higher average rates of incidents per day four terms later than pupils who started off in lower deciles. Pupils who started in the 1</a:t>
              </a:r>
              <a:r>
                <a:rPr lang="en-GB" sz="1400" baseline="30000" dirty="0" smtClean="0"/>
                <a:t>st</a:t>
              </a:r>
              <a:r>
                <a:rPr lang="en-GB" sz="1400" dirty="0" smtClean="0"/>
                <a:t> decile, with the lowest rate of incidents, still had significantly lower incident rates four terms later. Nevertheless, the graph shows a certain  amount of mean reversion, particularly for the 10</a:t>
              </a:r>
              <a:r>
                <a:rPr lang="en-GB" sz="1400" baseline="30000" dirty="0" smtClean="0"/>
                <a:t>th</a:t>
              </a:r>
              <a:r>
                <a:rPr lang="en-GB" sz="1400" dirty="0" smtClean="0"/>
                <a:t> decile, with the incident rates of all groups converging. However, the initial ordering is maintained over two years.</a:t>
              </a:r>
            </a:p>
            <a:p>
              <a:pPr algn="just"/>
              <a:endParaRPr lang="en-GB" sz="1400" dirty="0" smtClean="0"/>
            </a:p>
            <a:p>
              <a:pPr algn="ctr"/>
              <a:r>
                <a:rPr lang="en-GB" sz="2000" b="1" dirty="0" smtClean="0"/>
                <a:t>(3) Rate of behaviour incidents</a:t>
              </a:r>
              <a:endParaRPr lang="en-GB" sz="2000" b="1" dirty="0"/>
            </a:p>
            <a:p>
              <a:pPr algn="just"/>
              <a:r>
                <a:rPr lang="en-GB" sz="1400" dirty="0" smtClean="0"/>
                <a:t>Even the most badly-behaved 10% of pupils start with an average incident rate of less than 0.25 incidents per day, or just under one incident every four school days. The mean for all pupils is 0.036 incidents per pupil per day, or about 6.8 incidents in an academic year: almost all pupils behave well most of the time.</a:t>
              </a:r>
            </a:p>
          </p:txBody>
        </p:sp>
      </p:grpSp>
      <p:grpSp>
        <p:nvGrpSpPr>
          <p:cNvPr id="236" name="Group 235"/>
          <p:cNvGrpSpPr/>
          <p:nvPr/>
        </p:nvGrpSpPr>
        <p:grpSpPr>
          <a:xfrm rot="21369169">
            <a:off x="4829882" y="277679"/>
            <a:ext cx="4712880" cy="3449242"/>
            <a:chOff x="882403" y="1506085"/>
            <a:chExt cx="4807430" cy="4413212"/>
          </a:xfrm>
          <a:effectLst>
            <a:outerShdw blurRad="50800" dist="38100" dir="8100000" algn="tr" rotWithShape="0">
              <a:prstClr val="black">
                <a:alpha val="40000"/>
              </a:prstClr>
            </a:outerShdw>
          </a:effectLst>
        </p:grpSpPr>
        <p:pic>
          <p:nvPicPr>
            <p:cNvPr id="237" name="Picture 236"/>
            <p:cNvPicPr/>
            <p:nvPr/>
          </p:nvPicPr>
          <p:blipFill>
            <a:blip r:embed="rId10" cstate="print"/>
            <a:stretch>
              <a:fillRect/>
            </a:stretch>
          </p:blipFill>
          <p:spPr>
            <a:xfrm>
              <a:off x="896511" y="2447522"/>
              <a:ext cx="4773880" cy="3471775"/>
            </a:xfrm>
            <a:prstGeom prst="rect">
              <a:avLst/>
            </a:prstGeom>
            <a:solidFill>
              <a:srgbClr val="E4ECF0"/>
            </a:solidFill>
          </p:spPr>
        </p:pic>
        <p:sp>
          <p:nvSpPr>
            <p:cNvPr id="238" name="TextBox 237"/>
            <p:cNvSpPr txBox="1"/>
            <p:nvPr/>
          </p:nvSpPr>
          <p:spPr>
            <a:xfrm>
              <a:off x="882403" y="1506085"/>
              <a:ext cx="4807430" cy="983736"/>
            </a:xfrm>
            <a:prstGeom prst="rect">
              <a:avLst/>
            </a:prstGeom>
            <a:solidFill>
              <a:srgbClr val="ECF1F4"/>
            </a:solidFill>
          </p:spPr>
          <p:txBody>
            <a:bodyPr wrap="square" rtlCol="0">
              <a:spAutoFit/>
            </a:bodyPr>
            <a:lstStyle/>
            <a:p>
              <a:pPr algn="ctr"/>
              <a:r>
                <a:rPr lang="en-GB" sz="1400" b="1" dirty="0">
                  <a:latin typeface="+mj-lt"/>
                </a:rPr>
                <a:t>Cumulative frequency of incidents </a:t>
              </a:r>
              <a:r>
                <a:rPr lang="en-GB" sz="1400" b="1" dirty="0" smtClean="0">
                  <a:latin typeface="+mj-lt"/>
                </a:rPr>
                <a:t>by pupil</a:t>
              </a:r>
            </a:p>
            <a:p>
              <a:pPr algn="just"/>
              <a:r>
                <a:rPr lang="en-GB" sz="1400" dirty="0" smtClean="0">
                  <a:latin typeface="+mj-lt"/>
                </a:rPr>
                <a:t>A small minority of pupils are responsible for the majority of incidents.</a:t>
              </a:r>
              <a:endParaRPr lang="en-GB" sz="1400" dirty="0">
                <a:latin typeface="+mj-lt"/>
              </a:endParaRPr>
            </a:p>
          </p:txBody>
        </p:sp>
      </p:grpSp>
      <p:pic>
        <p:nvPicPr>
          <p:cNvPr id="1029" name="Picture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4169289" y="10122853"/>
            <a:ext cx="7561186" cy="10738313"/>
          </a:xfrm>
          <a:prstGeom prst="rect">
            <a:avLst/>
          </a:prstGeom>
          <a:solidFill>
            <a:schemeClr val="bg1"/>
          </a:solidFill>
          <a:ln>
            <a:noFill/>
          </a:ln>
          <a:effectLst>
            <a:outerShdw blurRad="50800" dist="38100" dir="8100000" sx="101000" sy="101000" algn="tr" rotWithShape="0">
              <a:schemeClr val="tx1">
                <a:alpha val="40000"/>
              </a:schemeClr>
            </a:outerShdw>
          </a:effectLst>
        </p:spPr>
      </p:pic>
      <p:sp>
        <p:nvSpPr>
          <p:cNvPr id="13" name="TextBox 12"/>
          <p:cNvSpPr txBox="1"/>
          <p:nvPr/>
        </p:nvSpPr>
        <p:spPr>
          <a:xfrm>
            <a:off x="10078976" y="5431927"/>
            <a:ext cx="10122023" cy="4431983"/>
          </a:xfrm>
          <a:prstGeom prst="rect">
            <a:avLst/>
          </a:prstGeom>
          <a:solidFill>
            <a:srgbClr val="FFFF00"/>
          </a:solidFill>
          <a:effectLst>
            <a:outerShdw blurRad="50800" dist="38100" dir="8100000" algn="tr" rotWithShape="0">
              <a:prstClr val="black">
                <a:alpha val="40000"/>
              </a:prstClr>
            </a:outerShdw>
          </a:effectLst>
        </p:spPr>
        <p:txBody>
          <a:bodyPr wrap="square" rtlCol="0">
            <a:spAutoFit/>
          </a:bodyPr>
          <a:lstStyle/>
          <a:p>
            <a:pPr algn="ctr"/>
            <a:r>
              <a:rPr lang="en-GB" dirty="0" smtClean="0"/>
              <a:t>Behaviour in Secondary Schools</a:t>
            </a:r>
          </a:p>
          <a:p>
            <a:pPr algn="ctr"/>
            <a:r>
              <a:rPr lang="en-GB" sz="2000" dirty="0" smtClean="0"/>
              <a:t>Amy Challen</a:t>
            </a:r>
          </a:p>
          <a:p>
            <a:pPr algn="ctr"/>
            <a:r>
              <a:rPr lang="en-GB" sz="2000" dirty="0" smtClean="0">
                <a:hlinkClick r:id="rId12"/>
              </a:rPr>
              <a:t>a.r.challen@lse.ac.uk</a:t>
            </a:r>
            <a:r>
              <a:rPr lang="en-GB" sz="2000" dirty="0" smtClean="0"/>
              <a:t> </a:t>
            </a:r>
          </a:p>
          <a:p>
            <a:pPr algn="ctr"/>
            <a:r>
              <a:rPr lang="en-GB" sz="2000" dirty="0" smtClean="0"/>
              <a:t>Centre for Economic Performance, London School of Economics</a:t>
            </a:r>
          </a:p>
          <a:p>
            <a:pPr algn="ctr"/>
            <a:endParaRPr lang="en-GB" sz="2000" dirty="0"/>
          </a:p>
          <a:p>
            <a:pPr algn="just"/>
            <a:r>
              <a:rPr lang="en-GB" sz="1800" dirty="0"/>
              <a:t>Press reports </a:t>
            </a:r>
            <a:r>
              <a:rPr lang="en-GB" sz="1800" dirty="0" smtClean="0"/>
              <a:t>paint </a:t>
            </a:r>
            <a:r>
              <a:rPr lang="en-GB" sz="1800" dirty="0"/>
              <a:t>a bleak picture of behaviour in secondary schools in </a:t>
            </a:r>
            <a:r>
              <a:rPr lang="en-GB" sz="1800" dirty="0" smtClean="0"/>
              <a:t>England. </a:t>
            </a:r>
            <a:r>
              <a:rPr lang="en-GB" sz="1800" dirty="0"/>
              <a:t>T</a:t>
            </a:r>
            <a:r>
              <a:rPr lang="en-GB" sz="1800" dirty="0" smtClean="0"/>
              <a:t>hey </a:t>
            </a:r>
            <a:r>
              <a:rPr lang="en-GB" sz="1800" dirty="0"/>
              <a:t>suggest that disruptive and </a:t>
            </a:r>
            <a:r>
              <a:rPr lang="en-GB" sz="1800" dirty="0" smtClean="0"/>
              <a:t>insolent </a:t>
            </a:r>
            <a:r>
              <a:rPr lang="en-GB" sz="1800" dirty="0"/>
              <a:t>behaviour is common; that a large number of pupils are badly behaved; and </a:t>
            </a:r>
            <a:r>
              <a:rPr lang="en-GB" sz="1800" dirty="0" smtClean="0"/>
              <a:t>that violent incidents occur frequently. </a:t>
            </a:r>
            <a:r>
              <a:rPr lang="en-GB" sz="1800" dirty="0"/>
              <a:t>They also </a:t>
            </a:r>
            <a:r>
              <a:rPr lang="en-GB" sz="1800" dirty="0" smtClean="0"/>
              <a:t>claim </a:t>
            </a:r>
            <a:r>
              <a:rPr lang="en-GB" sz="1800" dirty="0"/>
              <a:t>that behaviour is worse than it used to be, and that parents </a:t>
            </a:r>
            <a:r>
              <a:rPr lang="en-GB" sz="1800" dirty="0" smtClean="0"/>
              <a:t>are to </a:t>
            </a:r>
            <a:r>
              <a:rPr lang="en-GB" sz="1800" dirty="0"/>
              <a:t>blame.</a:t>
            </a:r>
          </a:p>
          <a:p>
            <a:pPr algn="just"/>
            <a:endParaRPr lang="en-GB" sz="1800" dirty="0"/>
          </a:p>
          <a:p>
            <a:pPr algn="just"/>
            <a:r>
              <a:rPr lang="en-GB" sz="1800" dirty="0"/>
              <a:t>Are these assertions true? I use data from the behaviour </a:t>
            </a:r>
            <a:r>
              <a:rPr lang="en-GB" sz="1800" dirty="0" smtClean="0"/>
              <a:t>incident </a:t>
            </a:r>
            <a:r>
              <a:rPr lang="en-GB" sz="1800" dirty="0"/>
              <a:t>databases of four typical English comprehensive schools to look at behaviour patterns</a:t>
            </a:r>
            <a:r>
              <a:rPr lang="en-GB" sz="1800" dirty="0" smtClean="0"/>
              <a:t>. The data covers 3,284 pupils in four schools over 2-6 academic years.</a:t>
            </a:r>
          </a:p>
        </p:txBody>
      </p:sp>
      <p:grpSp>
        <p:nvGrpSpPr>
          <p:cNvPr id="1054" name="Group 1053"/>
          <p:cNvGrpSpPr/>
          <p:nvPr/>
        </p:nvGrpSpPr>
        <p:grpSpPr>
          <a:xfrm rot="163401">
            <a:off x="20184893" y="49056"/>
            <a:ext cx="4638164" cy="9421818"/>
            <a:chOff x="19757583" y="45714"/>
            <a:chExt cx="4638164" cy="9421818"/>
          </a:xfrm>
          <a:effectLst>
            <a:outerShdw blurRad="50800" dist="38100" dir="8100000" algn="tr" rotWithShape="0">
              <a:prstClr val="black">
                <a:alpha val="40000"/>
              </a:prstClr>
            </a:outerShdw>
          </a:effectLst>
        </p:grpSpPr>
        <p:grpSp>
          <p:nvGrpSpPr>
            <p:cNvPr id="1051" name="Group 1050"/>
            <p:cNvGrpSpPr/>
            <p:nvPr/>
          </p:nvGrpSpPr>
          <p:grpSpPr>
            <a:xfrm rot="21254350">
              <a:off x="19757583" y="238518"/>
              <a:ext cx="4638164" cy="9229014"/>
              <a:chOff x="19334561" y="170276"/>
              <a:chExt cx="4638164" cy="9229014"/>
            </a:xfrm>
            <a:effectLst>
              <a:outerShdw blurRad="50800" dist="38100" dir="2700000" algn="tl" rotWithShape="0">
                <a:prstClr val="black">
                  <a:alpha val="40000"/>
                </a:prstClr>
              </a:outerShdw>
            </a:effectLst>
          </p:grpSpPr>
          <p:grpSp>
            <p:nvGrpSpPr>
              <p:cNvPr id="1049" name="Group 1048"/>
              <p:cNvGrpSpPr/>
              <p:nvPr/>
            </p:nvGrpSpPr>
            <p:grpSpPr>
              <a:xfrm>
                <a:off x="19334561" y="170276"/>
                <a:ext cx="4590402" cy="9226982"/>
                <a:chOff x="19742708" y="1364667"/>
                <a:chExt cx="5044494" cy="6922097"/>
              </a:xfrm>
            </p:grpSpPr>
            <p:sp>
              <p:nvSpPr>
                <p:cNvPr id="1025" name="Rectangle 1024"/>
                <p:cNvSpPr/>
                <p:nvPr/>
              </p:nvSpPr>
              <p:spPr>
                <a:xfrm>
                  <a:off x="19742708" y="1364667"/>
                  <a:ext cx="5044494" cy="69220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4" name="TextBox 463"/>
                <p:cNvSpPr txBox="1"/>
                <p:nvPr/>
              </p:nvSpPr>
              <p:spPr>
                <a:xfrm>
                  <a:off x="19937153" y="1620085"/>
                  <a:ext cx="4655604" cy="1593172"/>
                </a:xfrm>
                <a:prstGeom prst="rect">
                  <a:avLst/>
                </a:prstGeom>
                <a:solidFill>
                  <a:schemeClr val="bg1"/>
                </a:solidFill>
                <a:scene3d>
                  <a:camera prst="orthographicFront"/>
                  <a:lightRig rig="threePt" dir="t"/>
                </a:scene3d>
                <a:sp3d/>
              </p:spPr>
              <p:txBody>
                <a:bodyPr wrap="square" rtlCol="0">
                  <a:spAutoFit/>
                  <a:flatTx/>
                </a:bodyPr>
                <a:lstStyle/>
                <a:p>
                  <a:pPr algn="ctr"/>
                  <a:r>
                    <a:rPr lang="en-GB" sz="2000" b="1" dirty="0" smtClean="0"/>
                    <a:t>(6) Timing of behaviour incidents</a:t>
                  </a:r>
                </a:p>
                <a:p>
                  <a:pPr algn="just"/>
                  <a:r>
                    <a:rPr lang="en-GB" sz="1400" dirty="0" smtClean="0"/>
                    <a:t>The rate of behaviour incidents varies by time of day and day of the week. Mondays have the most incidents, followed by Tuesdays, with few incidents on Wednesday-Friday. These schools have five lessons per day. Behaviour is best in Lesson 1, getting worse through the day, with the most incidents in Lesson 5. These patterns are seen in all groups of pupils, whether they have high or low rates of incidents.</a:t>
                  </a:r>
                </a:p>
              </p:txBody>
            </p:sp>
          </p:grpSp>
          <p:grpSp>
            <p:nvGrpSpPr>
              <p:cNvPr id="1050" name="Group 1049"/>
              <p:cNvGrpSpPr/>
              <p:nvPr/>
            </p:nvGrpSpPr>
            <p:grpSpPr>
              <a:xfrm>
                <a:off x="19385188" y="2559303"/>
                <a:ext cx="4587537" cy="6839987"/>
                <a:chOff x="19385188" y="2559303"/>
                <a:chExt cx="4587537" cy="6839987"/>
              </a:xfrm>
            </p:grpSpPr>
            <p:grpSp>
              <p:nvGrpSpPr>
                <p:cNvPr id="244" name="Group 243"/>
                <p:cNvGrpSpPr/>
                <p:nvPr/>
              </p:nvGrpSpPr>
              <p:grpSpPr>
                <a:xfrm>
                  <a:off x="19387927" y="2559303"/>
                  <a:ext cx="4584798" cy="3411598"/>
                  <a:chOff x="496513" y="16310024"/>
                  <a:chExt cx="6602195" cy="4937404"/>
                </a:xfrm>
              </p:grpSpPr>
              <p:pic>
                <p:nvPicPr>
                  <p:cNvPr id="245" name="Picture 244"/>
                  <p:cNvPicPr/>
                  <p:nvPr/>
                </p:nvPicPr>
                <p:blipFill>
                  <a:blip r:embed="rId13" cstate="print"/>
                  <a:stretch>
                    <a:fillRect/>
                  </a:stretch>
                </p:blipFill>
                <p:spPr>
                  <a:xfrm>
                    <a:off x="738387" y="16310024"/>
                    <a:ext cx="6120680" cy="4248472"/>
                  </a:xfrm>
                  <a:prstGeom prst="rect">
                    <a:avLst/>
                  </a:prstGeom>
                </p:spPr>
              </p:pic>
              <p:sp>
                <p:nvSpPr>
                  <p:cNvPr id="246" name="TextBox 245"/>
                  <p:cNvSpPr txBox="1"/>
                  <p:nvPr/>
                </p:nvSpPr>
                <p:spPr>
                  <a:xfrm>
                    <a:off x="496513" y="20623831"/>
                    <a:ext cx="6602195" cy="623597"/>
                  </a:xfrm>
                  <a:prstGeom prst="rect">
                    <a:avLst/>
                  </a:prstGeom>
                  <a:solidFill>
                    <a:schemeClr val="bg1"/>
                  </a:solidFill>
                </p:spPr>
                <p:txBody>
                  <a:bodyPr wrap="square" rtlCol="0">
                    <a:spAutoFit/>
                  </a:bodyPr>
                  <a:lstStyle/>
                  <a:p>
                    <a:r>
                      <a:rPr lang="en-GB" sz="1100" dirty="0" smtClean="0"/>
                      <a:t>Figure shows rate of incidents per pupil </a:t>
                    </a:r>
                    <a:r>
                      <a:rPr lang="en-GB" sz="1100" dirty="0"/>
                      <a:t>per day </a:t>
                    </a:r>
                    <a:r>
                      <a:rPr lang="en-GB" sz="1100" dirty="0" smtClean="0"/>
                      <a:t>with </a:t>
                    </a:r>
                    <a:r>
                      <a:rPr lang="en-GB" sz="1100" dirty="0"/>
                      <a:t>95% confidence </a:t>
                    </a:r>
                    <a:r>
                      <a:rPr lang="en-GB" sz="1100" dirty="0" smtClean="0"/>
                      <a:t>intervals</a:t>
                    </a:r>
                    <a:r>
                      <a:rPr lang="en-GB" sz="1100" dirty="0"/>
                      <a:t>.</a:t>
                    </a:r>
                  </a:p>
                </p:txBody>
              </p:sp>
            </p:grpSp>
            <p:grpSp>
              <p:nvGrpSpPr>
                <p:cNvPr id="250" name="Group 249"/>
                <p:cNvGrpSpPr/>
                <p:nvPr/>
              </p:nvGrpSpPr>
              <p:grpSpPr>
                <a:xfrm>
                  <a:off x="19385188" y="5994865"/>
                  <a:ext cx="4421121" cy="3404425"/>
                  <a:chOff x="7872682" y="6152213"/>
                  <a:chExt cx="5452373" cy="4539168"/>
                </a:xfrm>
              </p:grpSpPr>
              <p:pic>
                <p:nvPicPr>
                  <p:cNvPr id="251" name="Picture 250"/>
                  <p:cNvPicPr/>
                  <p:nvPr/>
                </p:nvPicPr>
                <p:blipFill>
                  <a:blip r:embed="rId14" cstate="print"/>
                  <a:stretch>
                    <a:fillRect/>
                  </a:stretch>
                </p:blipFill>
                <p:spPr>
                  <a:xfrm>
                    <a:off x="8083203" y="6152213"/>
                    <a:ext cx="5241851" cy="3816436"/>
                  </a:xfrm>
                  <a:prstGeom prst="rect">
                    <a:avLst/>
                  </a:prstGeom>
                </p:spPr>
              </p:pic>
              <p:sp>
                <p:nvSpPr>
                  <p:cNvPr id="252" name="TextBox 251"/>
                  <p:cNvSpPr txBox="1"/>
                  <p:nvPr/>
                </p:nvSpPr>
                <p:spPr>
                  <a:xfrm>
                    <a:off x="7872682" y="10116873"/>
                    <a:ext cx="5452373" cy="574508"/>
                  </a:xfrm>
                  <a:prstGeom prst="rect">
                    <a:avLst/>
                  </a:prstGeom>
                  <a:solidFill>
                    <a:schemeClr val="bg1"/>
                  </a:solidFill>
                </p:spPr>
                <p:txBody>
                  <a:bodyPr wrap="square" rtlCol="0">
                    <a:spAutoFit/>
                  </a:bodyPr>
                  <a:lstStyle/>
                  <a:p>
                    <a:r>
                      <a:rPr lang="en-GB" sz="1100" dirty="0"/>
                      <a:t>Figure shows </a:t>
                    </a:r>
                    <a:r>
                      <a:rPr lang="en-GB" sz="1100" dirty="0" smtClean="0"/>
                      <a:t>rate </a:t>
                    </a:r>
                    <a:r>
                      <a:rPr lang="en-GB" sz="1100" dirty="0"/>
                      <a:t>of incidents per pupil per </a:t>
                    </a:r>
                    <a:r>
                      <a:rPr lang="en-GB" sz="1100" dirty="0" smtClean="0"/>
                      <a:t>lesson with </a:t>
                    </a:r>
                    <a:r>
                      <a:rPr lang="en-GB" sz="1100" dirty="0"/>
                      <a:t>95% confidence </a:t>
                    </a:r>
                    <a:r>
                      <a:rPr lang="en-GB" sz="1100" dirty="0" smtClean="0"/>
                      <a:t>intervals</a:t>
                    </a:r>
                    <a:r>
                      <a:rPr lang="en-GB" sz="1100" dirty="0"/>
                      <a:t>.</a:t>
                    </a:r>
                  </a:p>
                </p:txBody>
              </p:sp>
            </p:grpSp>
          </p:grpSp>
        </p:grpSp>
        <p:grpSp>
          <p:nvGrpSpPr>
            <p:cNvPr id="1053" name="Group 1052"/>
            <p:cNvGrpSpPr/>
            <p:nvPr/>
          </p:nvGrpSpPr>
          <p:grpSpPr>
            <a:xfrm>
              <a:off x="21638626" y="45714"/>
              <a:ext cx="418852" cy="404407"/>
              <a:chOff x="21638626" y="50916"/>
              <a:chExt cx="418852" cy="433613"/>
            </a:xfrm>
          </p:grpSpPr>
          <p:pic>
            <p:nvPicPr>
              <p:cNvPr id="1052" name="Picture 25"/>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rot="3049241">
                <a:off x="21675485" y="14057"/>
                <a:ext cx="345134" cy="418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36" name="Oval 635"/>
              <p:cNvSpPr/>
              <p:nvPr/>
            </p:nvSpPr>
            <p:spPr>
              <a:xfrm>
                <a:off x="21672952" y="387882"/>
                <a:ext cx="276838" cy="9664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1024" name="Group 1023"/>
          <p:cNvGrpSpPr/>
          <p:nvPr/>
        </p:nvGrpSpPr>
        <p:grpSpPr>
          <a:xfrm>
            <a:off x="24886726" y="358779"/>
            <a:ext cx="4724224" cy="11382828"/>
            <a:chOff x="20612594" y="170275"/>
            <a:chExt cx="4724224" cy="11382828"/>
          </a:xfrm>
          <a:effectLst>
            <a:outerShdw blurRad="50800" dist="38100" dir="8100000" algn="tr" rotWithShape="0">
              <a:prstClr val="black">
                <a:alpha val="40000"/>
              </a:prstClr>
            </a:outerShdw>
          </a:effectLst>
        </p:grpSpPr>
        <p:sp>
          <p:nvSpPr>
            <p:cNvPr id="465" name="TextBox 464"/>
            <p:cNvSpPr txBox="1"/>
            <p:nvPr/>
          </p:nvSpPr>
          <p:spPr>
            <a:xfrm>
              <a:off x="20612594" y="170275"/>
              <a:ext cx="4724223" cy="2123658"/>
            </a:xfrm>
            <a:prstGeom prst="rect">
              <a:avLst/>
            </a:prstGeom>
            <a:solidFill>
              <a:schemeClr val="bg1"/>
            </a:solidFill>
          </p:spPr>
          <p:txBody>
            <a:bodyPr wrap="square" rtlCol="0">
              <a:spAutoFit/>
            </a:bodyPr>
            <a:lstStyle/>
            <a:p>
              <a:pPr algn="ctr"/>
              <a:r>
                <a:rPr lang="en-GB" sz="2000" b="1" dirty="0" smtClean="0"/>
                <a:t>(7) Types of behaviour incidents</a:t>
              </a:r>
            </a:p>
            <a:p>
              <a:pPr algn="just"/>
              <a:r>
                <a:rPr lang="en-GB" sz="1400" dirty="0" smtClean="0"/>
                <a:t>The types of incident recorded in the databases are listed below, for 3,284 pupils over an average of 2.4 academic years per pupil. 69% of incidents involve disruption, defiance, lateness or lack of equipment: relatively minor offences. 13.3% involve verbal or physical abuse or aggression, or other severe incidents. This suggests that the majority of poor behaviour in schools is disruptive, but not violent.</a:t>
              </a:r>
            </a:p>
            <a:p>
              <a:pPr algn="just"/>
              <a:endParaRPr lang="en-GB" sz="1400" dirty="0" smtClean="0"/>
            </a:p>
          </p:txBody>
        </p:sp>
        <p:pic>
          <p:nvPicPr>
            <p:cNvPr id="1036" name="Picture 1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0616860" y="2091878"/>
              <a:ext cx="4719958" cy="9461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67" name="TextBox 466"/>
          <p:cNvSpPr txBox="1"/>
          <p:nvPr/>
        </p:nvSpPr>
        <p:spPr>
          <a:xfrm rot="21421855">
            <a:off x="20617520" y="9616319"/>
            <a:ext cx="4311510" cy="8371523"/>
          </a:xfrm>
          <a:prstGeom prst="rect">
            <a:avLst/>
          </a:prstGeom>
          <a:solidFill>
            <a:schemeClr val="bg1"/>
          </a:solidFill>
          <a:effectLst>
            <a:outerShdw blurRad="50800" dist="38100" dir="8100000" algn="tr" rotWithShape="0">
              <a:prstClr val="black">
                <a:alpha val="40000"/>
              </a:prstClr>
            </a:outerShdw>
          </a:effectLst>
        </p:spPr>
        <p:txBody>
          <a:bodyPr wrap="square" rtlCol="0">
            <a:spAutoFit/>
          </a:bodyPr>
          <a:lstStyle/>
          <a:p>
            <a:pPr algn="ctr"/>
            <a:r>
              <a:rPr lang="en-GB" sz="2000" b="1" dirty="0" smtClean="0"/>
              <a:t>(8) Conclusions</a:t>
            </a:r>
          </a:p>
          <a:p>
            <a:pPr algn="just"/>
            <a:r>
              <a:rPr lang="en-GB" sz="1400" dirty="0" smtClean="0"/>
              <a:t>Many media reports probably exaggerate the severity of behaviour in schools, focusing on violent incidents which are in fact relatively rare. However, low-level disruption is common. It is also not true that most pupils are regularly unruly: most pupils are well behaved most of the time, and one third are never involved in incidents. These findings are in line with reports by the Department for Education and Ofsted (</a:t>
            </a:r>
            <a:r>
              <a:rPr lang="en-GB" sz="1400" dirty="0" err="1" smtClean="0"/>
              <a:t>DfE</a:t>
            </a:r>
            <a:r>
              <a:rPr lang="en-GB" sz="1400" dirty="0"/>
              <a:t>, </a:t>
            </a:r>
            <a:r>
              <a:rPr lang="en-GB" sz="1400" dirty="0" smtClean="0"/>
              <a:t>2012; Ofsted</a:t>
            </a:r>
            <a:r>
              <a:rPr lang="en-GB" sz="1400" dirty="0"/>
              <a:t>, </a:t>
            </a:r>
            <a:r>
              <a:rPr lang="en-GB" sz="1400" dirty="0" smtClean="0"/>
              <a:t>2005).</a:t>
            </a:r>
          </a:p>
          <a:p>
            <a:pPr algn="just"/>
            <a:endParaRPr lang="en-GB" sz="1400" dirty="0" smtClean="0"/>
          </a:p>
          <a:p>
            <a:pPr algn="just"/>
            <a:r>
              <a:rPr lang="en-GB" sz="1400" dirty="0" smtClean="0"/>
              <a:t>Nevertheless, there is a high degree of concentration in incidents, with 10% of pupils accounting for more than half of all incidents: these pupils clearly have problematic behaviour. Pupils’ behaviour is persistent through time, and pupils who frequently misbehave do so with many different teachers, suggesting that behaviour problems are not context specific. </a:t>
            </a:r>
          </a:p>
          <a:p>
            <a:pPr algn="just"/>
            <a:endParaRPr lang="en-GB" sz="1400" dirty="0"/>
          </a:p>
          <a:p>
            <a:pPr algn="just"/>
            <a:r>
              <a:rPr lang="en-GB" sz="1400" dirty="0" smtClean="0"/>
              <a:t>Demographic characteristics are good predictors for behaviour, but do not tell the full story: they do not explain that much of the variation in behaviour, and there is substantial heterogeneity in behaviour within demographic groups. Segal (2008) obtains very similar results with a detailed dataset from American high schools. Thus although we cannot say whether parents are ‘to blame’ for their children’s behaviour, a pupil’s demographic background is a strong predictor of the likelihood that they will behave well or badly. Interestingly, rates of misbehaviour vary through the day and week – schools could take this into account when scheduling to minimise disruption in key lessons. </a:t>
            </a:r>
          </a:p>
          <a:p>
            <a:pPr algn="just"/>
            <a:endParaRPr lang="en-GB" sz="1400" dirty="0"/>
          </a:p>
          <a:p>
            <a:pPr algn="just"/>
            <a:r>
              <a:rPr lang="en-GB" sz="1400" dirty="0" smtClean="0"/>
              <a:t>My data panel only lasts up to 6 years, so I cannot say whether poor behaviour has become more frequent or more severe over the past few decades. However, it would appear that bad pupil behaviour is at least nothing new…</a:t>
            </a:r>
          </a:p>
        </p:txBody>
      </p:sp>
      <p:grpSp>
        <p:nvGrpSpPr>
          <p:cNvPr id="28" name="Group 27"/>
          <p:cNvGrpSpPr/>
          <p:nvPr/>
        </p:nvGrpSpPr>
        <p:grpSpPr>
          <a:xfrm>
            <a:off x="87980" y="122766"/>
            <a:ext cx="4659286" cy="1894253"/>
            <a:chOff x="87980" y="122766"/>
            <a:chExt cx="4659286" cy="1894253"/>
          </a:xfrm>
        </p:grpSpPr>
        <p:sp>
          <p:nvSpPr>
            <p:cNvPr id="4" name="TextBox 3"/>
            <p:cNvSpPr txBox="1"/>
            <p:nvPr/>
          </p:nvSpPr>
          <p:spPr>
            <a:xfrm>
              <a:off x="415828" y="539691"/>
              <a:ext cx="4298451" cy="1477328"/>
            </a:xfrm>
            <a:prstGeom prst="rect">
              <a:avLst/>
            </a:prstGeom>
            <a:solidFill>
              <a:schemeClr val="bg1"/>
            </a:solidFill>
          </p:spPr>
          <p:txBody>
            <a:bodyPr wrap="square" rtlCol="0">
              <a:spAutoFit/>
            </a:bodyPr>
            <a:lstStyle/>
            <a:p>
              <a:pPr algn="ctr"/>
              <a:r>
                <a:rPr lang="en-GB" sz="2000" b="1" dirty="0"/>
                <a:t>(1) Pupils and incidents</a:t>
              </a:r>
            </a:p>
            <a:p>
              <a:pPr algn="just"/>
              <a:r>
                <a:rPr lang="en-GB" sz="1400" dirty="0" smtClean="0"/>
                <a:t>Poor behaviour is highly concentrated among a small number of pupils. 7.86% of pupils are responsible for half of all behaviour incidents, while one third of pupils have no behaviour incidents at all. The remainder are somewhere in the middle, with occasional misbehaviour. </a:t>
              </a:r>
              <a:endParaRPr lang="en-GB" sz="1400" dirty="0"/>
            </a:p>
          </p:txBody>
        </p:sp>
        <p:grpSp>
          <p:nvGrpSpPr>
            <p:cNvPr id="22" name="Group 21"/>
            <p:cNvGrpSpPr/>
            <p:nvPr/>
          </p:nvGrpSpPr>
          <p:grpSpPr>
            <a:xfrm>
              <a:off x="87980" y="170275"/>
              <a:ext cx="590137" cy="633389"/>
              <a:chOff x="87980" y="170275"/>
              <a:chExt cx="590137" cy="633389"/>
            </a:xfrm>
          </p:grpSpPr>
          <p:pic>
            <p:nvPicPr>
              <p:cNvPr id="1039" name="Picture 15"/>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7980" y="170275"/>
                <a:ext cx="490537" cy="595312"/>
              </a:xfrm>
              <a:prstGeom prst="rect">
                <a:avLst/>
              </a:prstGeom>
              <a:noFill/>
              <a:ln>
                <a:noFill/>
              </a:ln>
              <a:effectLst/>
              <a:scene3d>
                <a:camera prst="orthographicFront">
                  <a:rot lat="0" lon="0" rev="0"/>
                </a:camera>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Oval 19"/>
              <p:cNvSpPr/>
              <p:nvPr/>
            </p:nvSpPr>
            <p:spPr>
              <a:xfrm>
                <a:off x="401279" y="610368"/>
                <a:ext cx="276838" cy="19329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1" name="Group 20"/>
            <p:cNvGrpSpPr/>
            <p:nvPr/>
          </p:nvGrpSpPr>
          <p:grpSpPr>
            <a:xfrm>
              <a:off x="4187212" y="122766"/>
              <a:ext cx="560054" cy="665629"/>
              <a:chOff x="4187212" y="122766"/>
              <a:chExt cx="560054" cy="665629"/>
            </a:xfrm>
          </p:grpSpPr>
          <p:pic>
            <p:nvPicPr>
              <p:cNvPr id="1040" name="Picture 16"/>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rot="3150935">
                <a:off x="4236497" y="73481"/>
                <a:ext cx="461484" cy="560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34" name="Oval 533"/>
              <p:cNvSpPr/>
              <p:nvPr/>
            </p:nvSpPr>
            <p:spPr>
              <a:xfrm>
                <a:off x="4190401" y="595099"/>
                <a:ext cx="276838" cy="19329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pic>
        <p:nvPicPr>
          <p:cNvPr id="1041" name="Picture 17"/>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rot="3549903">
            <a:off x="4454334" y="329317"/>
            <a:ext cx="530287" cy="562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2" name="Picture 18"/>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rot="20841837">
            <a:off x="4836483" y="3508134"/>
            <a:ext cx="476250" cy="50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25" name="Content Placeholder 2"/>
          <p:cNvSpPr txBox="1">
            <a:spLocks/>
          </p:cNvSpPr>
          <p:nvPr/>
        </p:nvSpPr>
        <p:spPr>
          <a:xfrm>
            <a:off x="5227045" y="13951406"/>
            <a:ext cx="8852243" cy="6103034"/>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Font typeface="Arial" pitchFamily="34" charset="0"/>
              <a:buNone/>
            </a:pPr>
            <a:endParaRPr lang="en-GB" sz="1600" u="sng" dirty="0" smtClean="0">
              <a:blipFill>
                <a:blip r:embed="rId8"/>
                <a:tile tx="0" ty="0" sx="100000" sy="100000" flip="none" algn="tl"/>
              </a:blipFill>
              <a:effectLst/>
              <a:latin typeface="Segoe Print" pitchFamily="2" charset="0"/>
            </a:endParaRPr>
          </a:p>
          <a:p>
            <a:pPr marL="0" indent="0" algn="r">
              <a:buFont typeface="Arial" pitchFamily="34" charset="0"/>
              <a:buNone/>
            </a:pPr>
            <a:r>
              <a:rPr lang="en-GB" sz="1600" u="sng" dirty="0" smtClean="0">
                <a:blipFill>
                  <a:blip r:embed="rId8"/>
                  <a:tile tx="0" ty="0" sx="100000" sy="100000" flip="none" algn="tl"/>
                </a:blipFill>
                <a:effectLst/>
                <a:latin typeface="Segoe Print" pitchFamily="2" charset="0"/>
              </a:rPr>
              <a:t>Descriptions of behaviour from the database</a:t>
            </a:r>
          </a:p>
          <a:p>
            <a:pPr marL="0" indent="0" algn="r">
              <a:buNone/>
            </a:pPr>
            <a:r>
              <a:rPr lang="en-GB" sz="1200" dirty="0" smtClean="0">
                <a:blipFill>
                  <a:blip r:embed="rId8"/>
                  <a:tile tx="0" ty="0" sx="100000" sy="100000" flip="none" algn="tl"/>
                </a:blipFill>
                <a:effectLst/>
                <a:latin typeface="Segoe Print" pitchFamily="2" charset="0"/>
              </a:rPr>
              <a:t>(names have been changed)</a:t>
            </a:r>
          </a:p>
          <a:p>
            <a:pPr marL="0" indent="0" algn="r">
              <a:buNone/>
            </a:pPr>
            <a:r>
              <a:rPr lang="en-GB" sz="1600" dirty="0" smtClean="0">
                <a:blipFill>
                  <a:blip r:embed="rId8"/>
                  <a:tile tx="0" ty="0" sx="100000" sy="100000" flip="none" algn="tl"/>
                </a:blipFill>
                <a:latin typeface="Segoe Print" pitchFamily="2" charset="0"/>
              </a:rPr>
              <a:t>Gluing </a:t>
            </a:r>
            <a:r>
              <a:rPr lang="en-GB" sz="1600" dirty="0">
                <a:blipFill>
                  <a:blip r:embed="rId8"/>
                  <a:tile tx="0" ty="0" sx="100000" sy="100000" flip="none" algn="tl"/>
                </a:blipFill>
                <a:latin typeface="Segoe Print" pitchFamily="2" charset="0"/>
              </a:rPr>
              <a:t>a teacher to a chair.</a:t>
            </a:r>
          </a:p>
          <a:p>
            <a:pPr marL="0" indent="0" algn="r">
              <a:buNone/>
            </a:pPr>
            <a:endParaRPr lang="en-GB" sz="1600" dirty="0" smtClean="0">
              <a:blipFill>
                <a:blip r:embed="rId8"/>
                <a:tile tx="0" ty="0" sx="100000" sy="100000" flip="none" algn="tl"/>
              </a:blipFill>
              <a:effectLst/>
              <a:latin typeface="Segoe Print" pitchFamily="2" charset="0"/>
            </a:endParaRPr>
          </a:p>
          <a:p>
            <a:pPr marL="0" indent="0" algn="r">
              <a:buNone/>
            </a:pPr>
            <a:r>
              <a:rPr lang="en-GB" sz="1600" dirty="0" smtClean="0">
                <a:blipFill>
                  <a:blip r:embed="rId8"/>
                  <a:tile tx="0" ty="0" sx="100000" sy="100000" flip="none" algn="tl"/>
                </a:blipFill>
                <a:effectLst/>
                <a:latin typeface="Segoe Print" pitchFamily="2" charset="0"/>
              </a:rPr>
              <a:t>Set fire to a flip chart during the lesson</a:t>
            </a:r>
          </a:p>
          <a:p>
            <a:pPr marL="0" indent="0" algn="r">
              <a:buNone/>
            </a:pPr>
            <a:endParaRPr lang="en-GB" sz="1600" dirty="0">
              <a:blipFill>
                <a:blip r:embed="rId8"/>
                <a:tile tx="0" ty="0" sx="100000" sy="100000" flip="none" algn="tl"/>
              </a:blipFill>
              <a:effectLst/>
              <a:latin typeface="Segoe Print" pitchFamily="2" charset="0"/>
            </a:endParaRPr>
          </a:p>
          <a:p>
            <a:pPr marL="0" indent="0" algn="r">
              <a:buNone/>
            </a:pPr>
            <a:r>
              <a:rPr lang="en-GB" sz="1600" dirty="0">
                <a:blipFill>
                  <a:blip r:embed="rId8"/>
                  <a:tile tx="0" ty="0" sx="100000" sy="100000" flip="none" algn="tl"/>
                </a:blipFill>
                <a:latin typeface="Segoe Print" pitchFamily="2" charset="0"/>
              </a:rPr>
              <a:t>Verbal abuse towards a member of </a:t>
            </a:r>
            <a:r>
              <a:rPr lang="en-GB" sz="1600" dirty="0" smtClean="0">
                <a:blipFill>
                  <a:blip r:embed="rId8"/>
                  <a:tile tx="0" ty="0" sx="100000" sy="100000" flip="none" algn="tl"/>
                </a:blipFill>
                <a:latin typeface="Segoe Print" pitchFamily="2" charset="0"/>
              </a:rPr>
              <a:t>staff</a:t>
            </a:r>
            <a:r>
              <a:rPr lang="en-GB" sz="1600" dirty="0" smtClean="0">
                <a:blipFill>
                  <a:blip r:embed="rId8"/>
                  <a:tile tx="0" ty="0" sx="100000" sy="100000" flip="none" algn="tl"/>
                </a:blipFill>
                <a:effectLst/>
                <a:latin typeface="Segoe Print" pitchFamily="2" charset="0"/>
              </a:rPr>
              <a:t>.</a:t>
            </a:r>
          </a:p>
          <a:p>
            <a:pPr marL="0" indent="0" algn="r">
              <a:buNone/>
            </a:pPr>
            <a:endParaRPr lang="en-GB" sz="1600" dirty="0" smtClean="0">
              <a:blipFill>
                <a:blip r:embed="rId8"/>
                <a:tile tx="0" ty="0" sx="100000" sy="100000" flip="none" algn="tl"/>
              </a:blipFill>
              <a:effectLst/>
              <a:latin typeface="Segoe Print" pitchFamily="2" charset="0"/>
            </a:endParaRPr>
          </a:p>
          <a:p>
            <a:pPr marL="0" indent="0" algn="r">
              <a:buNone/>
            </a:pPr>
            <a:r>
              <a:rPr lang="en-GB" sz="1600" dirty="0">
                <a:blipFill>
                  <a:blip r:embed="rId8"/>
                  <a:tile tx="0" ty="0" sx="100000" sy="100000" flip="none" algn="tl"/>
                </a:blipFill>
                <a:effectLst/>
                <a:latin typeface="Segoe Print" pitchFamily="2" charset="0"/>
              </a:rPr>
              <a:t>C</a:t>
            </a:r>
            <a:r>
              <a:rPr lang="en-GB" sz="1600" dirty="0" smtClean="0">
                <a:blipFill>
                  <a:blip r:embed="rId8"/>
                  <a:tile tx="0" ty="0" sx="100000" sy="100000" flip="none" algn="tl"/>
                </a:blipFill>
                <a:effectLst/>
                <a:latin typeface="Segoe Print" pitchFamily="2" charset="0"/>
              </a:rPr>
              <a:t>overed 4 girls in yoghurt  Throwing things again at people at break time.</a:t>
            </a:r>
          </a:p>
          <a:p>
            <a:pPr marL="0" indent="0" algn="r">
              <a:buNone/>
            </a:pPr>
            <a:endParaRPr lang="en-GB" sz="1600" dirty="0" smtClean="0">
              <a:blipFill>
                <a:blip r:embed="rId8"/>
                <a:tile tx="0" ty="0" sx="100000" sy="100000" flip="none" algn="tl"/>
              </a:blipFill>
              <a:effectLst/>
              <a:latin typeface="Segoe Print" pitchFamily="2" charset="0"/>
            </a:endParaRPr>
          </a:p>
          <a:p>
            <a:pPr marL="0" indent="0" algn="r">
              <a:buNone/>
            </a:pPr>
            <a:r>
              <a:rPr lang="en-GB" sz="1600" dirty="0" smtClean="0">
                <a:blipFill>
                  <a:blip r:embed="rId8"/>
                  <a:tile tx="0" ty="0" sx="100000" sy="100000" flip="none" algn="tl"/>
                </a:blipFill>
                <a:effectLst/>
                <a:latin typeface="Segoe Print" pitchFamily="2" charset="0"/>
              </a:rPr>
              <a:t>In science Sophie asked me if she could leave the class so she could "Have a fag", as she didn't have time to have one in the morning and had her last one last night.</a:t>
            </a:r>
          </a:p>
          <a:p>
            <a:pPr marL="0" indent="0" algn="r">
              <a:buNone/>
            </a:pPr>
            <a:endParaRPr lang="en-GB" sz="1600" dirty="0" smtClean="0">
              <a:blipFill>
                <a:blip r:embed="rId8"/>
                <a:tile tx="0" ty="0" sx="100000" sy="100000" flip="none" algn="tl"/>
              </a:blipFill>
              <a:effectLst/>
              <a:latin typeface="Segoe Print" pitchFamily="2" charset="0"/>
            </a:endParaRPr>
          </a:p>
          <a:p>
            <a:pPr marL="0" indent="0" algn="r">
              <a:buNone/>
            </a:pPr>
            <a:r>
              <a:rPr lang="en-GB" sz="1600" dirty="0" smtClean="0">
                <a:blipFill>
                  <a:blip r:embed="rId8"/>
                  <a:tile tx="0" ty="0" sx="100000" sy="100000" flip="none" algn="tl"/>
                </a:blipFill>
                <a:effectLst/>
                <a:latin typeface="Segoe Print" pitchFamily="2" charset="0"/>
              </a:rPr>
              <a:t>Defiance, disruption, swearing, threatening behaviour towards student.</a:t>
            </a:r>
            <a:endParaRPr lang="en-GB" sz="1600" dirty="0">
              <a:blipFill>
                <a:blip r:embed="rId8"/>
                <a:tile tx="0" ty="0" sx="100000" sy="100000" flip="none" algn="tl"/>
              </a:blipFill>
              <a:effectLst/>
              <a:latin typeface="Segoe Print" pitchFamily="2" charset="0"/>
            </a:endParaRPr>
          </a:p>
          <a:p>
            <a:pPr marL="0" indent="0" algn="r">
              <a:buNone/>
            </a:pPr>
            <a:r>
              <a:rPr lang="en-GB" sz="1600" dirty="0" smtClean="0">
                <a:blipFill>
                  <a:blip r:embed="rId8"/>
                  <a:tile tx="0" ty="0" sx="100000" sy="100000" flip="none" algn="tl"/>
                </a:blipFill>
                <a:latin typeface="Segoe Print" pitchFamily="2" charset="0"/>
              </a:rPr>
              <a:t>.</a:t>
            </a:r>
            <a:endParaRPr lang="en-GB" sz="1600" dirty="0">
              <a:blipFill>
                <a:blip r:embed="rId8"/>
                <a:tile tx="0" ty="0" sx="100000" sy="100000" flip="none" algn="tl"/>
              </a:blipFill>
              <a:latin typeface="Segoe Print" pitchFamily="2" charset="0"/>
            </a:endParaRPr>
          </a:p>
          <a:p>
            <a:pPr marL="0" indent="0" algn="r">
              <a:buNone/>
            </a:pPr>
            <a:r>
              <a:rPr lang="en-GB" sz="1600" dirty="0">
                <a:blipFill>
                  <a:blip r:embed="rId8"/>
                  <a:tile tx="0" ty="0" sx="100000" sy="100000" flip="none" algn="tl"/>
                </a:blipFill>
                <a:latin typeface="Segoe Print" pitchFamily="2" charset="0"/>
              </a:rPr>
              <a:t>Every lesson, </a:t>
            </a:r>
            <a:r>
              <a:rPr lang="en-GB" sz="1600" dirty="0" err="1">
                <a:blipFill>
                  <a:blip r:embed="rId8"/>
                  <a:tile tx="0" ty="0" sx="100000" sy="100000" flip="none" algn="tl"/>
                </a:blipFill>
                <a:latin typeface="Segoe Print" pitchFamily="2" charset="0"/>
              </a:rPr>
              <a:t>Callum</a:t>
            </a:r>
            <a:r>
              <a:rPr lang="en-GB" sz="1600" dirty="0">
                <a:blipFill>
                  <a:blip r:embed="rId8"/>
                  <a:tile tx="0" ty="0" sx="100000" sy="100000" flip="none" algn="tl"/>
                </a:blipFill>
                <a:latin typeface="Segoe Print" pitchFamily="2" charset="0"/>
              </a:rPr>
              <a:t> draws soldiers.  Every lesson, he has to be prompted continually to write anything down.  He usually says 'I don't know what I'm doing' - which is because he's drawing soldiers.  Today, 10 minutes before end of lesson, nothing written</a:t>
            </a:r>
          </a:p>
          <a:p>
            <a:pPr marL="0" indent="0" algn="r">
              <a:buNone/>
            </a:pPr>
            <a:r>
              <a:rPr lang="en-GB" sz="1600" dirty="0" smtClean="0">
                <a:blipFill>
                  <a:blip r:embed="rId8"/>
                  <a:tile tx="0" ty="0" sx="100000" sy="100000" flip="none" algn="tl"/>
                </a:blipFill>
                <a:effectLst/>
                <a:latin typeface="Segoe Print" pitchFamily="2" charset="0"/>
              </a:rPr>
              <a:t>.</a:t>
            </a:r>
          </a:p>
        </p:txBody>
      </p:sp>
      <p:pic>
        <p:nvPicPr>
          <p:cNvPr id="1047" name="Picture 23"/>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4787202" y="57140"/>
            <a:ext cx="488414" cy="5927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8" name="Picture 24"/>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rot="2443199">
            <a:off x="29215149" y="143701"/>
            <a:ext cx="384312" cy="466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30" name="Oval 629"/>
          <p:cNvSpPr/>
          <p:nvPr/>
        </p:nvSpPr>
        <p:spPr>
          <a:xfrm>
            <a:off x="25137197" y="489177"/>
            <a:ext cx="276838" cy="19329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2" name="Group 41"/>
          <p:cNvGrpSpPr/>
          <p:nvPr/>
        </p:nvGrpSpPr>
        <p:grpSpPr>
          <a:xfrm rot="238032">
            <a:off x="3018170" y="10705953"/>
            <a:ext cx="6262840" cy="6307388"/>
            <a:chOff x="3239943" y="11887114"/>
            <a:chExt cx="6262840" cy="6307388"/>
          </a:xfrm>
        </p:grpSpPr>
        <p:grpSp>
          <p:nvGrpSpPr>
            <p:cNvPr id="34" name="Group 33"/>
            <p:cNvGrpSpPr/>
            <p:nvPr/>
          </p:nvGrpSpPr>
          <p:grpSpPr>
            <a:xfrm rot="21234772">
              <a:off x="3239943" y="12234339"/>
              <a:ext cx="6262840" cy="5536735"/>
              <a:chOff x="3332531" y="11407361"/>
              <a:chExt cx="6262840" cy="6270815"/>
            </a:xfrm>
          </p:grpSpPr>
          <p:sp>
            <p:nvSpPr>
              <p:cNvPr id="33" name="Rectangle 32"/>
              <p:cNvSpPr/>
              <p:nvPr/>
            </p:nvSpPr>
            <p:spPr>
              <a:xfrm>
                <a:off x="3332531" y="11701512"/>
                <a:ext cx="6262840" cy="5976664"/>
              </a:xfrm>
              <a:prstGeom prst="rect">
                <a:avLst/>
              </a:prstGeom>
              <a:blipFill>
                <a:blip r:embed="rId22"/>
                <a:tile tx="0" ty="0" sx="100000" sy="100000" flip="none" algn="tl"/>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41" name="Group 240"/>
              <p:cNvGrpSpPr/>
              <p:nvPr/>
            </p:nvGrpSpPr>
            <p:grpSpPr>
              <a:xfrm>
                <a:off x="3572645" y="13086497"/>
                <a:ext cx="5678782" cy="4176974"/>
                <a:chOff x="829564" y="12885489"/>
                <a:chExt cx="5896460" cy="4932813"/>
              </a:xfrm>
            </p:grpSpPr>
            <p:sp>
              <p:nvSpPr>
                <p:cNvPr id="242" name="TextBox 241"/>
                <p:cNvSpPr txBox="1"/>
                <p:nvPr/>
              </p:nvSpPr>
              <p:spPr>
                <a:xfrm>
                  <a:off x="829564" y="12885489"/>
                  <a:ext cx="5896460" cy="417990"/>
                </a:xfrm>
                <a:prstGeom prst="rect">
                  <a:avLst/>
                </a:prstGeom>
                <a:blipFill>
                  <a:blip r:embed="rId22"/>
                  <a:tile tx="0" ty="0" sx="100000" sy="100000" flip="none" algn="tl"/>
                </a:blipFill>
              </p:spPr>
              <p:txBody>
                <a:bodyPr wrap="square" rtlCol="0">
                  <a:spAutoFit/>
                </a:bodyPr>
                <a:lstStyle/>
                <a:p>
                  <a:pPr algn="ctr"/>
                  <a:r>
                    <a:rPr lang="en-GB" sz="1700" b="1" dirty="0" smtClean="0"/>
                    <a:t>Incidents </a:t>
                  </a:r>
                  <a:r>
                    <a:rPr lang="en-GB" sz="1700" b="1" dirty="0"/>
                    <a:t>per pupil and </a:t>
                  </a:r>
                  <a:r>
                    <a:rPr lang="en-GB" sz="1600" b="1" dirty="0"/>
                    <a:t>number</a:t>
                  </a:r>
                  <a:r>
                    <a:rPr lang="en-GB" sz="1700" b="1" dirty="0"/>
                    <a:t> of teachers involved</a:t>
                  </a:r>
                </a:p>
              </p:txBody>
            </p:sp>
            <p:pic>
              <p:nvPicPr>
                <p:cNvPr id="243" name="Picture 242"/>
                <p:cNvPicPr/>
                <p:nvPr/>
              </p:nvPicPr>
              <p:blipFill>
                <a:blip r:embed="rId23" cstate="print"/>
                <a:stretch>
                  <a:fillRect/>
                </a:stretch>
              </p:blipFill>
              <p:spPr>
                <a:xfrm>
                  <a:off x="1131161" y="13429978"/>
                  <a:ext cx="5411972" cy="4388324"/>
                </a:xfrm>
                <a:prstGeom prst="rect">
                  <a:avLst/>
                </a:prstGeom>
              </p:spPr>
            </p:pic>
          </p:grpSp>
          <p:sp>
            <p:nvSpPr>
              <p:cNvPr id="460" name="TextBox 459"/>
              <p:cNvSpPr txBox="1"/>
              <p:nvPr/>
            </p:nvSpPr>
            <p:spPr>
              <a:xfrm>
                <a:off x="3332531" y="11407361"/>
                <a:ext cx="6262840" cy="1673198"/>
              </a:xfrm>
              <a:prstGeom prst="rect">
                <a:avLst/>
              </a:prstGeom>
              <a:blipFill>
                <a:blip r:embed="rId22"/>
                <a:tile tx="0" ty="0" sx="100000" sy="100000" flip="none" algn="tl"/>
              </a:blipFill>
            </p:spPr>
            <p:txBody>
              <a:bodyPr wrap="square" rtlCol="0">
                <a:spAutoFit/>
              </a:bodyPr>
              <a:lstStyle/>
              <a:p>
                <a:pPr algn="ctr"/>
                <a:r>
                  <a:rPr lang="en-GB" sz="2000" b="1" dirty="0" smtClean="0"/>
                  <a:t>(4) Consistency of pupils’ behaviour</a:t>
                </a:r>
              </a:p>
              <a:p>
                <a:pPr algn="just"/>
                <a:r>
                  <a:rPr lang="en-GB" sz="1400" dirty="0" smtClean="0"/>
                  <a:t>Is poor behaviour usually the result of a bad pupil-teacher combination, or do pupils with many behaviour incidents behave badly with many different teachers? It appears that pupils with more incidents also misbehaved with more teachers, with a ratio of about one new teacher to every two more incidents. This suggests that poor behaviour is not context specific.</a:t>
                </a:r>
              </a:p>
            </p:txBody>
          </p:sp>
        </p:grpSp>
        <p:pic>
          <p:nvPicPr>
            <p:cNvPr id="1043" name="Picture 19"/>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rot="9870028">
              <a:off x="8889656" y="11887114"/>
              <a:ext cx="476250" cy="50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4" name="Picture 20"/>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rot="9730722">
              <a:off x="5410097" y="17689677"/>
              <a:ext cx="476250" cy="50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66" name="TextBox 465"/>
          <p:cNvSpPr txBox="1"/>
          <p:nvPr/>
        </p:nvSpPr>
        <p:spPr>
          <a:xfrm rot="236879">
            <a:off x="9367324" y="9934680"/>
            <a:ext cx="5292725" cy="4062651"/>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pPr algn="ctr"/>
            <a:r>
              <a:rPr lang="en-GB" sz="2000" b="1" dirty="0" smtClean="0"/>
              <a:t>(5) Pupil characteristics</a:t>
            </a:r>
          </a:p>
          <a:p>
            <a:pPr algn="just"/>
            <a:r>
              <a:rPr lang="en-GB" sz="1400" dirty="0" smtClean="0"/>
              <a:t>10% of pupils are responsible for over half of all behaviour incidents. What are the characteristics of these pupils?</a:t>
            </a:r>
          </a:p>
          <a:p>
            <a:pPr algn="just"/>
            <a:endParaRPr lang="en-GB" sz="1400" dirty="0"/>
          </a:p>
          <a:p>
            <a:pPr algn="just"/>
            <a:r>
              <a:rPr lang="en-GB" sz="1400" dirty="0" smtClean="0"/>
              <a:t>Here I compare the 10% of pupils responsible for most incidents, with the other 90% of their peers at these schools. Pupils with poor behaviour are significantly more likely to be boys; to have special educational needs; to be eligible for free school meals; to be from a white ethnic background; to live with only one or neither of their parents; and to have failed to achieve the national standards in English and maths in national tests at age 11 (level 4 at Key Stage 2).</a:t>
            </a:r>
          </a:p>
          <a:p>
            <a:pPr algn="just"/>
            <a:endParaRPr lang="en-GB" sz="1400" dirty="0"/>
          </a:p>
          <a:p>
            <a:pPr algn="just"/>
            <a:r>
              <a:rPr lang="en-GB" sz="1400" dirty="0" smtClean="0"/>
              <a:t>However, there is still heterogeneity, and no variable is a perfect predictor of behaviour – for instance, although boys are more likely to have poor behaviour, 29.3% of the worst behaved pupils are girls. Overall, demographic characteristics are strongly associated with the likelihood of a pupil having very poor behaviour, but the relationship is not deterministic and there are many pupils who buck the trend.</a:t>
            </a:r>
          </a:p>
        </p:txBody>
      </p:sp>
      <p:pic>
        <p:nvPicPr>
          <p:cNvPr id="639" name="Picture 22"/>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rot="19528016">
            <a:off x="14254527" y="9748605"/>
            <a:ext cx="936873" cy="9517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43" name="Group 542"/>
          <p:cNvGrpSpPr/>
          <p:nvPr/>
        </p:nvGrpSpPr>
        <p:grpSpPr>
          <a:xfrm>
            <a:off x="7651155" y="19586849"/>
            <a:ext cx="5153383" cy="1589288"/>
            <a:chOff x="95417" y="19569986"/>
            <a:chExt cx="5153383" cy="1589288"/>
          </a:xfrm>
        </p:grpSpPr>
        <p:pic>
          <p:nvPicPr>
            <p:cNvPr id="535" name="Picture 27"/>
            <p:cNvPicPr>
              <a:picLocks noChangeAspect="1" noChangeArrowheads="1"/>
            </p:cNvPicPr>
            <p:nvPr/>
          </p:nvPicPr>
          <p:blipFill>
            <a:blip r:embed="rId27" cstate="print">
              <a:extLst>
                <a:ext uri="{BEBA8EAE-BF5A-486C-A8C5-ECC9F3942E4B}">
                  <a14:imgProps xmlns:a14="http://schemas.microsoft.com/office/drawing/2010/main">
                    <a14:imgLayer r:embed="rId28">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95417" y="19569986"/>
              <a:ext cx="5153383" cy="1589288"/>
            </a:xfrm>
            <a:prstGeom prst="rect">
              <a:avLst/>
            </a:prstGeom>
            <a:noFill/>
            <a:ln>
              <a:noFill/>
            </a:ln>
            <a:effectLst>
              <a:outerShdw dist="35921" dir="2700000" algn="ctr" rotWithShape="0">
                <a:schemeClr val="tx1">
                  <a:lumMod val="50000"/>
                  <a:lumOff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36" name="Picture 28"/>
            <p:cNvPicPr>
              <a:picLocks noChangeAspect="1" noChangeArrowheads="1"/>
            </p:cNvPicPr>
            <p:nvPr/>
          </p:nvPicPr>
          <p:blipFill>
            <a:blip r:embed="rId29">
              <a:extLst>
                <a:ext uri="{BEBA8EAE-BF5A-486C-A8C5-ECC9F3942E4B}">
                  <a14:imgProps xmlns:a14="http://schemas.microsoft.com/office/drawing/2010/main">
                    <a14:imgLayer r:embed="rId30">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2313700" y="19782001"/>
              <a:ext cx="601519" cy="729998"/>
            </a:xfrm>
            <a:prstGeom prst="rect">
              <a:avLst/>
            </a:prstGeom>
            <a:noFill/>
            <a:ln>
              <a:noFill/>
            </a:ln>
            <a:effectLst/>
            <a:scene3d>
              <a:camera prst="orthographicFront">
                <a:rot lat="1200000" lon="3000000" rev="0"/>
              </a:camera>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707" name="Picture 706"/>
          <p:cNvPicPr/>
          <p:nvPr/>
        </p:nvPicPr>
        <p:blipFill rotWithShape="1">
          <a:blip r:embed="rId31" cstate="print"/>
          <a:srcRect l="2827" t="16007" r="34776" b="38235"/>
          <a:stretch/>
        </p:blipFill>
        <p:spPr bwMode="auto">
          <a:xfrm rot="729138">
            <a:off x="15559168" y="386316"/>
            <a:ext cx="3571875" cy="2095500"/>
          </a:xfrm>
          <a:prstGeom prst="rect">
            <a:avLst/>
          </a:prstGeom>
          <a:ln>
            <a:noFill/>
          </a:ln>
          <a:effectLst>
            <a:outerShdw blurRad="63500" sx="102000" sy="102000" algn="ctr" rotWithShape="0">
              <a:prstClr val="black">
                <a:alpha val="40000"/>
              </a:prstClr>
            </a:outerShdw>
          </a:effectLst>
          <a:extLst>
            <a:ext uri="{53640926-AAD7-44D8-BBD7-CCE9431645EC}">
              <a14:shadowObscured xmlns:a14="http://schemas.microsoft.com/office/drawing/2010/main"/>
            </a:ext>
          </a:extLst>
        </p:spPr>
      </p:pic>
      <p:pic>
        <p:nvPicPr>
          <p:cNvPr id="1061" name="Picture 37"/>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rot="789126">
            <a:off x="14531456" y="1661643"/>
            <a:ext cx="4981575" cy="1560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56" name="Picture 32"/>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rot="1023454">
            <a:off x="10759696" y="120270"/>
            <a:ext cx="5834062" cy="184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37" name="Picture 29"/>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rot="1451587">
            <a:off x="9432644" y="1445327"/>
            <a:ext cx="6791325" cy="1116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57" name="Picture 33"/>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rot="21412314">
            <a:off x="8522621" y="1140994"/>
            <a:ext cx="5303838" cy="212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62" name="Picture 38"/>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rot="537821">
            <a:off x="12342227" y="1267719"/>
            <a:ext cx="4048125"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39" name="Picture 31"/>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rot="384100">
            <a:off x="8378962" y="1970932"/>
            <a:ext cx="5780087" cy="2182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20" name="Group 719"/>
          <p:cNvGrpSpPr/>
          <p:nvPr/>
        </p:nvGrpSpPr>
        <p:grpSpPr>
          <a:xfrm rot="21043558">
            <a:off x="9675425" y="3199023"/>
            <a:ext cx="4464496" cy="2251993"/>
            <a:chOff x="5130875" y="828304"/>
            <a:chExt cx="4464496" cy="2251993"/>
          </a:xfrm>
          <a:effectLst>
            <a:outerShdw blurRad="63500" sx="102000" sy="102000" algn="ctr" rotWithShape="0">
              <a:prstClr val="black">
                <a:alpha val="40000"/>
              </a:prstClr>
            </a:outerShdw>
          </a:effectLst>
        </p:grpSpPr>
        <p:sp>
          <p:nvSpPr>
            <p:cNvPr id="721" name="Rectangle 720"/>
            <p:cNvSpPr/>
            <p:nvPr/>
          </p:nvSpPr>
          <p:spPr>
            <a:xfrm>
              <a:off x="5130875" y="2772520"/>
              <a:ext cx="4464496"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Times New Roman" pitchFamily="18" charset="0"/>
                <a:cs typeface="Times New Roman" pitchFamily="18" charset="0"/>
              </a:endParaRPr>
            </a:p>
          </p:txBody>
        </p:sp>
        <p:grpSp>
          <p:nvGrpSpPr>
            <p:cNvPr id="722" name="Group 721"/>
            <p:cNvGrpSpPr/>
            <p:nvPr/>
          </p:nvGrpSpPr>
          <p:grpSpPr>
            <a:xfrm>
              <a:off x="5130875" y="828304"/>
              <a:ext cx="4464496" cy="2251993"/>
              <a:chOff x="5130875" y="828304"/>
              <a:chExt cx="4464496" cy="2251993"/>
            </a:xfrm>
          </p:grpSpPr>
          <p:pic>
            <p:nvPicPr>
              <p:cNvPr id="723" name="Picture 6"/>
              <p:cNvPicPr>
                <a:picLocks noChangeAspect="1" noChangeArrowheads="1"/>
              </p:cNvPicPr>
              <p:nvPr/>
            </p:nvPicPr>
            <p:blipFill>
              <a:blip r:embed="rId38" cstate="print"/>
              <a:srcRect/>
              <a:stretch>
                <a:fillRect/>
              </a:stretch>
            </p:blipFill>
            <p:spPr bwMode="auto">
              <a:xfrm>
                <a:off x="5130875" y="828304"/>
                <a:ext cx="4464496" cy="1979638"/>
              </a:xfrm>
              <a:prstGeom prst="rect">
                <a:avLst/>
              </a:prstGeom>
              <a:noFill/>
              <a:ln w="9525">
                <a:noFill/>
                <a:miter lim="800000"/>
                <a:headEnd/>
                <a:tailEnd/>
              </a:ln>
            </p:spPr>
          </p:pic>
          <p:sp>
            <p:nvSpPr>
              <p:cNvPr id="724" name="TextBox 723"/>
              <p:cNvSpPr txBox="1"/>
              <p:nvPr/>
            </p:nvSpPr>
            <p:spPr>
              <a:xfrm>
                <a:off x="5274891" y="2772520"/>
                <a:ext cx="3024336" cy="307777"/>
              </a:xfrm>
              <a:prstGeom prst="rect">
                <a:avLst/>
              </a:prstGeom>
              <a:noFill/>
            </p:spPr>
            <p:txBody>
              <a:bodyPr wrap="square" rtlCol="0">
                <a:spAutoFit/>
              </a:bodyPr>
              <a:lstStyle/>
              <a:p>
                <a:r>
                  <a:rPr lang="en-GB" sz="1400" dirty="0" smtClean="0">
                    <a:latin typeface="Times New Roman" pitchFamily="18" charset="0"/>
                    <a:cs typeface="Times New Roman" pitchFamily="18" charset="0"/>
                  </a:rPr>
                  <a:t>Daily Mail, 25</a:t>
                </a:r>
                <a:r>
                  <a:rPr lang="en-GB" sz="1400" baseline="30000" dirty="0" smtClean="0">
                    <a:latin typeface="Times New Roman" pitchFamily="18" charset="0"/>
                    <a:cs typeface="Times New Roman" pitchFamily="18" charset="0"/>
                  </a:rPr>
                  <a:t>th</a:t>
                </a:r>
                <a:r>
                  <a:rPr lang="en-GB" sz="1400" dirty="0" smtClean="0">
                    <a:latin typeface="Times New Roman" pitchFamily="18" charset="0"/>
                    <a:cs typeface="Times New Roman" pitchFamily="18" charset="0"/>
                  </a:rPr>
                  <a:t> July 2012</a:t>
                </a:r>
                <a:endParaRPr lang="en-GB" sz="1400" dirty="0">
                  <a:latin typeface="Times New Roman" pitchFamily="18" charset="0"/>
                  <a:cs typeface="Times New Roman" pitchFamily="18" charset="0"/>
                </a:endParaRPr>
              </a:p>
            </p:txBody>
          </p:sp>
        </p:grpSp>
      </p:grpSp>
      <p:grpSp>
        <p:nvGrpSpPr>
          <p:cNvPr id="1073" name="Group 1072"/>
          <p:cNvGrpSpPr/>
          <p:nvPr/>
        </p:nvGrpSpPr>
        <p:grpSpPr>
          <a:xfrm>
            <a:off x="13602680" y="170275"/>
            <a:ext cx="660038" cy="649710"/>
            <a:chOff x="15248653" y="260970"/>
            <a:chExt cx="660038" cy="649710"/>
          </a:xfrm>
        </p:grpSpPr>
        <p:pic>
          <p:nvPicPr>
            <p:cNvPr id="1065" name="Picture 41"/>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5248653" y="260970"/>
              <a:ext cx="535361" cy="649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41" name="Rounded Rectangle 540"/>
            <p:cNvSpPr/>
            <p:nvPr/>
          </p:nvSpPr>
          <p:spPr>
            <a:xfrm>
              <a:off x="15526522" y="803664"/>
              <a:ext cx="382169" cy="107016"/>
            </a:xfrm>
            <a:prstGeom prst="roundRect">
              <a:avLst/>
            </a:prstGeom>
            <a:blipFill>
              <a:blip r:embed="rId8"/>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pic>
        <p:nvPicPr>
          <p:cNvPr id="1070" name="Picture 46"/>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rot="20642648">
            <a:off x="20647587" y="17429176"/>
            <a:ext cx="6584950" cy="2511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71" name="Picture 47"/>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rot="269466">
            <a:off x="20470597" y="19146632"/>
            <a:ext cx="9514483" cy="24186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42" name="Rectangle 541"/>
          <p:cNvSpPr/>
          <p:nvPr/>
        </p:nvSpPr>
        <p:spPr>
          <a:xfrm rot="190409">
            <a:off x="2400737" y="16003035"/>
            <a:ext cx="3107611" cy="5194515"/>
          </a:xfrm>
          <a:prstGeom prst="rect">
            <a:avLst/>
          </a:prstGeom>
          <a:solidFill>
            <a:srgbClr val="FFCCFF"/>
          </a:solidFill>
          <a:ln>
            <a:noFill/>
          </a:ln>
          <a:effectLst>
            <a:outerShdw blurRad="50800" dist="38100" dir="8100000" algn="tr" rotWithShape="0">
              <a:prstClr val="black">
                <a:alpha val="40000"/>
              </a:prstClr>
            </a:outerShdw>
          </a:effectLst>
          <a:scene3d>
            <a:camera prst="orthographicFront">
              <a:rot lat="0" lon="0" rev="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flatTx/>
          </a:bodyPr>
          <a:lstStyle/>
          <a:p>
            <a:pPr algn="ctr">
              <a:spcAft>
                <a:spcPts val="300"/>
              </a:spcAft>
            </a:pPr>
            <a:r>
              <a:rPr lang="en-GB" sz="1200" u="sng" dirty="0" smtClean="0">
                <a:solidFill>
                  <a:schemeClr val="tx1"/>
                </a:solidFill>
                <a:latin typeface="Segoe Print" pitchFamily="2" charset="0"/>
              </a:rPr>
              <a:t>Refs/acknowledgements</a:t>
            </a:r>
          </a:p>
          <a:p>
            <a:pPr>
              <a:spcAft>
                <a:spcPts val="300"/>
              </a:spcAft>
            </a:pPr>
            <a:r>
              <a:rPr lang="en-GB" sz="1200" dirty="0" smtClean="0">
                <a:solidFill>
                  <a:schemeClr val="tx1"/>
                </a:solidFill>
                <a:latin typeface="Segoe Print" pitchFamily="2" charset="0"/>
              </a:rPr>
              <a:t>Content based on “Behaviour and scheduling in English secondary schools”, Amy Challen, unpublished manuscript January </a:t>
            </a:r>
            <a:r>
              <a:rPr lang="en-GB" sz="1200" dirty="0" smtClean="0">
                <a:solidFill>
                  <a:schemeClr val="tx1"/>
                </a:solidFill>
                <a:latin typeface="Segoe Print" pitchFamily="2" charset="0"/>
              </a:rPr>
              <a:t>2013</a:t>
            </a:r>
          </a:p>
          <a:p>
            <a:pPr>
              <a:spcAft>
                <a:spcPts val="300"/>
              </a:spcAft>
            </a:pPr>
            <a:r>
              <a:rPr lang="en-GB" sz="1200" dirty="0" smtClean="0">
                <a:solidFill>
                  <a:schemeClr val="tx1"/>
                </a:solidFill>
                <a:latin typeface="Segoe Print" pitchFamily="2" charset="0"/>
              </a:rPr>
              <a:t>Additional data from the National Pupil Database</a:t>
            </a:r>
            <a:endParaRPr lang="en-GB" sz="1200" dirty="0" smtClean="0">
              <a:solidFill>
                <a:schemeClr val="tx1"/>
              </a:solidFill>
              <a:latin typeface="Segoe Print" pitchFamily="2" charset="0"/>
            </a:endParaRPr>
          </a:p>
          <a:p>
            <a:pPr>
              <a:spcAft>
                <a:spcPts val="300"/>
              </a:spcAft>
            </a:pPr>
            <a:r>
              <a:rPr lang="en-GB" sz="1200" dirty="0" err="1" smtClean="0">
                <a:solidFill>
                  <a:schemeClr val="tx1"/>
                </a:solidFill>
                <a:latin typeface="Segoe Print" pitchFamily="2" charset="0"/>
              </a:rPr>
              <a:t>DfE</a:t>
            </a:r>
            <a:r>
              <a:rPr lang="en-GB" sz="1200" dirty="0">
                <a:solidFill>
                  <a:schemeClr val="tx1"/>
                </a:solidFill>
                <a:latin typeface="Segoe Print" pitchFamily="2" charset="0"/>
              </a:rPr>
              <a:t>. (</a:t>
            </a:r>
            <a:r>
              <a:rPr lang="en-GB" sz="1200" dirty="0" smtClean="0">
                <a:solidFill>
                  <a:schemeClr val="tx1"/>
                </a:solidFill>
                <a:latin typeface="Segoe Print" pitchFamily="2" charset="0"/>
              </a:rPr>
              <a:t>2012). </a:t>
            </a:r>
            <a:r>
              <a:rPr lang="en-GB" sz="1200" dirty="0">
                <a:solidFill>
                  <a:schemeClr val="tx1"/>
                </a:solidFill>
                <a:latin typeface="Segoe Print" pitchFamily="2" charset="0"/>
              </a:rPr>
              <a:t>Pupil behaviour in schools in England </a:t>
            </a:r>
            <a:r>
              <a:rPr lang="en-GB" sz="1200" i="1" dirty="0" err="1">
                <a:solidFill>
                  <a:schemeClr val="tx1"/>
                </a:solidFill>
                <a:latin typeface="Segoe Print" pitchFamily="2" charset="0"/>
              </a:rPr>
              <a:t>DfE</a:t>
            </a:r>
            <a:r>
              <a:rPr lang="en-GB" sz="1200" i="1" dirty="0">
                <a:solidFill>
                  <a:schemeClr val="tx1"/>
                </a:solidFill>
                <a:latin typeface="Segoe Print" pitchFamily="2" charset="0"/>
              </a:rPr>
              <a:t> Research Reports</a:t>
            </a:r>
            <a:r>
              <a:rPr lang="en-GB" sz="1200" dirty="0">
                <a:solidFill>
                  <a:schemeClr val="tx1"/>
                </a:solidFill>
                <a:latin typeface="Segoe Print" pitchFamily="2" charset="0"/>
              </a:rPr>
              <a:t>. London: Department for Education.</a:t>
            </a:r>
          </a:p>
          <a:p>
            <a:pPr>
              <a:spcAft>
                <a:spcPts val="300"/>
              </a:spcAft>
            </a:pPr>
            <a:r>
              <a:rPr lang="en-GB" sz="1200" dirty="0">
                <a:solidFill>
                  <a:schemeClr val="tx1"/>
                </a:solidFill>
                <a:latin typeface="Segoe Print" pitchFamily="2" charset="0"/>
              </a:rPr>
              <a:t>Ofsted. (2005). Managing challenging behaviour HMI </a:t>
            </a:r>
            <a:r>
              <a:rPr lang="en-GB" sz="1200" dirty="0" smtClean="0">
                <a:solidFill>
                  <a:schemeClr val="tx1"/>
                </a:solidFill>
                <a:latin typeface="Segoe Print" pitchFamily="2" charset="0"/>
              </a:rPr>
              <a:t>2363</a:t>
            </a:r>
          </a:p>
          <a:p>
            <a:pPr>
              <a:spcAft>
                <a:spcPts val="300"/>
              </a:spcAft>
            </a:pPr>
            <a:r>
              <a:rPr lang="en-GB" sz="1200" dirty="0">
                <a:solidFill>
                  <a:schemeClr val="tx1"/>
                </a:solidFill>
                <a:latin typeface="Segoe Print" pitchFamily="2" charset="0"/>
              </a:rPr>
              <a:t>Segal, C. (2008). Classroom </a:t>
            </a:r>
            <a:r>
              <a:rPr lang="en-GB" sz="1200" dirty="0" err="1">
                <a:solidFill>
                  <a:schemeClr val="tx1"/>
                </a:solidFill>
                <a:latin typeface="Segoe Print" pitchFamily="2" charset="0"/>
              </a:rPr>
              <a:t>Behavior</a:t>
            </a:r>
            <a:r>
              <a:rPr lang="en-GB" sz="1200" dirty="0">
                <a:solidFill>
                  <a:schemeClr val="tx1"/>
                </a:solidFill>
                <a:latin typeface="Segoe Print" pitchFamily="2" charset="0"/>
              </a:rPr>
              <a:t>. </a:t>
            </a:r>
            <a:r>
              <a:rPr lang="en-GB" sz="1200" i="1" dirty="0">
                <a:solidFill>
                  <a:schemeClr val="tx1"/>
                </a:solidFill>
                <a:latin typeface="Segoe Print" pitchFamily="2" charset="0"/>
              </a:rPr>
              <a:t>Journal of Human Resources, 43</a:t>
            </a:r>
            <a:r>
              <a:rPr lang="en-GB" sz="1200" dirty="0">
                <a:solidFill>
                  <a:schemeClr val="tx1"/>
                </a:solidFill>
                <a:latin typeface="Segoe Print" pitchFamily="2" charset="0"/>
              </a:rPr>
              <a:t>(4), 783–814</a:t>
            </a:r>
            <a:r>
              <a:rPr lang="en-GB" sz="1200" dirty="0" smtClean="0">
                <a:solidFill>
                  <a:schemeClr val="tx1"/>
                </a:solidFill>
                <a:latin typeface="Segoe Print" pitchFamily="2" charset="0"/>
              </a:rPr>
              <a:t>.</a:t>
            </a:r>
          </a:p>
          <a:p>
            <a:pPr>
              <a:spcAft>
                <a:spcPts val="300"/>
              </a:spcAft>
            </a:pPr>
            <a:r>
              <a:rPr lang="en-GB" sz="1200" smtClean="0">
                <a:solidFill>
                  <a:schemeClr val="tx1"/>
                </a:solidFill>
                <a:latin typeface="Segoe Print" pitchFamily="2" charset="0"/>
              </a:rPr>
              <a:t>Historic newspaper </a:t>
            </a:r>
            <a:r>
              <a:rPr lang="en-GB" sz="1200" dirty="0" smtClean="0">
                <a:solidFill>
                  <a:schemeClr val="tx1"/>
                </a:solidFill>
                <a:latin typeface="Segoe Print" pitchFamily="2" charset="0"/>
              </a:rPr>
              <a:t>citations from the British Newspaper Archive:</a:t>
            </a:r>
          </a:p>
          <a:p>
            <a:pPr>
              <a:spcAft>
                <a:spcPts val="300"/>
              </a:spcAft>
            </a:pPr>
            <a:r>
              <a:rPr lang="en-GB" sz="1200" dirty="0">
                <a:solidFill>
                  <a:schemeClr val="tx1"/>
                </a:solidFill>
                <a:latin typeface="Segoe Print" pitchFamily="2" charset="0"/>
                <a:hlinkClick r:id="rId41"/>
              </a:rPr>
              <a:t>http://www.britishnewspaperarchive.co.uk</a:t>
            </a:r>
            <a:r>
              <a:rPr lang="en-GB" sz="1200" dirty="0" smtClean="0">
                <a:solidFill>
                  <a:schemeClr val="tx1"/>
                </a:solidFill>
                <a:latin typeface="Segoe Print" pitchFamily="2" charset="0"/>
                <a:hlinkClick r:id="rId41"/>
              </a:rPr>
              <a:t>/</a:t>
            </a:r>
            <a:r>
              <a:rPr lang="en-GB" sz="1200" dirty="0" smtClean="0">
                <a:solidFill>
                  <a:schemeClr val="tx1"/>
                </a:solidFill>
                <a:latin typeface="Segoe Print" pitchFamily="2" charset="0"/>
              </a:rPr>
              <a:t>  </a:t>
            </a:r>
            <a:endParaRPr lang="en-GB" sz="1200" dirty="0">
              <a:solidFill>
                <a:schemeClr val="tx1"/>
              </a:solidFill>
              <a:latin typeface="Segoe Print" pitchFamily="2" charset="0"/>
            </a:endParaRPr>
          </a:p>
          <a:p>
            <a:pPr>
              <a:spcAft>
                <a:spcPts val="300"/>
              </a:spcAft>
            </a:pPr>
            <a:r>
              <a:rPr lang="en-GB" sz="1200" dirty="0" smtClean="0">
                <a:solidFill>
                  <a:schemeClr val="tx1"/>
                </a:solidFill>
                <a:latin typeface="Segoe Print" pitchFamily="2" charset="0"/>
              </a:rPr>
              <a:t>Blackboard image:</a:t>
            </a:r>
          </a:p>
          <a:p>
            <a:pPr>
              <a:spcAft>
                <a:spcPts val="300"/>
              </a:spcAft>
            </a:pPr>
            <a:r>
              <a:rPr lang="en-GB" sz="1200" dirty="0">
                <a:latin typeface="Segoe Print" pitchFamily="2" charset="0"/>
                <a:hlinkClick r:id="rId42"/>
              </a:rPr>
              <a:t>http://</a:t>
            </a:r>
            <a:r>
              <a:rPr lang="en-GB" sz="1200" dirty="0" smtClean="0">
                <a:latin typeface="Segoe Print" pitchFamily="2" charset="0"/>
                <a:hlinkClick r:id="rId42"/>
              </a:rPr>
              <a:t>www.officialpsds.com/images/embedPSD/10951.jpg</a:t>
            </a:r>
            <a:endParaRPr lang="en-GB" sz="1200" dirty="0" smtClean="0">
              <a:latin typeface="Segoe Print" pitchFamily="2" charset="0"/>
            </a:endParaRPr>
          </a:p>
          <a:p>
            <a:pPr>
              <a:spcAft>
                <a:spcPts val="300"/>
              </a:spcAft>
            </a:pPr>
            <a:r>
              <a:rPr lang="en-GB" sz="1200" dirty="0" smtClean="0">
                <a:solidFill>
                  <a:schemeClr val="tx1"/>
                </a:solidFill>
                <a:latin typeface="Segoe Print" pitchFamily="2" charset="0"/>
              </a:rPr>
              <a:t>Stationery clip art:</a:t>
            </a:r>
          </a:p>
          <a:p>
            <a:pPr>
              <a:spcAft>
                <a:spcPts val="300"/>
              </a:spcAft>
            </a:pPr>
            <a:r>
              <a:rPr lang="en-GB" sz="1200" dirty="0">
                <a:solidFill>
                  <a:schemeClr val="tx1"/>
                </a:solidFill>
                <a:latin typeface="Segoe Print" pitchFamily="2" charset="0"/>
                <a:hlinkClick r:id="rId43"/>
              </a:rPr>
              <a:t>http://</a:t>
            </a:r>
            <a:r>
              <a:rPr lang="en-GB" sz="1200" dirty="0" smtClean="0">
                <a:solidFill>
                  <a:schemeClr val="tx1"/>
                </a:solidFill>
                <a:latin typeface="Segoe Print" pitchFamily="2" charset="0"/>
                <a:hlinkClick r:id="rId43"/>
              </a:rPr>
              <a:t>www.hscripts.com/freeimages/icons/stationary/index.php</a:t>
            </a:r>
            <a:r>
              <a:rPr lang="en-GB" sz="1200" dirty="0" smtClean="0">
                <a:solidFill>
                  <a:schemeClr val="tx1"/>
                </a:solidFill>
                <a:latin typeface="Segoe Print" pitchFamily="2" charset="0"/>
              </a:rPr>
              <a:t> </a:t>
            </a:r>
            <a:endParaRPr lang="en-GB" sz="1200" dirty="0">
              <a:solidFill>
                <a:schemeClr val="tx1"/>
              </a:solidFill>
              <a:latin typeface="Segoe Print" pitchFamily="2" charset="0"/>
            </a:endParaRPr>
          </a:p>
        </p:txBody>
      </p:sp>
      <p:pic>
        <p:nvPicPr>
          <p:cNvPr id="1066" name="Picture 42"/>
          <p:cNvPicPr>
            <a:picLocks noChangeAspect="1" noChangeArrowheads="1"/>
          </p:cNvPicPr>
          <p:nvPr/>
        </p:nvPicPr>
        <p:blipFill>
          <a:blip r:embed="rId44">
            <a:extLst>
              <a:ext uri="{28A0092B-C50C-407E-A947-70E740481C1C}">
                <a14:useLocalDpi xmlns:a14="http://schemas.microsoft.com/office/drawing/2010/main" val="0"/>
              </a:ext>
            </a:extLst>
          </a:blip>
          <a:srcRect/>
          <a:stretch>
            <a:fillRect/>
          </a:stretch>
        </p:blipFill>
        <p:spPr bwMode="auto">
          <a:xfrm rot="21393761">
            <a:off x="12660385" y="4090627"/>
            <a:ext cx="6127750" cy="1792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58" name="Picture 34"/>
          <p:cNvPicPr>
            <a:picLocks noChangeAspect="1" noChangeArrowheads="1"/>
          </p:cNvPicPr>
          <p:nvPr/>
        </p:nvPicPr>
        <p:blipFill>
          <a:blip r:embed="rId45">
            <a:extLst>
              <a:ext uri="{28A0092B-C50C-407E-A947-70E740481C1C}">
                <a14:useLocalDpi xmlns:a14="http://schemas.microsoft.com/office/drawing/2010/main" val="0"/>
              </a:ext>
            </a:extLst>
          </a:blip>
          <a:srcRect/>
          <a:stretch>
            <a:fillRect/>
          </a:stretch>
        </p:blipFill>
        <p:spPr bwMode="auto">
          <a:xfrm rot="19591971">
            <a:off x="17344314" y="-664476"/>
            <a:ext cx="3777359" cy="2408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59" name="Picture 35"/>
          <p:cNvPicPr>
            <a:picLocks noChangeAspect="1" noChangeArrowheads="1"/>
          </p:cNvPicPr>
          <p:nvPr/>
        </p:nvPicPr>
        <p:blipFill>
          <a:blip r:embed="rId46">
            <a:extLst>
              <a:ext uri="{28A0092B-C50C-407E-A947-70E740481C1C}">
                <a14:useLocalDpi xmlns:a14="http://schemas.microsoft.com/office/drawing/2010/main" val="0"/>
              </a:ext>
            </a:extLst>
          </a:blip>
          <a:srcRect/>
          <a:stretch>
            <a:fillRect/>
          </a:stretch>
        </p:blipFill>
        <p:spPr bwMode="auto">
          <a:xfrm rot="20599464">
            <a:off x="13372899" y="2280438"/>
            <a:ext cx="7080674" cy="22388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60" name="Picture 36"/>
          <p:cNvPicPr>
            <a:picLocks noChangeAspect="1" noChangeArrowheads="1"/>
          </p:cNvPicPr>
          <p:nvPr/>
        </p:nvPicPr>
        <p:blipFill>
          <a:blip r:embed="rId47">
            <a:extLst>
              <a:ext uri="{28A0092B-C50C-407E-A947-70E740481C1C}">
                <a14:useLocalDpi xmlns:a14="http://schemas.microsoft.com/office/drawing/2010/main" val="0"/>
              </a:ext>
            </a:extLst>
          </a:blip>
          <a:srcRect/>
          <a:stretch>
            <a:fillRect/>
          </a:stretch>
        </p:blipFill>
        <p:spPr bwMode="auto">
          <a:xfrm rot="861931">
            <a:off x="16576134" y="2782384"/>
            <a:ext cx="3771426" cy="17015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6" name="Picture 22"/>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rot="1796270">
            <a:off x="29279851" y="11341535"/>
            <a:ext cx="911860" cy="9263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69" name="Picture 45"/>
          <p:cNvPicPr>
            <a:picLocks noChangeAspect="1" noChangeArrowheads="1"/>
          </p:cNvPicPr>
          <p:nvPr/>
        </p:nvPicPr>
        <p:blipFill>
          <a:blip r:embed="rId48">
            <a:extLst>
              <a:ext uri="{28A0092B-C50C-407E-A947-70E740481C1C}">
                <a14:useLocalDpi xmlns:a14="http://schemas.microsoft.com/office/drawing/2010/main" val="0"/>
              </a:ext>
            </a:extLst>
          </a:blip>
          <a:srcRect/>
          <a:stretch>
            <a:fillRect/>
          </a:stretch>
        </p:blipFill>
        <p:spPr bwMode="auto">
          <a:xfrm rot="626834">
            <a:off x="25117841" y="15541420"/>
            <a:ext cx="5246499" cy="29817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55" name="Picture 44"/>
          <p:cNvPicPr>
            <a:picLocks noChangeAspect="1" noChangeArrowheads="1"/>
          </p:cNvPicPr>
          <p:nvPr/>
        </p:nvPicPr>
        <p:blipFill>
          <a:blip r:embed="rId49">
            <a:extLst>
              <a:ext uri="{28A0092B-C50C-407E-A947-70E740481C1C}">
                <a14:useLocalDpi xmlns:a14="http://schemas.microsoft.com/office/drawing/2010/main" val="0"/>
              </a:ext>
            </a:extLst>
          </a:blip>
          <a:srcRect/>
          <a:stretch>
            <a:fillRect/>
          </a:stretch>
        </p:blipFill>
        <p:spPr bwMode="auto">
          <a:xfrm rot="20297425">
            <a:off x="26003503" y="17741538"/>
            <a:ext cx="4219575" cy="2573338"/>
          </a:xfrm>
          <a:prstGeom prst="rect">
            <a:avLst/>
          </a:prstGeom>
          <a:noFill/>
          <a:ln>
            <a:noFill/>
          </a:ln>
          <a:effectLst>
            <a:outerShdw dist="35921" dir="2700000" algn="ctr" rotWithShape="0">
              <a:schemeClr val="tx1">
                <a:lumMod val="50000"/>
                <a:lumOff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75" name="Picture 4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rot="3578287">
            <a:off x="29597029" y="17763925"/>
            <a:ext cx="438254" cy="531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76" name="Picture 50"/>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rot="15668331">
            <a:off x="2075575" y="19637286"/>
            <a:ext cx="476250" cy="50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77" name="Picture 51"/>
          <p:cNvPicPr>
            <a:picLocks noChangeAspect="1" noChangeArrowheads="1"/>
          </p:cNvPicPr>
          <p:nvPr/>
        </p:nvPicPr>
        <p:blipFill>
          <a:blip r:embed="rId50">
            <a:extLst>
              <a:ext uri="{28A0092B-C50C-407E-A947-70E740481C1C}">
                <a14:useLocalDpi xmlns:a14="http://schemas.microsoft.com/office/drawing/2010/main" val="0"/>
              </a:ext>
            </a:extLst>
          </a:blip>
          <a:srcRect/>
          <a:stretch>
            <a:fillRect/>
          </a:stretch>
        </p:blipFill>
        <p:spPr bwMode="auto">
          <a:xfrm>
            <a:off x="40702" y="19214955"/>
            <a:ext cx="585091" cy="710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78" name="Oval 1077"/>
          <p:cNvSpPr/>
          <p:nvPr/>
        </p:nvSpPr>
        <p:spPr>
          <a:xfrm>
            <a:off x="475252" y="19797581"/>
            <a:ext cx="206530" cy="2308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79" name="Picture 5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0369011" y="20079394"/>
            <a:ext cx="513800" cy="623544"/>
          </a:xfrm>
          <a:prstGeom prst="rect">
            <a:avLst/>
          </a:prstGeom>
          <a:noFill/>
          <a:ln>
            <a:noFill/>
          </a:ln>
          <a:effectLst>
            <a:outerShdw dist="35921" dir="2700000" algn="ctr" rotWithShape="0">
              <a:schemeClr val="tx1">
                <a:lumMod val="50000"/>
                <a:lumOff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80" name="Oval 1079"/>
          <p:cNvSpPr/>
          <p:nvPr/>
        </p:nvSpPr>
        <p:spPr>
          <a:xfrm>
            <a:off x="20712317" y="20615900"/>
            <a:ext cx="210910" cy="1740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81" name="Picture 53"/>
          <p:cNvPicPr>
            <a:picLocks noChangeAspect="1" noChangeArrowheads="1"/>
          </p:cNvPicPr>
          <p:nvPr/>
        </p:nvPicPr>
        <p:blipFill>
          <a:blip r:embed="rId51" cstate="print">
            <a:extLst>
              <a:ext uri="{28A0092B-C50C-407E-A947-70E740481C1C}">
                <a14:useLocalDpi xmlns:a14="http://schemas.microsoft.com/office/drawing/2010/main" val="0"/>
              </a:ext>
            </a:extLst>
          </a:blip>
          <a:srcRect/>
          <a:stretch>
            <a:fillRect/>
          </a:stretch>
        </p:blipFill>
        <p:spPr bwMode="auto">
          <a:xfrm rot="4701921">
            <a:off x="17432190" y="43480"/>
            <a:ext cx="397991" cy="482999"/>
          </a:xfrm>
          <a:prstGeom prst="rect">
            <a:avLst/>
          </a:prstGeom>
          <a:noFill/>
          <a:ln>
            <a:noFill/>
          </a:ln>
          <a:effectLst>
            <a:outerShdw blurRad="50800" dist="38100" dir="13500000" algn="b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82" name="Oval 1081"/>
          <p:cNvSpPr/>
          <p:nvPr/>
        </p:nvSpPr>
        <p:spPr>
          <a:xfrm>
            <a:off x="17394029" y="428366"/>
            <a:ext cx="138335" cy="1335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83" name="Picture 54"/>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rot="9825535">
            <a:off x="5330157" y="16297502"/>
            <a:ext cx="476250" cy="50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84" name="Picture 55"/>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rot="9698224">
            <a:off x="29268554" y="19409816"/>
            <a:ext cx="554709" cy="587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85" name="Picture 56"/>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rot="18237409">
            <a:off x="20217689" y="9843387"/>
            <a:ext cx="476250" cy="50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86" name="Picture 57"/>
          <p:cNvPicPr>
            <a:picLocks noChangeAspect="1" noChangeArrowheads="1"/>
          </p:cNvPicPr>
          <p:nvPr/>
        </p:nvPicPr>
        <p:blipFill>
          <a:blip r:embed="rId50">
            <a:extLst>
              <a:ext uri="{28A0092B-C50C-407E-A947-70E740481C1C}">
                <a14:useLocalDpi xmlns:a14="http://schemas.microsoft.com/office/drawing/2010/main" val="0"/>
              </a:ext>
            </a:extLst>
          </a:blip>
          <a:srcRect/>
          <a:stretch>
            <a:fillRect/>
          </a:stretch>
        </p:blipFill>
        <p:spPr bwMode="auto">
          <a:xfrm rot="6628196">
            <a:off x="9254766" y="-101237"/>
            <a:ext cx="536750" cy="6513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87" name="Picture 58"/>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rot="16829783">
            <a:off x="14050898" y="13854039"/>
            <a:ext cx="476250" cy="50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44" name="Picture 59"/>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rot="10800000">
            <a:off x="12828306" y="4856507"/>
            <a:ext cx="476250" cy="50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45" name="Picture 60"/>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rot="5400000">
            <a:off x="29214534" y="15893788"/>
            <a:ext cx="476250" cy="50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46" name="Picture 61"/>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rot="19360300">
            <a:off x="20892048" y="19317503"/>
            <a:ext cx="476250" cy="50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47" name="Picture 62"/>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rot="19799404">
            <a:off x="25095156" y="17691428"/>
            <a:ext cx="476250" cy="50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1562</Words>
  <Application>Microsoft Office PowerPoint</Application>
  <PresentationFormat>Custom</PresentationFormat>
  <Paragraphs>88</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Amy</dc:creator>
  <cp:lastModifiedBy>Amy R. Challen</cp:lastModifiedBy>
  <cp:revision>149</cp:revision>
  <cp:lastPrinted>2013-01-18T20:14:51Z</cp:lastPrinted>
  <dcterms:created xsi:type="dcterms:W3CDTF">2013-01-12T15:30:21Z</dcterms:created>
  <dcterms:modified xsi:type="dcterms:W3CDTF">2013-01-18T22:51:30Z</dcterms:modified>
</cp:coreProperties>
</file>