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48" r:id="rId5"/>
  </p:sldMasterIdLst>
  <p:notesMasterIdLst>
    <p:notesMasterId r:id="rId19"/>
  </p:notesMasterIdLst>
  <p:sldIdLst>
    <p:sldId id="368" r:id="rId6"/>
    <p:sldId id="378" r:id="rId7"/>
    <p:sldId id="382" r:id="rId8"/>
    <p:sldId id="384" r:id="rId9"/>
    <p:sldId id="385" r:id="rId10"/>
    <p:sldId id="386" r:id="rId11"/>
    <p:sldId id="387" r:id="rId12"/>
    <p:sldId id="388" r:id="rId13"/>
    <p:sldId id="389" r:id="rId14"/>
    <p:sldId id="390" r:id="rId15"/>
    <p:sldId id="392" r:id="rId16"/>
    <p:sldId id="393" r:id="rId17"/>
    <p:sldId id="39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5987" autoAdjust="0"/>
    <p:restoredTop sz="93117" autoAdjust="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212"/>
    </p:cViewPr>
  </p:sorter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49829-AE0A-446E-B271-614A37C31046}" type="datetimeFigureOut">
              <a:rPr lang="en-GB" smtClean="0"/>
              <a:t>14/12/2021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BDB065-C56C-4D0E-A4C3-60F40D2194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491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BDB065-C56C-4D0E-A4C3-60F40D21943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347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BDB065-C56C-4D0E-A4C3-60F40D21943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407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1337388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BDB065-C56C-4D0E-A4C3-60F40D21943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26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28466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BDB065-C56C-4D0E-A4C3-60F40D21943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7642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8438" y="842963"/>
            <a:ext cx="4041775" cy="2274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098E4-197A-4C2E-BB33-9FB4C8B3B21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447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54303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BDB065-C56C-4D0E-A4C3-60F40D21943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902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BDB065-C56C-4D0E-A4C3-60F40D21943F}" type="slidenum">
              <a:rPr lang="en-GB" smtClean="0"/>
              <a:t>3</a:t>
            </a:fld>
            <a:endParaRPr lang="en-GB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D41F074B-28F9-4215-88EF-15F2B68B75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1058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BDB065-C56C-4D0E-A4C3-60F40D21943F}" type="slidenum">
              <a:rPr lang="en-GB" smtClean="0"/>
              <a:t>4</a:t>
            </a:fld>
            <a:endParaRPr lang="en-GB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838FDC91-4C7C-40EA-89CD-F0BF83B38F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562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1247298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BDB065-C56C-4D0E-A4C3-60F40D21943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382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915828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BDB065-C56C-4D0E-A4C3-60F40D21943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112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98144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BDB065-C56C-4D0E-A4C3-60F40D21943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677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5369751"/>
          </a:xfrm>
        </p:spPr>
        <p:txBody>
          <a:bodyPr/>
          <a:lstStyle/>
          <a:p>
            <a:pPr algn="just"/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BDB065-C56C-4D0E-A4C3-60F40D21943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060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887253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BDB065-C56C-4D0E-A4C3-60F40D21943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902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ED8E0-1F4B-458D-90F1-1DCC1133D1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244291-EC58-49A7-BFDC-1249D7EA64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90CA3-9FC5-4BC5-BB5F-8BB013666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5660-1D11-433C-A13C-A02BD3083560}" type="datetimeFigureOut">
              <a:rPr lang="en-GB" smtClean="0"/>
              <a:t>14/12/2021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67585-32B6-443C-B015-319F16675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52881-81F7-42E9-9F20-DF7CAB691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363F9-FC0B-49ED-8C60-1CFDBAE7B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004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E9197-B23D-408B-8989-E503FC6BE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68CD40-C95E-44ED-8B4F-87FBC1BDD6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2A22D9-7FB9-4330-A45C-86C3BE026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5660-1D11-433C-A13C-A02BD3083560}" type="datetimeFigureOut">
              <a:rPr lang="en-GB" smtClean="0"/>
              <a:t>14/12/2021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9B5F7-71EA-46F8-9DA5-B8F6AEC88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F2120-C733-4F0C-A4B8-DE361DB69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363F9-FC0B-49ED-8C60-1CFDBAE7B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64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5A205C-D324-4FAB-98F7-76CE0D9E7D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F43D90-04F8-4B5F-9D3D-16E2FD654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A3ED72-5F9E-4E67-A518-5D58F182A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5660-1D11-433C-A13C-A02BD3083560}" type="datetimeFigureOut">
              <a:rPr lang="en-GB" smtClean="0"/>
              <a:t>14/12/2021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B6A75-3ECB-44B5-8588-4BCE945AF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C14DB-BBEB-4519-86AB-A0271FB71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363F9-FC0B-49ED-8C60-1CFDBAE7B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376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. 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68C29C-1DD2-A94C-8C3A-4B833556F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86AADD-76EC-5743-9917-5F2414A37081}"/>
              </a:ext>
            </a:extLst>
          </p:cNvPr>
          <p:cNvSpPr/>
          <p:nvPr userDrawn="1"/>
        </p:nvSpPr>
        <p:spPr>
          <a:xfrm>
            <a:off x="1092200" y="2321329"/>
            <a:ext cx="9789600" cy="3663011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noAutofit/>
          </a:bodyPr>
          <a:lstStyle/>
          <a:p>
            <a:pPr>
              <a:lnSpc>
                <a:spcPts val="3900"/>
              </a:lnSpc>
            </a:pPr>
            <a:endParaRPr lang="en-GB" sz="3300" b="0" i="0" kern="1200" dirty="0">
              <a:solidFill>
                <a:schemeClr val="bg1"/>
              </a:solidFill>
              <a:effectLst/>
              <a:latin typeface="Roboto Light" pitchFamily="2" charset="0"/>
              <a:ea typeface="Roboto Light" pitchFamily="2" charset="0"/>
              <a:cs typeface="+mn-cs"/>
            </a:endParaRP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CBDB688-64EF-324F-BFAB-D512A89376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296862"/>
            <a:ext cx="5612607" cy="61118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200"/>
              </a:lnSpc>
              <a:defRPr sz="2000" b="1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Roboto Medium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647BE0-73F8-4949-A3BB-CF87E2D08977}"/>
              </a:ext>
            </a:extLst>
          </p:cNvPr>
          <p:cNvSpPr/>
          <p:nvPr userDrawn="1"/>
        </p:nvSpPr>
        <p:spPr>
          <a:xfrm>
            <a:off x="11709782" y="6378957"/>
            <a:ext cx="110743" cy="110743"/>
          </a:xfrm>
          <a:prstGeom prst="rect">
            <a:avLst/>
          </a:prstGeom>
          <a:solidFill>
            <a:srgbClr val="E01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F43131"/>
              </a:solidFill>
              <a:latin typeface="Roboto Regular" pitchFamily="2" charset="0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3559194-CC2B-194D-9EC5-A81B123446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8295" y="2492376"/>
            <a:ext cx="10460964" cy="3480191"/>
          </a:xfrm>
        </p:spPr>
        <p:txBody>
          <a:bodyPr>
            <a:normAutofit/>
          </a:bodyPr>
          <a:lstStyle>
            <a:lvl1pPr marL="7937" marR="0" indent="0" algn="l" defTabSz="914400" rtl="0" eaLnBrk="1" fontAlgn="auto" latinLnBrk="0" hangingPunct="1">
              <a:lnSpc>
                <a:spcPts val="45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10000"/>
              <a:buFontTx/>
              <a:buNone/>
              <a:tabLst/>
              <a:defRPr sz="3500">
                <a:solidFill>
                  <a:srgbClr val="E0112B"/>
                </a:solidFill>
              </a:defRPr>
            </a:lvl1pPr>
          </a:lstStyle>
          <a:p>
            <a:pPr>
              <a:lnSpc>
                <a:spcPts val="4500"/>
              </a:lnSpc>
            </a:pPr>
            <a:r>
              <a:rPr lang="en-GB" sz="3600" b="1" i="0" dirty="0">
                <a:solidFill>
                  <a:srgbClr val="F43131"/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LSE is a world leading university, specialising in social sciences, with a global community of people and ideas that transform the world.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484E4B55-9D39-B34E-BADC-829161B2AA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5999" y="6195415"/>
            <a:ext cx="5613783" cy="440057"/>
          </a:xfrm>
        </p:spPr>
        <p:txBody>
          <a:bodyPr anchor="ctr">
            <a:normAutofit/>
          </a:bodyPr>
          <a:lstStyle>
            <a:lvl1pPr algn="r">
              <a:defRPr lang="en-GB" sz="1800" b="0" i="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Department/Institute/Centre name</a:t>
            </a:r>
          </a:p>
        </p:txBody>
      </p:sp>
    </p:spTree>
    <p:extLst>
      <p:ext uri="{BB962C8B-B14F-4D97-AF65-F5344CB8AC3E}">
        <p14:creationId xmlns:p14="http://schemas.microsoft.com/office/powerpoint/2010/main" val="719322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algn="l">
              <a:defRPr sz="3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100"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378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96443-5E26-4E27-BEDC-F76890C98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6FF08-6FD9-4841-9830-BB22F62AF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B7725-DC43-4104-A106-565FCD71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5660-1D11-433C-A13C-A02BD3083560}" type="datetimeFigureOut">
              <a:rPr lang="en-GB" smtClean="0"/>
              <a:t>14/12/2021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E670B-FBDF-4718-81CE-21BD43BF8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1BD3F-6DE7-4ABB-B6C4-472A12793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363F9-FC0B-49ED-8C60-1CFDBAE7B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276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DEB8A-DE2D-4942-AD8E-BEDBA656B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398018-24D2-413B-81E5-70767C2E2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7D517-BEB6-4DF2-93E7-0EF43340F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5660-1D11-433C-A13C-A02BD3083560}" type="datetimeFigureOut">
              <a:rPr lang="en-GB" smtClean="0"/>
              <a:t>14/12/2021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1ED65-0468-4879-A5B7-E6CDB13B0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4BB9C-D142-476E-8BD3-477426F40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363F9-FC0B-49ED-8C60-1CFDBAE7B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149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6D162-E139-43FB-8684-F5E48AB66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2DCA2-231E-43D9-8FF2-F161D46E7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FB869-21E4-4031-A1AA-40D1DE230B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69670-AC01-4858-B880-319CFBDC4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5660-1D11-433C-A13C-A02BD3083560}" type="datetimeFigureOut">
              <a:rPr lang="en-GB" smtClean="0"/>
              <a:t>14/12/2021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44B2AE-82EB-4396-A712-BCBB251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A1822D-466B-4F31-A701-AC34C5B47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363F9-FC0B-49ED-8C60-1CFDBAE7B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342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427F6-0D0C-430E-A1A5-749B06E05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F5455-9B07-49D7-A70E-A02AE855C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AAFBD5-8CCA-4324-B14C-A80C8E3B8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2DA3D3-052F-4FA3-9A2E-5791FC2F3C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98B11E-6E8B-4625-A325-6FF345F7A7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D7A1CA-DFFA-4993-897E-6EE952DCD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5660-1D11-433C-A13C-A02BD3083560}" type="datetimeFigureOut">
              <a:rPr lang="en-GB" smtClean="0"/>
              <a:t>14/12/2021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5272C5-8C99-44FE-BA24-A396E56BF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F8988B-961E-4E21-B08B-C5E118CD9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363F9-FC0B-49ED-8C60-1CFDBAE7B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220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3B1AC-9B73-4BC3-B551-E01F7B233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7AABA1-13C7-4F2B-BA16-A4F3502F8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5660-1D11-433C-A13C-A02BD3083560}" type="datetimeFigureOut">
              <a:rPr lang="en-GB" smtClean="0"/>
              <a:t>14/12/2021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1B654D-30B8-435D-80E3-D21DB35F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AC3CDF-BE34-4697-8000-33A289C2B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363F9-FC0B-49ED-8C60-1CFDBAE7B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329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8C1121-32C9-427D-B3DF-489A2D04F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5660-1D11-433C-A13C-A02BD3083560}" type="datetimeFigureOut">
              <a:rPr lang="en-GB" smtClean="0"/>
              <a:t>14/12/2021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3C04AD-A988-4A1F-9423-665291B74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58D27B-C32D-4DED-8F5D-D669A1E8A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363F9-FC0B-49ED-8C60-1CFDBAE7B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184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FF4F9-620E-4361-9783-946A51520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5F92F-3D73-4E5C-961D-098BD99F1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348643-FABE-47EA-A729-00CD4F0CCE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5A028B-F983-43CD-9084-09AF9EDA5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5660-1D11-433C-A13C-A02BD3083560}" type="datetimeFigureOut">
              <a:rPr lang="en-GB" smtClean="0"/>
              <a:t>14/12/2021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E0FB2D-75D4-40B2-9039-69A72A523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85503-6271-47C0-805A-6F48025BF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363F9-FC0B-49ED-8C60-1CFDBAE7B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857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F90E6-89C4-48AD-8D74-A3A1DF572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6FF248-4601-47B4-BD66-FDFED742C2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B60A48-8282-45E4-A58F-FF415B1F65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7C5D68-0140-4A5E-9F45-B4D3BC673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5660-1D11-433C-A13C-A02BD3083560}" type="datetimeFigureOut">
              <a:rPr lang="en-GB" smtClean="0"/>
              <a:t>14/12/2021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2C96B3-377F-44E0-96AD-4F12FE83E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4D3EA1-432B-4133-A2FE-24A3A6835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363F9-FC0B-49ED-8C60-1CFDBAE7B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834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AAE730-50FF-4D2F-B1FE-F449FDC7B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8AEEEF-12C0-4DFB-A77B-9D634BB9A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CB40C-CDC5-4D4C-A876-AF41DCECE1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B5660-1D11-433C-A13C-A02BD3083560}" type="datetimeFigureOut">
              <a:rPr lang="en-GB" smtClean="0"/>
              <a:t>14/12/2021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F28E4-A648-42FB-9AAF-1B59A9BC9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F956B-5615-497A-92F1-7868F8CCFD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363F9-FC0B-49ED-8C60-1CFDBAE7B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376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text styles</a:t>
            </a:r>
          </a:p>
          <a:p>
            <a:pPr lvl="1"/>
            <a:r>
              <a:rPr lang="en-US" altLang="nl-NL"/>
              <a:t>Second level</a:t>
            </a:r>
          </a:p>
          <a:p>
            <a:pPr lvl="2"/>
            <a:r>
              <a:rPr lang="en-US" altLang="nl-NL"/>
              <a:t>Third level</a:t>
            </a:r>
          </a:p>
          <a:p>
            <a:pPr lvl="3"/>
            <a:r>
              <a:rPr lang="en-US" altLang="nl-NL"/>
              <a:t>Fourth level</a:t>
            </a:r>
          </a:p>
          <a:p>
            <a:pPr lvl="4"/>
            <a:r>
              <a:rPr lang="en-US" altLang="nl-NL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HelsKR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.wiki/3Z$7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wikidata.org/" TargetMode="External"/><Relationship Id="rId5" Type="http://schemas.openxmlformats.org/officeDocument/2006/relationships/hyperlink" Target="https://pixabay.com/en/users/3dman_eu-1553824/" TargetMode="External"/><Relationship Id="rId4" Type="http://schemas.openxmlformats.org/officeDocument/2006/relationships/hyperlink" Target="https://pixabay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en.wikipedia.org/wiki/Social_Sciences,_Humanities_and_the_Arts_for_People_and_the_Economy" TargetMode="External"/><Relationship Id="rId4" Type="http://schemas.openxmlformats.org/officeDocument/2006/relationships/hyperlink" Target="https://www.wikidata.org/wiki/Q10346222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.wiki/jwZ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96985D-7353-BE4E-BBC6-9DB100B0E1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5999" y="6195415"/>
            <a:ext cx="5486401" cy="440057"/>
          </a:xfrm>
        </p:spPr>
        <p:txBody>
          <a:bodyPr/>
          <a:lstStyle/>
          <a:p>
            <a:r>
              <a:rPr lang="en-US" dirty="0"/>
              <a:t>Library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36460B-AF75-418C-B7F6-6B4E4A1454C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65517" y="1232102"/>
            <a:ext cx="10460964" cy="333375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GB" sz="21600" b="1" dirty="0">
                <a:solidFill>
                  <a:schemeClr val="tx1"/>
                </a:solidFill>
              </a:rPr>
              <a:t>LSE’s Adventures in </a:t>
            </a:r>
            <a:r>
              <a:rPr lang="en-GB" sz="21600" b="1" dirty="0" err="1">
                <a:solidFill>
                  <a:schemeClr val="tx1"/>
                </a:solidFill>
              </a:rPr>
              <a:t>Wikidata</a:t>
            </a:r>
            <a:r>
              <a:rPr lang="en-GB" sz="21600" b="1" dirty="0">
                <a:solidFill>
                  <a:schemeClr val="tx1"/>
                </a:solidFill>
              </a:rPr>
              <a:t>-land:</a:t>
            </a:r>
          </a:p>
          <a:p>
            <a:pPr algn="ctr"/>
            <a:r>
              <a:rPr lang="en-GB" sz="17600" b="1" dirty="0">
                <a:solidFill>
                  <a:srgbClr val="FF0000"/>
                </a:solidFill>
              </a:rPr>
              <a:t>Tears and Triumphs down the Rabbit Hole</a:t>
            </a:r>
            <a:endParaRPr lang="en-GB" sz="17600" b="1" dirty="0">
              <a:solidFill>
                <a:schemeClr val="tx1"/>
              </a:solidFill>
            </a:endParaRPr>
          </a:p>
          <a:p>
            <a:pPr algn="ctr"/>
            <a:endParaRPr lang="en-GB" sz="14400" b="1" dirty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algn="ctr"/>
            <a:r>
              <a:rPr lang="en-GB" sz="144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Helen Williams </a:t>
            </a:r>
          </a:p>
          <a:p>
            <a:pPr algn="ctr"/>
            <a:r>
              <a:rPr lang="en-GB" sz="144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Metadata Manager</a:t>
            </a:r>
          </a:p>
          <a:p>
            <a:pPr algn="ctr"/>
            <a:r>
              <a:rPr lang="en-GB" sz="14400" b="1" dirty="0">
                <a:solidFill>
                  <a:schemeClr val="tx1"/>
                </a:solidFill>
                <a:ea typeface="Calibri" panose="020F0502020204030204" pitchFamily="34" charset="0"/>
                <a:hlinkClick r:id="rId3"/>
              </a:rPr>
              <a:t>@HelsKRW</a:t>
            </a:r>
            <a:endParaRPr lang="en-GB" sz="14400" b="1" dirty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algn="ctr"/>
            <a:r>
              <a:rPr lang="en-GB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C7CA14-62EA-4A55-8C61-2E7A745E6EF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2771776"/>
            <a:ext cx="3314700" cy="4086224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CE364A37-F5D2-4347-BCDA-17CAE75207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852" y="3877519"/>
            <a:ext cx="4078145" cy="298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23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234EC57-61F3-485A-85D6-663E004C635D}"/>
              </a:ext>
            </a:extLst>
          </p:cNvPr>
          <p:cNvSpPr/>
          <p:nvPr/>
        </p:nvSpPr>
        <p:spPr>
          <a:xfrm>
            <a:off x="337335" y="1004886"/>
            <a:ext cx="11517330" cy="56673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BAC2DC-663D-4D2D-94DB-A0E346BA4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301"/>
            <a:ext cx="10515600" cy="962024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latin typeface="+mn-lt"/>
              </a:rPr>
              <a:t>Visualisation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57C7D-140E-45FB-92B5-32D05F397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176" y="933450"/>
            <a:ext cx="10921428" cy="58102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/>
              <a:t>		</a:t>
            </a:r>
            <a:endParaRPr lang="en-GB" sz="800" b="1" dirty="0"/>
          </a:p>
          <a:p>
            <a:pPr marL="0" indent="0">
              <a:buNone/>
            </a:pPr>
            <a:endParaRPr lang="en-GB" sz="3200" dirty="0">
              <a:hlinkClick r:id="rId3"/>
            </a:endParaRPr>
          </a:p>
          <a:p>
            <a:pPr marL="0" indent="0">
              <a:buNone/>
            </a:pPr>
            <a:endParaRPr lang="en-GB" sz="3200" dirty="0">
              <a:hlinkClick r:id="rId3"/>
            </a:endParaRPr>
          </a:p>
          <a:p>
            <a:pPr marL="0" indent="0">
              <a:buNone/>
            </a:pPr>
            <a:endParaRPr lang="en-GB" sz="2400" dirty="0">
              <a:hlinkClick r:id="rId3"/>
            </a:endParaRPr>
          </a:p>
          <a:p>
            <a:pPr marL="0" indent="0">
              <a:buNone/>
            </a:pPr>
            <a:r>
              <a:rPr lang="en-GB" sz="2400" dirty="0">
                <a:hlinkClick r:id="rId3"/>
              </a:rPr>
              <a:t>https://w.wiki/3Z$7</a:t>
            </a:r>
            <a:r>
              <a:rPr lang="en-GB" sz="2400" dirty="0"/>
              <a:t> </a:t>
            </a:r>
          </a:p>
          <a:p>
            <a:endParaRPr lang="en-GB" sz="3200" dirty="0"/>
          </a:p>
        </p:txBody>
      </p:sp>
      <p:pic>
        <p:nvPicPr>
          <p:cNvPr id="8" name="Picture 7" descr="A picture containing table, indoor, text, glasses&#10;&#10;Description automatically generated">
            <a:extLst>
              <a:ext uri="{FF2B5EF4-FFF2-40B4-BE49-F238E27FC236}">
                <a16:creationId xmlns:a16="http://schemas.microsoft.com/office/drawing/2014/main" id="{F63278E6-E606-43DC-830E-D336152DF5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17" y="3500436"/>
            <a:ext cx="10895207" cy="2869006"/>
          </a:xfrm>
          <a:prstGeom prst="rect">
            <a:avLst/>
          </a:prstGeom>
        </p:spPr>
      </p:pic>
      <p:pic>
        <p:nvPicPr>
          <p:cNvPr id="12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F1271D3-2FE8-44E4-AE3F-2EB5528B18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550" y="1217714"/>
            <a:ext cx="7334250" cy="2211284"/>
          </a:xfrm>
          <a:prstGeom prst="rect">
            <a:avLst/>
          </a:prstGeom>
        </p:spPr>
      </p:pic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A846C19D-4347-4884-8159-69056AE378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92" y="1090612"/>
            <a:ext cx="2330414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770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EB8E329-7E6B-4B53-A208-28C8B0FA5E69}"/>
              </a:ext>
            </a:extLst>
          </p:cNvPr>
          <p:cNvSpPr/>
          <p:nvPr/>
        </p:nvSpPr>
        <p:spPr>
          <a:xfrm>
            <a:off x="448621" y="1157286"/>
            <a:ext cx="5571180" cy="526424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D9A5AA5-6C81-437E-9C7C-61818F654868}"/>
              </a:ext>
            </a:extLst>
          </p:cNvPr>
          <p:cNvSpPr/>
          <p:nvPr/>
        </p:nvSpPr>
        <p:spPr>
          <a:xfrm>
            <a:off x="6214690" y="1157286"/>
            <a:ext cx="5700336" cy="526424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0598B50-DE3C-402F-9D27-2BFD1A647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487"/>
            <a:ext cx="10515600" cy="1066799"/>
          </a:xfrm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latin typeface="+mn-lt"/>
              </a:rPr>
              <a:t>Where next?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71A4CE8-D6C8-4B7C-942A-139AB423AD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509" y="971550"/>
            <a:ext cx="5181600" cy="65960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GB" sz="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8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dirty="0"/>
              <a:t>Extend reach                                           of content                                                 &amp; data                                                 unique                                                      to LSE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dirty="0"/>
              <a:t>Develop digital scholarship expertise</a:t>
            </a:r>
          </a:p>
          <a:p>
            <a:pPr marL="2286000" lvl="5" indent="0">
              <a:buNone/>
            </a:pPr>
            <a:endParaRPr lang="en-GB" sz="2200" b="1" dirty="0">
              <a:solidFill>
                <a:srgbClr val="FF0000"/>
              </a:solidFill>
            </a:endParaRPr>
          </a:p>
          <a:p>
            <a:pPr marL="2286000" lvl="5" indent="0">
              <a:buNone/>
            </a:pPr>
            <a:endParaRPr lang="en-GB" sz="2200" b="1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9ACDA32-38A4-495A-8798-AC4E02FBC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157286"/>
            <a:ext cx="5181600" cy="5016599"/>
          </a:xfrm>
        </p:spPr>
        <p:txBody>
          <a:bodyPr>
            <a:normAutofit lnSpcReduction="10000"/>
          </a:bodyPr>
          <a:lstStyle/>
          <a:p>
            <a:pPr marL="342900" lvl="0" indent="-342900" algn="ctr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Access focus </a:t>
            </a:r>
          </a:p>
          <a:p>
            <a:pPr marL="342900" lvl="0" indent="-342900" algn="ctr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 collections focus </a:t>
            </a:r>
          </a:p>
          <a:p>
            <a:pPr marL="342900" lvl="0" indent="-342900" algn="ctr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Digitised content focus </a:t>
            </a:r>
          </a:p>
          <a:p>
            <a:pPr marL="342900" lvl="0" indent="-342900" algn="ctr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Researcher focus </a:t>
            </a:r>
          </a:p>
        </p:txBody>
      </p:sp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AC9D4AB2-0548-4A0A-9FB9-13D02E3B6D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65" y="1456756"/>
            <a:ext cx="4805736" cy="2344762"/>
          </a:xfrm>
          <a:prstGeom prst="rect">
            <a:avLst/>
          </a:prstGeom>
        </p:spPr>
      </p:pic>
      <p:pic>
        <p:nvPicPr>
          <p:cNvPr id="3" name="Picture 2" descr="A picture containing toy&#10;&#10;Description automatically generated">
            <a:extLst>
              <a:ext uri="{FF2B5EF4-FFF2-40B4-BE49-F238E27FC236}">
                <a16:creationId xmlns:a16="http://schemas.microsoft.com/office/drawing/2014/main" id="{ECA49CF2-78D7-400F-B92D-0ADC868367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50" y="1709734"/>
            <a:ext cx="2948559" cy="257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484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0E7C29A-F8F7-40F4-9FFF-890A6E9E6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09650"/>
          </a:xfrm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latin typeface="+mn-lt"/>
              </a:rPr>
              <a:t> In conclusion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AAE778-C32F-410B-AD84-F070B127D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9676"/>
            <a:ext cx="10515600" cy="5428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>
                <a:solidFill>
                  <a:srgbClr val="FF0000"/>
                </a:solidFill>
              </a:rPr>
              <a:t>Tears</a:t>
            </a:r>
            <a:r>
              <a:rPr lang="en-GB" sz="3600" dirty="0"/>
              <a:t> &amp; </a:t>
            </a:r>
            <a:r>
              <a:rPr lang="en-GB" sz="3600" dirty="0">
                <a:solidFill>
                  <a:srgbClr val="FF0000"/>
                </a:solidFill>
              </a:rPr>
              <a:t>Triumphs </a:t>
            </a:r>
          </a:p>
          <a:p>
            <a:pPr marL="0" indent="0" algn="ctr">
              <a:buNone/>
            </a:pPr>
            <a:endParaRPr lang="en-GB" sz="3600" dirty="0"/>
          </a:p>
          <a:p>
            <a:pPr marL="0" indent="0" algn="ctr">
              <a:buNone/>
            </a:pPr>
            <a:endParaRPr lang="en-GB" sz="3600" dirty="0"/>
          </a:p>
          <a:p>
            <a:pPr marL="0" indent="0" algn="ctr">
              <a:buNone/>
            </a:pPr>
            <a:endParaRPr lang="en-GB" sz="3600" dirty="0"/>
          </a:p>
          <a:p>
            <a:pPr marL="0" indent="0" algn="ctr">
              <a:buNone/>
            </a:pPr>
            <a:endParaRPr lang="en-GB" sz="3600" dirty="0"/>
          </a:p>
          <a:p>
            <a:pPr marL="0" indent="0" algn="just">
              <a:buNone/>
            </a:pPr>
            <a:endParaRPr lang="en-GB" sz="3600" dirty="0"/>
          </a:p>
          <a:p>
            <a:pPr marL="0" indent="0" algn="ctr">
              <a:buNone/>
            </a:pPr>
            <a:endParaRPr lang="en-GB" sz="3200" dirty="0"/>
          </a:p>
          <a:p>
            <a:pPr marL="0" indent="0" algn="ctr">
              <a:buNone/>
            </a:pPr>
            <a:r>
              <a:rPr lang="en-GB" sz="3200" dirty="0"/>
              <a:t>And more to explore about the </a:t>
            </a: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role of </a:t>
            </a:r>
            <a:r>
              <a:rPr lang="en-GB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metadata</a:t>
            </a: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supporting 		research, teaching and learning.  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Picture 7" descr="A person in a garment holding a flag&#10;&#10;Description automatically generated with medium confidence">
            <a:extLst>
              <a:ext uri="{FF2B5EF4-FFF2-40B4-BE49-F238E27FC236}">
                <a16:creationId xmlns:a16="http://schemas.microsoft.com/office/drawing/2014/main" id="{C3DA7C49-2E85-45DC-B283-805C422EB9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04774"/>
            <a:ext cx="3881120" cy="44100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D18C45-EE8A-4A26-9CB9-052E8848BA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240" y="1781175"/>
            <a:ext cx="5252720" cy="36683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AA8500-9A32-4E65-9474-CD304B5DFC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" y="104773"/>
            <a:ext cx="4257040" cy="432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889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403" y="192369"/>
            <a:ext cx="2969147" cy="3236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80571"/>
            <a:ext cx="8229600" cy="1117601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700" b="1" dirty="0">
                <a:solidFill>
                  <a:srgbClr val="FF0000"/>
                </a:solidFill>
              </a:rPr>
              <a:t>Photo credits</a:t>
            </a:r>
            <a:br>
              <a:rPr lang="en-GB" sz="6000" dirty="0"/>
            </a:b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133601"/>
            <a:ext cx="8229600" cy="3992563"/>
          </a:xfrm>
        </p:spPr>
        <p:txBody>
          <a:bodyPr/>
          <a:lstStyle/>
          <a:p>
            <a:pPr marL="0" indent="0">
              <a:buNone/>
            </a:pPr>
            <a:r>
              <a:rPr lang="en-GB" sz="1600" dirty="0"/>
              <a:t>	</a:t>
            </a:r>
            <a:r>
              <a:rPr lang="en-GB" sz="3200" dirty="0"/>
              <a:t>Slide 1: CC0, </a:t>
            </a:r>
            <a:r>
              <a:rPr lang="en-GB" sz="3200" dirty="0">
                <a:hlinkClick r:id="rId4"/>
              </a:rPr>
              <a:t>Pixabay.com</a:t>
            </a:r>
            <a:endParaRPr lang="en-GB" sz="3200" dirty="0"/>
          </a:p>
          <a:p>
            <a:pPr marL="0" indent="0">
              <a:buNone/>
            </a:pPr>
            <a:r>
              <a:rPr lang="en-GB" sz="3200" dirty="0"/>
              <a:t>	Slides 2-13: CC0, </a:t>
            </a:r>
            <a:r>
              <a:rPr lang="en-GB" sz="3200" dirty="0">
                <a:hlinkClick r:id="rId5"/>
              </a:rPr>
              <a:t>3dman-eu: </a:t>
            </a:r>
            <a:r>
              <a:rPr lang="en-GB" sz="3200" dirty="0" err="1">
                <a:hlinkClick r:id="rId5"/>
              </a:rPr>
              <a:t>Pixabay</a:t>
            </a:r>
            <a:endParaRPr lang="en-GB" sz="3200" dirty="0"/>
          </a:p>
          <a:p>
            <a:pPr marL="0" indent="0">
              <a:buNone/>
            </a:pPr>
            <a:r>
              <a:rPr lang="en-GB" sz="3200" dirty="0"/>
              <a:t>	Slide 2, 7, 10: CC0, </a:t>
            </a:r>
            <a:r>
              <a:rPr lang="en-GB" sz="3200" dirty="0">
                <a:hlinkClick r:id="rId6"/>
              </a:rPr>
              <a:t>https://www.wikidata.org</a:t>
            </a:r>
            <a:r>
              <a:rPr lang="en-GB" sz="3200" dirty="0"/>
              <a:t> </a:t>
            </a:r>
          </a:p>
          <a:p>
            <a:pPr marL="0" indent="0">
              <a:buNone/>
            </a:pPr>
            <a:r>
              <a:rPr lang="en-GB" sz="3200" dirty="0"/>
              <a:t> 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5AFD54-7CF1-487A-B9E0-2C6403D37F68}"/>
              </a:ext>
            </a:extLst>
          </p:cNvPr>
          <p:cNvSpPr txBox="1"/>
          <p:nvPr/>
        </p:nvSpPr>
        <p:spPr>
          <a:xfrm>
            <a:off x="4204022" y="6195415"/>
            <a:ext cx="6038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endParaRPr lang="en-GB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90A867-E567-4AA4-AE91-96A833D7580E}"/>
              </a:ext>
            </a:extLst>
          </p:cNvPr>
          <p:cNvSpPr txBox="1"/>
          <p:nvPr/>
        </p:nvSpPr>
        <p:spPr>
          <a:xfrm>
            <a:off x="4356422" y="6347815"/>
            <a:ext cx="6038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267865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CA1B8D4-B227-424E-A87D-3F497CFF53F6}"/>
              </a:ext>
            </a:extLst>
          </p:cNvPr>
          <p:cNvSpPr/>
          <p:nvPr/>
        </p:nvSpPr>
        <p:spPr>
          <a:xfrm>
            <a:off x="6074811" y="47594"/>
            <a:ext cx="6046724" cy="676281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Creates bridges across domains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Impacts search engine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Content in Linked Open Data Ecosystem </a:t>
            </a:r>
          </a:p>
          <a:p>
            <a:endParaRPr lang="en-GB" sz="2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Identifier hub</a:t>
            </a:r>
            <a:endParaRPr lang="en-GB" sz="2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1B81FFB-2E39-4383-8275-B49E05FA8ACD}"/>
              </a:ext>
            </a:extLst>
          </p:cNvPr>
          <p:cNvSpPr/>
          <p:nvPr/>
        </p:nvSpPr>
        <p:spPr>
          <a:xfrm>
            <a:off x="0" y="30920"/>
            <a:ext cx="5781297" cy="673189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B0195B54-7509-488C-986C-7481ACA6550E}"/>
              </a:ext>
            </a:extLst>
          </p:cNvPr>
          <p:cNvSpPr/>
          <p:nvPr/>
        </p:nvSpPr>
        <p:spPr>
          <a:xfrm>
            <a:off x="1466849" y="5338596"/>
            <a:ext cx="2219325" cy="1014580"/>
          </a:xfrm>
          <a:prstGeom prst="wedgeEllipseCallou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Free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91A5DBB7-5A0A-4ADF-8629-BD1898F90B81}"/>
              </a:ext>
            </a:extLst>
          </p:cNvPr>
          <p:cNvSpPr/>
          <p:nvPr/>
        </p:nvSpPr>
        <p:spPr>
          <a:xfrm>
            <a:off x="3211576" y="2243080"/>
            <a:ext cx="2468624" cy="1547758"/>
          </a:xfrm>
          <a:prstGeom prst="wedgeEllipseCallou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Reusable data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2B8619CF-8A32-43A3-B80B-7DD7DCD50DF0}"/>
              </a:ext>
            </a:extLst>
          </p:cNvPr>
          <p:cNvSpPr/>
          <p:nvPr/>
        </p:nvSpPr>
        <p:spPr>
          <a:xfrm>
            <a:off x="522146" y="2585983"/>
            <a:ext cx="2411554" cy="843018"/>
          </a:xfrm>
          <a:prstGeom prst="wedgeEllipseCallou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Multilingual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C9C58DD-A7DA-4ECF-A2F5-86FB6F60C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45" y="504825"/>
            <a:ext cx="2727641" cy="1962149"/>
          </a:xfrm>
          <a:prstGeom prst="rect">
            <a:avLst/>
          </a:prstGeom>
        </p:spPr>
      </p:pic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9EE164C6-154F-41C2-A15B-78D57AB6D5A4}"/>
              </a:ext>
            </a:extLst>
          </p:cNvPr>
          <p:cNvSpPr/>
          <p:nvPr/>
        </p:nvSpPr>
        <p:spPr>
          <a:xfrm>
            <a:off x="3543300" y="504825"/>
            <a:ext cx="2124074" cy="1281055"/>
          </a:xfrm>
          <a:prstGeom prst="wedgeEllipseCallou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Structured database</a:t>
            </a:r>
          </a:p>
        </p:txBody>
      </p: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6C723B7E-B1AD-457A-8D61-6F03270F4B47}"/>
              </a:ext>
            </a:extLst>
          </p:cNvPr>
          <p:cNvSpPr/>
          <p:nvPr/>
        </p:nvSpPr>
        <p:spPr>
          <a:xfrm>
            <a:off x="70466" y="3790837"/>
            <a:ext cx="3739534" cy="1243129"/>
          </a:xfrm>
          <a:prstGeom prst="wedgeEllipseCallou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Open Knowledgebase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1C1BAF9F-5C84-46F9-A7A7-E5064CAE7A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98778" y="6195415"/>
            <a:ext cx="2938409" cy="215659"/>
          </a:xfrm>
        </p:spPr>
        <p:txBody>
          <a:bodyPr>
            <a:normAutofit fontScale="62500" lnSpcReduction="20000"/>
          </a:bodyPr>
          <a:lstStyle/>
          <a:p>
            <a:endParaRPr lang="en-GB" dirty="0"/>
          </a:p>
        </p:txBody>
      </p:sp>
      <p:pic>
        <p:nvPicPr>
          <p:cNvPr id="31" name="Picture 30" descr="A picture containing icon&#10;&#10;Description automatically generated">
            <a:extLst>
              <a:ext uri="{FF2B5EF4-FFF2-40B4-BE49-F238E27FC236}">
                <a16:creationId xmlns:a16="http://schemas.microsoft.com/office/drawing/2014/main" id="{35AF1703-EA34-4588-9062-E52168EE32E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998040"/>
            <a:ext cx="3745787" cy="2659613"/>
          </a:xfrm>
          <a:prstGeom prst="rect">
            <a:avLst/>
          </a:prstGeom>
        </p:spPr>
      </p:pic>
      <p:pic>
        <p:nvPicPr>
          <p:cNvPr id="3" name="Picture 2" descr="A picture containing pink, purple, dark, hydrozoan&#10;&#10;Description automatically generated">
            <a:extLst>
              <a:ext uri="{FF2B5EF4-FFF2-40B4-BE49-F238E27FC236}">
                <a16:creationId xmlns:a16="http://schemas.microsoft.com/office/drawing/2014/main" id="{064D3F23-9171-4E8C-A7E0-E65FD43A90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99" y="3998040"/>
            <a:ext cx="2276097" cy="265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693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D9A5AA5-6C81-437E-9C7C-61818F654868}"/>
              </a:ext>
            </a:extLst>
          </p:cNvPr>
          <p:cNvSpPr/>
          <p:nvPr/>
        </p:nvSpPr>
        <p:spPr>
          <a:xfrm>
            <a:off x="6172200" y="1447799"/>
            <a:ext cx="5753100" cy="50450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EB8E329-7E6B-4B53-A208-28C8B0FA5E69}"/>
              </a:ext>
            </a:extLst>
          </p:cNvPr>
          <p:cNvSpPr/>
          <p:nvPr/>
        </p:nvSpPr>
        <p:spPr>
          <a:xfrm>
            <a:off x="400050" y="1447799"/>
            <a:ext cx="5524499" cy="50450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0598B50-DE3C-402F-9D27-2BFD1A647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487"/>
            <a:ext cx="10515600" cy="1066799"/>
          </a:xfrm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latin typeface="+mn-lt"/>
              </a:rPr>
              <a:t>Digital shift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71A4CE8-D6C8-4B7C-942A-139AB423AD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43050"/>
            <a:ext cx="5181600" cy="46339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b="1" dirty="0">
                <a:solidFill>
                  <a:srgbClr val="FF0000"/>
                </a:solidFill>
              </a:rPr>
              <a:t>Global</a:t>
            </a:r>
          </a:p>
          <a:p>
            <a:pPr marL="0" indent="0" algn="ctr">
              <a:buNone/>
            </a:pPr>
            <a:endParaRPr lang="en-GB" sz="800" b="1" dirty="0">
              <a:solidFill>
                <a:srgbClr val="FF0000"/>
              </a:solidFill>
            </a:endParaRPr>
          </a:p>
          <a:p>
            <a:r>
              <a:rPr lang="en-GB" sz="3200" dirty="0"/>
              <a:t>Growth in experimental projects </a:t>
            </a:r>
          </a:p>
          <a:p>
            <a:pPr marL="2286000" lvl="5" indent="0">
              <a:buNone/>
            </a:pPr>
            <a:endParaRPr lang="en-GB" sz="2200" b="1" dirty="0">
              <a:solidFill>
                <a:srgbClr val="FF0000"/>
              </a:solidFill>
            </a:endParaRPr>
          </a:p>
          <a:p>
            <a:pPr lvl="5"/>
            <a:endParaRPr lang="en-GB" sz="2200" b="1" dirty="0">
              <a:solidFill>
                <a:srgbClr val="FF0000"/>
              </a:solidFill>
            </a:endParaRPr>
          </a:p>
          <a:p>
            <a:pPr lvl="5"/>
            <a:r>
              <a:rPr lang="en-GB" sz="3200" dirty="0"/>
              <a:t>Establishing partnerships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9ACDA32-38A4-495A-8798-AC4E02FBC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43050"/>
            <a:ext cx="5181600" cy="46339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b="1" dirty="0">
                <a:solidFill>
                  <a:srgbClr val="FF0000"/>
                </a:solidFill>
              </a:rPr>
              <a:t>     </a:t>
            </a:r>
            <a:r>
              <a:rPr lang="en-GB" sz="4800" b="1" dirty="0">
                <a:solidFill>
                  <a:srgbClr val="FF0000"/>
                </a:solidFill>
              </a:rPr>
              <a:t>Local</a:t>
            </a:r>
          </a:p>
          <a:p>
            <a:pPr marL="0" indent="0">
              <a:buNone/>
            </a:pPr>
            <a:endParaRPr lang="en-GB" sz="800" b="1" dirty="0"/>
          </a:p>
          <a:p>
            <a:r>
              <a:rPr lang="en-GB" sz="3200" b="1" dirty="0"/>
              <a:t>CDG</a:t>
            </a:r>
            <a:r>
              <a:rPr lang="en-GB" sz="3200" b="1" dirty="0">
                <a:solidFill>
                  <a:srgbClr val="FF0000"/>
                </a:solidFill>
              </a:rPr>
              <a:t> 	</a:t>
            </a:r>
            <a:r>
              <a:rPr lang="en-GB" sz="3200" b="1" dirty="0"/>
              <a:t>DSIG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C53FCF-90B0-4C34-B5AC-F251E6FDF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22" y="3651332"/>
            <a:ext cx="2542178" cy="252563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2C95DC7-1256-4082-A5E4-F9C8227E994F}"/>
              </a:ext>
            </a:extLst>
          </p:cNvPr>
          <p:cNvCxnSpPr>
            <a:cxnSpLocks/>
          </p:cNvCxnSpPr>
          <p:nvPr/>
        </p:nvCxnSpPr>
        <p:spPr>
          <a:xfrm>
            <a:off x="7400925" y="2819400"/>
            <a:ext cx="504825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D48E4F3-6EF9-4B8C-BA03-20BC1A2B6BED}"/>
              </a:ext>
            </a:extLst>
          </p:cNvPr>
          <p:cNvSpPr/>
          <p:nvPr/>
        </p:nvSpPr>
        <p:spPr>
          <a:xfrm>
            <a:off x="9229724" y="1924051"/>
            <a:ext cx="2124000" cy="1971672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evelopment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&amp; </a:t>
            </a: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exploration of new ways in which metadata can support research, teaching </a:t>
            </a:r>
            <a:r>
              <a:rPr lang="en-GB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 learning</a:t>
            </a:r>
            <a:endParaRPr lang="en-GB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6549B4D-1916-47F3-8754-C48F4126FF1F}"/>
              </a:ext>
            </a:extLst>
          </p:cNvPr>
          <p:cNvSpPr/>
          <p:nvPr/>
        </p:nvSpPr>
        <p:spPr>
          <a:xfrm>
            <a:off x="6643686" y="3416298"/>
            <a:ext cx="2085975" cy="95885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Review &amp; 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reprioritise</a:t>
            </a:r>
            <a:endParaRPr lang="en-GB" sz="20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E7F214C-2B0E-44C5-BC8A-65664B01C76A}"/>
              </a:ext>
            </a:extLst>
          </p:cNvPr>
          <p:cNvSpPr/>
          <p:nvPr/>
        </p:nvSpPr>
        <p:spPr>
          <a:xfrm>
            <a:off x="9010649" y="4375149"/>
            <a:ext cx="2343150" cy="730252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Release time</a:t>
            </a:r>
            <a:endParaRPr lang="en-GB" sz="2000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372A8CB-8F01-4949-9955-948F22BE1B8C}"/>
              </a:ext>
            </a:extLst>
          </p:cNvPr>
          <p:cNvSpPr/>
          <p:nvPr/>
        </p:nvSpPr>
        <p:spPr>
          <a:xfrm>
            <a:off x="6515099" y="5214937"/>
            <a:ext cx="2343150" cy="958851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</a:rPr>
              <a:t>TAKE RISKS!!!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268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2A5689-526E-4E90-87FB-FAAA5B71A8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825" y="3895724"/>
            <a:ext cx="7124700" cy="2871787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D9A5AA5-6C81-437E-9C7C-61818F654868}"/>
              </a:ext>
            </a:extLst>
          </p:cNvPr>
          <p:cNvSpPr/>
          <p:nvPr/>
        </p:nvSpPr>
        <p:spPr>
          <a:xfrm>
            <a:off x="6172200" y="1230521"/>
            <a:ext cx="5753100" cy="277474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EB8E329-7E6B-4B53-A208-28C8B0FA5E69}"/>
              </a:ext>
            </a:extLst>
          </p:cNvPr>
          <p:cNvSpPr/>
          <p:nvPr/>
        </p:nvSpPr>
        <p:spPr>
          <a:xfrm>
            <a:off x="400050" y="1230521"/>
            <a:ext cx="5524499" cy="277474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0598B50-DE3C-402F-9D27-2BFD1A647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487"/>
            <a:ext cx="10515600" cy="1066799"/>
          </a:xfrm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latin typeface="+mn-lt"/>
              </a:rPr>
              <a:t>Cultivating relationships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71A4CE8-D6C8-4B7C-942A-139AB423AD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57287"/>
            <a:ext cx="5181600" cy="30527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800" b="1" dirty="0">
              <a:solidFill>
                <a:srgbClr val="FF0000"/>
              </a:solidFill>
            </a:endParaRPr>
          </a:p>
          <a:p>
            <a:r>
              <a:rPr lang="en-GB" sz="2400" dirty="0"/>
              <a:t>Collaborative partnership with Research Support Team </a:t>
            </a:r>
          </a:p>
          <a:p>
            <a:r>
              <a:rPr lang="en-GB" sz="2400" dirty="0"/>
              <a:t>Wikimedia Community </a:t>
            </a:r>
          </a:p>
          <a:p>
            <a:r>
              <a:rPr lang="en-GB" sz="2400" dirty="0"/>
              <a:t>Reaching out to UK experts </a:t>
            </a:r>
          </a:p>
          <a:p>
            <a:r>
              <a:rPr lang="en-GB" sz="2400" dirty="0"/>
              <a:t>Interested colleagues acting as sounding board </a:t>
            </a:r>
          </a:p>
          <a:p>
            <a:endParaRPr lang="en-GB" b="1" dirty="0"/>
          </a:p>
          <a:p>
            <a:endParaRPr lang="en-GB" b="1" dirty="0"/>
          </a:p>
          <a:p>
            <a:pPr marL="2286000" lvl="5" indent="0">
              <a:buNone/>
            </a:pPr>
            <a:endParaRPr lang="en-GB" sz="2200" b="1" dirty="0">
              <a:solidFill>
                <a:srgbClr val="FF0000"/>
              </a:solidFill>
            </a:endParaRPr>
          </a:p>
          <a:p>
            <a:pPr lvl="5"/>
            <a:endParaRPr lang="en-GB" sz="2200" b="1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9ACDA32-38A4-495A-8798-AC4E02FBC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30521"/>
            <a:ext cx="5181600" cy="49273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b="1" dirty="0">
                <a:solidFill>
                  <a:srgbClr val="FF0000"/>
                </a:solidFill>
              </a:rPr>
              <a:t> </a:t>
            </a:r>
            <a:r>
              <a:rPr lang="en-GB" dirty="0"/>
              <a:t>SHAPE</a:t>
            </a:r>
          </a:p>
          <a:p>
            <a:pPr marL="0" indent="0" algn="ctr">
              <a:buNone/>
            </a:pPr>
            <a:r>
              <a:rPr lang="en-GB" sz="1800" dirty="0">
                <a:hlinkClick r:id="rId4"/>
              </a:rPr>
              <a:t>https://www.wikidata.org/wiki/Q103462225</a:t>
            </a:r>
            <a:r>
              <a:rPr lang="en-GB" sz="1800" dirty="0"/>
              <a:t> </a:t>
            </a:r>
          </a:p>
          <a:p>
            <a:pPr marL="0" indent="0" algn="ctr">
              <a:buNone/>
            </a:pPr>
            <a:r>
              <a:rPr lang="en-GB" sz="1800" dirty="0">
                <a:hlinkClick r:id="rId5"/>
              </a:rPr>
              <a:t>https://en.wikipedia.org/wiki/Social_Sciences,_Humanities_and_the_Arts_for_People_and_the_Economy</a:t>
            </a:r>
            <a:r>
              <a:rPr lang="en-GB" sz="1800" dirty="0"/>
              <a:t> </a:t>
            </a:r>
          </a:p>
          <a:p>
            <a:pPr marL="0" indent="0">
              <a:buNone/>
            </a:pPr>
            <a:endParaRPr lang="en-GB" sz="800" dirty="0"/>
          </a:p>
          <a:p>
            <a:pPr marL="0" indent="0" algn="ctr">
              <a:buNone/>
            </a:pPr>
            <a:r>
              <a:rPr lang="en-GB" sz="2400" dirty="0"/>
              <a:t>LSE Communications Division </a:t>
            </a:r>
          </a:p>
        </p:txBody>
      </p:sp>
    </p:spTree>
    <p:extLst>
      <p:ext uri="{BB962C8B-B14F-4D97-AF65-F5344CB8AC3E}">
        <p14:creationId xmlns:p14="http://schemas.microsoft.com/office/powerpoint/2010/main" val="1557752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EB8E329-7E6B-4B53-A208-28C8B0FA5E69}"/>
              </a:ext>
            </a:extLst>
          </p:cNvPr>
          <p:cNvSpPr/>
          <p:nvPr/>
        </p:nvSpPr>
        <p:spPr>
          <a:xfrm>
            <a:off x="448621" y="3881437"/>
            <a:ext cx="5095875" cy="21478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endParaRPr lang="en-GB" sz="1800" dirty="0">
              <a:solidFill>
                <a:schemeClr val="tx1"/>
              </a:solidFill>
            </a:endParaRPr>
          </a:p>
        </p:txBody>
      </p:sp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54AA18F3-6E80-4725-B405-7737B3FE11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21" y="276225"/>
            <a:ext cx="4694879" cy="3438527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D9A5AA5-6C81-437E-9C7C-61818F654868}"/>
              </a:ext>
            </a:extLst>
          </p:cNvPr>
          <p:cNvSpPr/>
          <p:nvPr/>
        </p:nvSpPr>
        <p:spPr>
          <a:xfrm>
            <a:off x="6009526" y="1270305"/>
            <a:ext cx="5905500" cy="475902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0598B50-DE3C-402F-9D27-2BFD1A647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487"/>
            <a:ext cx="10515600" cy="1066799"/>
          </a:xfrm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latin typeface="+mn-lt"/>
              </a:rPr>
              <a:t>Training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71A4CE8-D6C8-4B7C-942A-139AB423AD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3871" y="3881437"/>
            <a:ext cx="5181600" cy="50006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800" dirty="0"/>
          </a:p>
          <a:p>
            <a:r>
              <a:rPr lang="en-GB" sz="2400" dirty="0"/>
              <a:t>Data Shapers Community of Practice </a:t>
            </a:r>
          </a:p>
          <a:p>
            <a:r>
              <a:rPr lang="en-GB" sz="2400" dirty="0" err="1"/>
              <a:t>OpenRefine</a:t>
            </a:r>
            <a:r>
              <a:rPr lang="en-GB" sz="2400" dirty="0"/>
              <a:t> </a:t>
            </a:r>
          </a:p>
          <a:p>
            <a:r>
              <a:rPr lang="en-GB" sz="2400" dirty="0"/>
              <a:t>Starting at the end! </a:t>
            </a:r>
          </a:p>
          <a:p>
            <a:pPr marL="2286000" lvl="5" indent="0">
              <a:buNone/>
            </a:pPr>
            <a:endParaRPr lang="en-GB" sz="2200" b="1" dirty="0">
              <a:solidFill>
                <a:srgbClr val="FF0000"/>
              </a:solidFill>
            </a:endParaRPr>
          </a:p>
          <a:p>
            <a:pPr marL="2286000" lvl="5" indent="0">
              <a:buNone/>
            </a:pPr>
            <a:endParaRPr lang="en-GB" sz="2200" b="1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9ACDA32-38A4-495A-8798-AC4E02FBC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30521"/>
            <a:ext cx="5181600" cy="4927394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Exporting data from LSETO and preparing it for import to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OpenRefine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Importing data to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OpenRefine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Data reconciliation in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OpenRefine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Preparing for and importing to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Wikidata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Automating addition of Ethos ids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Automating addition of ProQuest ids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Automating addition of DART Europe ids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Automating addition of CORE ids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Round tripping data </a:t>
            </a:r>
          </a:p>
        </p:txBody>
      </p:sp>
    </p:spTree>
    <p:extLst>
      <p:ext uri="{BB962C8B-B14F-4D97-AF65-F5344CB8AC3E}">
        <p14:creationId xmlns:p14="http://schemas.microsoft.com/office/powerpoint/2010/main" val="1547021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330024D6-0DA9-4666-8D3D-9B93C3E8E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3143250"/>
            <a:ext cx="4114800" cy="3714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56A579-1DAD-4AB0-9E64-B317DE036E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174" y="243705"/>
            <a:ext cx="2771775" cy="244234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234EC57-61F3-485A-85D6-663E004C635D}"/>
              </a:ext>
            </a:extLst>
          </p:cNvPr>
          <p:cNvSpPr/>
          <p:nvPr/>
        </p:nvSpPr>
        <p:spPr>
          <a:xfrm>
            <a:off x="3552824" y="2562224"/>
            <a:ext cx="4838700" cy="256222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BAC2DC-663D-4D2D-94DB-A0E346BA4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0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latin typeface="+mn-lt"/>
              </a:rPr>
              <a:t>               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57C7D-140E-45FB-92B5-32D05F397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2824" y="2152650"/>
            <a:ext cx="4619625" cy="46211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200" dirty="0"/>
          </a:p>
          <a:p>
            <a:r>
              <a:rPr lang="en-GB" sz="3200" dirty="0"/>
              <a:t>No cameras</a:t>
            </a:r>
          </a:p>
          <a:p>
            <a:r>
              <a:rPr lang="en-GB" sz="3200" dirty="0"/>
              <a:t>Remote troubleshooting </a:t>
            </a:r>
          </a:p>
          <a:p>
            <a:r>
              <a:rPr lang="en-GB" sz="3200" dirty="0"/>
              <a:t>Slow internet </a:t>
            </a:r>
          </a:p>
          <a:p>
            <a:r>
              <a:rPr lang="en-GB" sz="3200" dirty="0"/>
              <a:t>Lack of expertise </a:t>
            </a:r>
          </a:p>
        </p:txBody>
      </p:sp>
      <p:pic>
        <p:nvPicPr>
          <p:cNvPr id="13" name="Picture 12" descr="A picture containing LEGO, toy&#10;&#10;Description automatically generated">
            <a:extLst>
              <a:ext uri="{FF2B5EF4-FFF2-40B4-BE49-F238E27FC236}">
                <a16:creationId xmlns:a16="http://schemas.microsoft.com/office/drawing/2014/main" id="{69E415E0-9C82-4636-9A35-B949D25E31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6" y="0"/>
            <a:ext cx="4552949" cy="1825625"/>
          </a:xfrm>
          <a:prstGeom prst="rect">
            <a:avLst/>
          </a:prstGeom>
        </p:spPr>
      </p:pic>
      <p:pic>
        <p:nvPicPr>
          <p:cNvPr id="9" name="Picture 8" descr="A picture containing helmet&#10;&#10;Description automatically generated">
            <a:extLst>
              <a:ext uri="{FF2B5EF4-FFF2-40B4-BE49-F238E27FC236}">
                <a16:creationId xmlns:a16="http://schemas.microsoft.com/office/drawing/2014/main" id="{016461C2-142B-4015-9B7F-9678D8D47F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00" y="2457450"/>
            <a:ext cx="305105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517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234EC57-61F3-485A-85D6-663E004C635D}"/>
              </a:ext>
            </a:extLst>
          </p:cNvPr>
          <p:cNvSpPr/>
          <p:nvPr/>
        </p:nvSpPr>
        <p:spPr>
          <a:xfrm>
            <a:off x="257176" y="956594"/>
            <a:ext cx="11712218" cy="54042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chemeClr val="tx1"/>
              </a:solidFill>
            </a:endParaRPr>
          </a:p>
          <a:p>
            <a:pPr algn="ctr"/>
            <a:endParaRPr lang="en-GB" sz="2000" dirty="0">
              <a:solidFill>
                <a:schemeClr val="tx1"/>
              </a:solidFill>
            </a:endParaRPr>
          </a:p>
          <a:p>
            <a:pPr algn="ctr"/>
            <a:endParaRPr lang="en-GB" sz="2000" dirty="0">
              <a:solidFill>
                <a:schemeClr val="tx1"/>
              </a:solidFill>
            </a:endParaRPr>
          </a:p>
          <a:p>
            <a:pPr algn="ctr"/>
            <a:endParaRPr lang="en-GB" sz="2000" dirty="0">
              <a:solidFill>
                <a:schemeClr val="tx1"/>
              </a:solidFill>
            </a:endParaRPr>
          </a:p>
          <a:p>
            <a:pPr algn="ctr"/>
            <a:endParaRPr lang="en-GB" sz="2000" dirty="0">
              <a:solidFill>
                <a:schemeClr val="tx1"/>
              </a:solidFill>
            </a:endParaRPr>
          </a:p>
          <a:p>
            <a:pPr algn="ctr"/>
            <a:endParaRPr lang="en-GB" sz="2000" dirty="0">
              <a:solidFill>
                <a:schemeClr val="tx1"/>
              </a:solidFill>
            </a:endParaRPr>
          </a:p>
          <a:p>
            <a:pPr algn="ctr"/>
            <a:endParaRPr lang="en-GB" sz="2000" dirty="0">
              <a:solidFill>
                <a:schemeClr val="tx1"/>
              </a:solidFill>
            </a:endParaRPr>
          </a:p>
          <a:p>
            <a:pPr algn="ctr"/>
            <a:endParaRPr lang="en-GB" sz="2000" dirty="0">
              <a:solidFill>
                <a:schemeClr val="tx1"/>
              </a:solidFill>
            </a:endParaRPr>
          </a:p>
          <a:p>
            <a:pPr algn="ctr"/>
            <a:endParaRPr lang="en-GB" sz="2000" dirty="0">
              <a:solidFill>
                <a:schemeClr val="tx1"/>
              </a:solidFill>
            </a:endParaRPr>
          </a:p>
          <a:p>
            <a:pPr algn="ctr"/>
            <a:endParaRPr lang="en-GB" sz="2000" dirty="0">
              <a:solidFill>
                <a:schemeClr val="tx1"/>
              </a:solidFill>
            </a:endParaRPr>
          </a:p>
          <a:p>
            <a:pPr algn="ctr"/>
            <a:endParaRPr lang="en-GB" sz="2000" dirty="0">
              <a:solidFill>
                <a:schemeClr val="tx1"/>
              </a:solidFill>
            </a:endParaRPr>
          </a:p>
          <a:p>
            <a:pPr algn="ctr"/>
            <a:endParaRPr lang="en-GB" sz="2000" dirty="0">
              <a:solidFill>
                <a:schemeClr val="tx1"/>
              </a:solidFill>
            </a:endParaRPr>
          </a:p>
          <a:p>
            <a:pPr algn="ctr"/>
            <a:endParaRPr lang="en-GB" sz="2000" dirty="0">
              <a:solidFill>
                <a:schemeClr val="tx1"/>
              </a:solidFill>
            </a:endParaRPr>
          </a:p>
          <a:p>
            <a:pPr algn="ctr"/>
            <a:endParaRPr lang="en-GB" sz="2000" dirty="0">
              <a:solidFill>
                <a:schemeClr val="tx1"/>
              </a:solidFill>
            </a:endParaRPr>
          </a:p>
          <a:p>
            <a:pPr algn="ctr"/>
            <a:r>
              <a:rPr lang="en-GB" sz="2800" b="1" dirty="0">
                <a:solidFill>
                  <a:schemeClr val="tx1"/>
                </a:solidFill>
              </a:rPr>
              <a:t>I                                                 </a:t>
            </a:r>
            <a:r>
              <a:rPr lang="en-GB" sz="2800" b="1" dirty="0">
                <a:solidFill>
                  <a:schemeClr val="tx1"/>
                </a:solidFill>
                <a:highlight>
                  <a:srgbClr val="FF7C80"/>
                </a:highlight>
              </a:rPr>
              <a:t>Institutional theses ranking in </a:t>
            </a:r>
            <a:r>
              <a:rPr lang="en-GB" sz="2800" b="1" dirty="0" err="1">
                <a:solidFill>
                  <a:schemeClr val="tx1"/>
                </a:solidFill>
                <a:highlight>
                  <a:srgbClr val="FF7C80"/>
                </a:highlight>
              </a:rPr>
              <a:t>Wikidata</a:t>
            </a:r>
            <a:endParaRPr lang="en-GB" sz="2800" b="1" dirty="0">
              <a:solidFill>
                <a:schemeClr val="tx1"/>
              </a:solidFill>
              <a:highlight>
                <a:srgbClr val="FF7C80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BAC2DC-663D-4D2D-94DB-A0E346BA4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919"/>
            <a:ext cx="10515600" cy="963575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latin typeface="+mn-lt"/>
              </a:rPr>
              <a:t>Interim analysis of reach and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57C7D-140E-45FB-92B5-32D05F397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165" y="1140431"/>
            <a:ext cx="11207062" cy="49315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200" dirty="0">
              <a:hlinkClick r:id="rId3"/>
            </a:endParaRPr>
          </a:p>
          <a:p>
            <a:pPr marL="0" indent="0">
              <a:buNone/>
            </a:pPr>
            <a:r>
              <a:rPr lang="en-GB" sz="3200" dirty="0">
                <a:hlinkClick r:id="rId3"/>
              </a:rPr>
              <a:t>https://w.wiki/jwZ</a:t>
            </a:r>
            <a:r>
              <a:rPr lang="en-GB" sz="3200" dirty="0"/>
              <a:t> </a:t>
            </a:r>
          </a:p>
          <a:p>
            <a:pPr marL="0" indent="0">
              <a:buNone/>
            </a:pPr>
            <a:endParaRPr lang="en-GB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8FF98B-F9AF-4B1F-B8D5-F06D22F081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5619" y="1246786"/>
            <a:ext cx="7714180" cy="2182214"/>
          </a:xfrm>
          <a:prstGeom prst="rect">
            <a:avLst/>
          </a:prstGeom>
        </p:spPr>
      </p:pic>
      <p:pic>
        <p:nvPicPr>
          <p:cNvPr id="5" name="Picture 4" descr="A picture containing automaton&#10;&#10;Description automatically generated">
            <a:extLst>
              <a:ext uri="{FF2B5EF4-FFF2-40B4-BE49-F238E27FC236}">
                <a16:creationId xmlns:a16="http://schemas.microsoft.com/office/drawing/2014/main" id="{8145F38C-5873-430E-B69B-BD74DAA9DC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293" y="3206187"/>
            <a:ext cx="3437392" cy="2280212"/>
          </a:xfrm>
          <a:prstGeom prst="rect">
            <a:avLst/>
          </a:prstGeom>
        </p:spPr>
      </p:pic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A3DC548E-7C39-4008-AEDC-BF0CDA99B1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66" y="2343150"/>
            <a:ext cx="3239454" cy="3476626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D73BDB6A-DA37-4731-8278-584B5E1CC1D9}"/>
              </a:ext>
            </a:extLst>
          </p:cNvPr>
          <p:cNvSpPr/>
          <p:nvPr/>
        </p:nvSpPr>
        <p:spPr>
          <a:xfrm flipV="1">
            <a:off x="1276350" y="3819524"/>
            <a:ext cx="2028825" cy="361949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261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234EC57-61F3-485A-85D6-663E004C635D}"/>
              </a:ext>
            </a:extLst>
          </p:cNvPr>
          <p:cNvSpPr/>
          <p:nvPr/>
        </p:nvSpPr>
        <p:spPr>
          <a:xfrm>
            <a:off x="328773" y="1513095"/>
            <a:ext cx="6791218" cy="439240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BAC2DC-663D-4D2D-94DB-A0E346BA4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301"/>
            <a:ext cx="10515600" cy="1200149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latin typeface="+mn-lt"/>
              </a:rPr>
              <a:t>Interim analysis of reach and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57C7D-140E-45FB-92B5-32D05F397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176" y="1513095"/>
            <a:ext cx="6339154" cy="46638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200" b="1" dirty="0"/>
          </a:p>
          <a:p>
            <a:pPr marL="0" indent="0">
              <a:buNone/>
            </a:pPr>
            <a:r>
              <a:rPr lang="en-GB" sz="3200" b="1" dirty="0">
                <a:highlight>
                  <a:srgbClr val="FF7C80"/>
                </a:highlight>
              </a:rPr>
              <a:t>Downloads</a:t>
            </a:r>
            <a:endParaRPr lang="en-GB" sz="3200" b="1" dirty="0">
              <a:solidFill>
                <a:schemeClr val="bg1"/>
              </a:solidFill>
              <a:highlight>
                <a:srgbClr val="FF7C80"/>
              </a:highlight>
            </a:endParaRPr>
          </a:p>
          <a:p>
            <a:r>
              <a:rPr lang="en-GB" sz="2400" dirty="0"/>
              <a:t>Total downloads Feb-May 2021 </a:t>
            </a:r>
            <a:r>
              <a:rPr lang="en-GB" sz="2400" b="1" dirty="0">
                <a:solidFill>
                  <a:srgbClr val="FF0000"/>
                </a:solidFill>
              </a:rPr>
              <a:t>14% higher </a:t>
            </a:r>
            <a:r>
              <a:rPr lang="en-GB" sz="2400" dirty="0"/>
              <a:t>than same time period in 2020                          </a:t>
            </a:r>
            <a:r>
              <a:rPr lang="en-GB" sz="1800" dirty="0"/>
              <a:t>(For comparison previous 3 years saw increase of 6.9% and decreases of 5 and 12% respectively)</a:t>
            </a:r>
          </a:p>
          <a:p>
            <a:pPr marL="0" indent="0">
              <a:buNone/>
            </a:pPr>
            <a:endParaRPr lang="en-GB" sz="900" dirty="0"/>
          </a:p>
          <a:p>
            <a:r>
              <a:rPr lang="en-GB" sz="2400" dirty="0"/>
              <a:t>Analysis of 80 titles added to </a:t>
            </a:r>
            <a:r>
              <a:rPr lang="en-GB" sz="2400" dirty="0" err="1"/>
              <a:t>Wikidata</a:t>
            </a:r>
            <a:r>
              <a:rPr lang="en-GB" sz="2400" dirty="0"/>
              <a:t> - Downloads in the 6 months after adding titles to </a:t>
            </a:r>
            <a:r>
              <a:rPr lang="en-GB" sz="2400" dirty="0" err="1"/>
              <a:t>Wikidata</a:t>
            </a:r>
            <a:r>
              <a:rPr lang="en-GB" sz="2400" dirty="0"/>
              <a:t> on average </a:t>
            </a:r>
            <a:r>
              <a:rPr lang="en-GB" sz="2400" b="1" dirty="0">
                <a:solidFill>
                  <a:srgbClr val="FF0000"/>
                </a:solidFill>
              </a:rPr>
              <a:t>47% higher </a:t>
            </a:r>
            <a:r>
              <a:rPr lang="en-GB" sz="2400" dirty="0"/>
              <a:t>than the 6 months before addition to </a:t>
            </a:r>
            <a:r>
              <a:rPr lang="en-GB" sz="2400" dirty="0" err="1"/>
              <a:t>Wikidata</a:t>
            </a:r>
            <a:r>
              <a:rPr lang="en-GB" sz="2400" dirty="0"/>
              <a:t> </a:t>
            </a:r>
          </a:p>
        </p:txBody>
      </p:sp>
      <p:pic>
        <p:nvPicPr>
          <p:cNvPr id="6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9AC137A5-CC7F-49E5-8F1E-3D7A7BE09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354" y="1513095"/>
            <a:ext cx="4743236" cy="49797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755F22-2B13-4690-8E77-5526C4A780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75" y="1513095"/>
            <a:ext cx="2286000" cy="179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30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234EC57-61F3-485A-85D6-663E004C635D}"/>
              </a:ext>
            </a:extLst>
          </p:cNvPr>
          <p:cNvSpPr/>
          <p:nvPr/>
        </p:nvSpPr>
        <p:spPr>
          <a:xfrm>
            <a:off x="337335" y="1076325"/>
            <a:ext cx="11517330" cy="56673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BAC2DC-663D-4D2D-94DB-A0E346BA4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265"/>
            <a:ext cx="10515600" cy="804060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latin typeface="+mn-lt"/>
              </a:rPr>
              <a:t>Interim analysis of reach and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57C7D-140E-45FB-92B5-32D05F397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176" y="933450"/>
            <a:ext cx="10921428" cy="58102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/>
              <a:t>		</a:t>
            </a:r>
            <a:endParaRPr lang="en-GB" sz="800" b="1" dirty="0"/>
          </a:p>
          <a:p>
            <a:pPr marL="0" indent="0">
              <a:buNone/>
            </a:pPr>
            <a:r>
              <a:rPr lang="en-GB" sz="3200" b="1" dirty="0"/>
              <a:t>   </a:t>
            </a:r>
            <a:r>
              <a:rPr lang="en-GB" b="1" dirty="0">
                <a:highlight>
                  <a:srgbClr val="FF7C80"/>
                </a:highlight>
              </a:rPr>
              <a:t>Google Analytics for LSETO     </a:t>
            </a:r>
          </a:p>
          <a:p>
            <a:r>
              <a:rPr lang="en-GB" sz="2400" dirty="0"/>
              <a:t>Primary referral source Google Scholar – approx. 40% of traffic </a:t>
            </a:r>
          </a:p>
          <a:p>
            <a:r>
              <a:rPr lang="en-GB" sz="2400" dirty="0"/>
              <a:t>Second referral source Twitter – approx. 10% of traffic </a:t>
            </a:r>
          </a:p>
          <a:p>
            <a:r>
              <a:rPr lang="en-GB" sz="2400" dirty="0"/>
              <a:t>10 sources referring 1-6% of traffic each </a:t>
            </a:r>
          </a:p>
          <a:p>
            <a:r>
              <a:rPr lang="en-GB" sz="2400" dirty="0"/>
              <a:t>Long tail of 300 sources referring 0.x or 0.0x% of traffic each </a:t>
            </a:r>
          </a:p>
          <a:p>
            <a:endParaRPr lang="en-GB" sz="800" dirty="0"/>
          </a:p>
          <a:p>
            <a:r>
              <a:rPr lang="en-GB" sz="2400" dirty="0"/>
              <a:t>6 months preceding </a:t>
            </a:r>
            <a:r>
              <a:rPr lang="en-GB" sz="2400" dirty="0" err="1"/>
              <a:t>Wikidata</a:t>
            </a:r>
            <a:r>
              <a:rPr lang="en-GB" sz="2400" dirty="0"/>
              <a:t> work - average 3.82% traffic from Wikipedia </a:t>
            </a:r>
          </a:p>
          <a:p>
            <a:r>
              <a:rPr lang="en-GB" sz="2400" dirty="0"/>
              <a:t>6 months after </a:t>
            </a:r>
            <a:r>
              <a:rPr lang="en-GB" sz="2400" dirty="0" err="1"/>
              <a:t>Wikidata</a:t>
            </a:r>
            <a:r>
              <a:rPr lang="en-GB" sz="2400" dirty="0"/>
              <a:t> work - average </a:t>
            </a:r>
            <a:r>
              <a:rPr lang="en-GB" sz="2400" b="1" dirty="0">
                <a:solidFill>
                  <a:srgbClr val="FF0000"/>
                </a:solidFill>
              </a:rPr>
              <a:t>9.31%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/>
              <a:t>traffic from Wikipedia </a:t>
            </a:r>
          </a:p>
          <a:p>
            <a:pPr lvl="2"/>
            <a:r>
              <a:rPr lang="en-GB" sz="2400" dirty="0"/>
              <a:t>With most recent week of analysis </a:t>
            </a:r>
            <a:r>
              <a:rPr lang="en-GB" sz="2400" b="1" dirty="0">
                <a:solidFill>
                  <a:srgbClr val="FF0000"/>
                </a:solidFill>
              </a:rPr>
              <a:t>13.61%</a:t>
            </a:r>
          </a:p>
          <a:p>
            <a:pPr marL="457200" lvl="1" indent="0">
              <a:buNone/>
            </a:pPr>
            <a:endParaRPr lang="en-GB" sz="800" b="1" dirty="0"/>
          </a:p>
          <a:p>
            <a:pPr marL="457200" lvl="1" indent="0">
              <a:buNone/>
            </a:pPr>
            <a:r>
              <a:rPr lang="en-GB" sz="2800" b="1" dirty="0">
                <a:highlight>
                  <a:srgbClr val="FF7C80"/>
                </a:highlight>
              </a:rPr>
              <a:t>Etheses.lse.ac.uk on Twitter  </a:t>
            </a:r>
          </a:p>
          <a:p>
            <a:pPr marL="457200" lvl="1" indent="0">
              <a:buNone/>
            </a:pPr>
            <a:r>
              <a:rPr lang="en-GB" dirty="0"/>
              <a:t>38 mentions Feb-May 2020, increasing to 74 for same time period in 2021</a:t>
            </a:r>
          </a:p>
          <a:p>
            <a:pPr marL="1371600" lvl="3" indent="0">
              <a:buNone/>
            </a:pPr>
            <a:endParaRPr lang="en-GB" sz="1400" dirty="0"/>
          </a:p>
          <a:p>
            <a:endParaRPr lang="en-GB" sz="3200" dirty="0"/>
          </a:p>
          <a:p>
            <a:endParaRPr lang="en-GB" sz="3200" dirty="0"/>
          </a:p>
        </p:txBody>
      </p:sp>
      <p:pic>
        <p:nvPicPr>
          <p:cNvPr id="5" name="Picture 4" descr="Icon&#10;&#10;Description automatically generated with low confidence">
            <a:extLst>
              <a:ext uri="{FF2B5EF4-FFF2-40B4-BE49-F238E27FC236}">
                <a16:creationId xmlns:a16="http://schemas.microsoft.com/office/drawing/2014/main" id="{8D3BD1D6-A9E4-419F-8E71-472DFE086B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139" y="1331089"/>
            <a:ext cx="2771708" cy="23360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201EA6-1337-4665-BE83-FE169F4321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285" y="4444678"/>
            <a:ext cx="2143159" cy="163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99034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C00A9367FF3C489050F6FD7347CBED" ma:contentTypeVersion="10" ma:contentTypeDescription="Create a new document." ma:contentTypeScope="" ma:versionID="1f3a9b7428116868f3ab19ce1fa3539d">
  <xsd:schema xmlns:xsd="http://www.w3.org/2001/XMLSchema" xmlns:xs="http://www.w3.org/2001/XMLSchema" xmlns:p="http://schemas.microsoft.com/office/2006/metadata/properties" xmlns:ns2="9207afda-5406-4729-80ce-0988deac6892" xmlns:ns3="bc48c29a-f747-437d-b914-51f7320e417c" targetNamespace="http://schemas.microsoft.com/office/2006/metadata/properties" ma:root="true" ma:fieldsID="82ac636eb5aaffe29f3243d5fcfa583c" ns2:_="" ns3:_="">
    <xsd:import namespace="9207afda-5406-4729-80ce-0988deac6892"/>
    <xsd:import namespace="bc48c29a-f747-437d-b914-51f7320e41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07afda-5406-4729-80ce-0988deac68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48c29a-f747-437d-b914-51f7320e417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142B4FD-4011-432C-933D-E3B9B5D1B6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0AB216-1708-4F16-9E44-D9A8328C1C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07afda-5406-4729-80ce-0988deac6892"/>
    <ds:schemaRef ds:uri="bc48c29a-f747-437d-b914-51f7320e41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CC17F9-112F-43E3-B825-D0F1451A2ACD}">
  <ds:schemaRefs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9207afda-5406-4729-80ce-0988deac6892"/>
    <ds:schemaRef ds:uri="http://schemas.microsoft.com/office/infopath/2007/PartnerControls"/>
    <ds:schemaRef ds:uri="bc48c29a-f747-437d-b914-51f7320e417c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1074</TotalTime>
  <Words>561</Words>
  <Application>Microsoft Office PowerPoint</Application>
  <PresentationFormat>Widescreen</PresentationFormat>
  <Paragraphs>162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Roboto Light</vt:lpstr>
      <vt:lpstr>Roboto Regular</vt:lpstr>
      <vt:lpstr>Symbol</vt:lpstr>
      <vt:lpstr>1_Office Theme</vt:lpstr>
      <vt:lpstr>Office Theme</vt:lpstr>
      <vt:lpstr>PowerPoint Presentation</vt:lpstr>
      <vt:lpstr>PowerPoint Presentation</vt:lpstr>
      <vt:lpstr>Digital shift </vt:lpstr>
      <vt:lpstr>Cultivating relationships</vt:lpstr>
      <vt:lpstr>Training</vt:lpstr>
      <vt:lpstr>                Challenges</vt:lpstr>
      <vt:lpstr>Interim analysis of reach and engagement</vt:lpstr>
      <vt:lpstr>Interim analysis of reach and engagement</vt:lpstr>
      <vt:lpstr>Interim analysis of reach and engagement</vt:lpstr>
      <vt:lpstr>Visualisation</vt:lpstr>
      <vt:lpstr>Where next?</vt:lpstr>
      <vt:lpstr> In conclusion</vt:lpstr>
      <vt:lpstr>Photo credits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Barticioti,F</dc:creator>
  <cp:lastModifiedBy>Kermode,R</cp:lastModifiedBy>
  <cp:revision>7</cp:revision>
  <dcterms:created xsi:type="dcterms:W3CDTF">2021-02-01T12:56:58Z</dcterms:created>
  <dcterms:modified xsi:type="dcterms:W3CDTF">2021-12-14T08:18:41Z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0x010100F6C00A9367FF3C489050F6FD7347CBED</vt:lpwstr>
  </property>
</Properties>
</file>