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738" r:id="rId5"/>
    <p:sldMasterId id="2147483746" r:id="rId6"/>
    <p:sldMasterId id="2147483747" r:id="rId7"/>
  </p:sldMasterIdLst>
  <p:notesMasterIdLst>
    <p:notesMasterId r:id="rId49"/>
  </p:notesMasterIdLst>
  <p:handoutMasterIdLst>
    <p:handoutMasterId r:id="rId50"/>
  </p:handoutMasterIdLst>
  <p:sldIdLst>
    <p:sldId id="265" r:id="rId8"/>
    <p:sldId id="287" r:id="rId9"/>
    <p:sldId id="319" r:id="rId10"/>
    <p:sldId id="270" r:id="rId11"/>
    <p:sldId id="288" r:id="rId12"/>
    <p:sldId id="260" r:id="rId13"/>
    <p:sldId id="273" r:id="rId14"/>
    <p:sldId id="274" r:id="rId15"/>
    <p:sldId id="275" r:id="rId16"/>
    <p:sldId id="310" r:id="rId17"/>
    <p:sldId id="296" r:id="rId18"/>
    <p:sldId id="297" r:id="rId19"/>
    <p:sldId id="305" r:id="rId20"/>
    <p:sldId id="276" r:id="rId21"/>
    <p:sldId id="283" r:id="rId22"/>
    <p:sldId id="306" r:id="rId23"/>
    <p:sldId id="311" r:id="rId24"/>
    <p:sldId id="308" r:id="rId25"/>
    <p:sldId id="309" r:id="rId26"/>
    <p:sldId id="277" r:id="rId27"/>
    <p:sldId id="302" r:id="rId28"/>
    <p:sldId id="303" r:id="rId29"/>
    <p:sldId id="304" r:id="rId30"/>
    <p:sldId id="278" r:id="rId31"/>
    <p:sldId id="298" r:id="rId32"/>
    <p:sldId id="299" r:id="rId33"/>
    <p:sldId id="300" r:id="rId34"/>
    <p:sldId id="312" r:id="rId35"/>
    <p:sldId id="279" r:id="rId36"/>
    <p:sldId id="322" r:id="rId37"/>
    <p:sldId id="313" r:id="rId38"/>
    <p:sldId id="318" r:id="rId39"/>
    <p:sldId id="314" r:id="rId40"/>
    <p:sldId id="315" r:id="rId41"/>
    <p:sldId id="316" r:id="rId42"/>
    <p:sldId id="317" r:id="rId43"/>
    <p:sldId id="320" r:id="rId44"/>
    <p:sldId id="264" r:id="rId45"/>
    <p:sldId id="267" r:id="rId46"/>
    <p:sldId id="269" r:id="rId47"/>
    <p:sldId id="295" r:id="rId48"/>
  </p:sldIdLst>
  <p:sldSz cx="12192000" cy="6858000"/>
  <p:notesSz cx="6797675" cy="99282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CCE4892-1EB9-4B4F-9257-CBE84AD16A10}">
          <p14:sldIdLst>
            <p14:sldId id="265"/>
            <p14:sldId id="287"/>
            <p14:sldId id="319"/>
            <p14:sldId id="270"/>
            <p14:sldId id="288"/>
            <p14:sldId id="260"/>
            <p14:sldId id="273"/>
            <p14:sldId id="274"/>
            <p14:sldId id="275"/>
            <p14:sldId id="310"/>
            <p14:sldId id="296"/>
            <p14:sldId id="297"/>
            <p14:sldId id="305"/>
            <p14:sldId id="276"/>
            <p14:sldId id="283"/>
            <p14:sldId id="306"/>
            <p14:sldId id="311"/>
            <p14:sldId id="308"/>
            <p14:sldId id="309"/>
            <p14:sldId id="277"/>
            <p14:sldId id="302"/>
            <p14:sldId id="303"/>
            <p14:sldId id="304"/>
            <p14:sldId id="278"/>
            <p14:sldId id="298"/>
            <p14:sldId id="299"/>
            <p14:sldId id="300"/>
            <p14:sldId id="312"/>
            <p14:sldId id="279"/>
            <p14:sldId id="322"/>
            <p14:sldId id="313"/>
            <p14:sldId id="318"/>
            <p14:sldId id="314"/>
            <p14:sldId id="315"/>
            <p14:sldId id="316"/>
            <p14:sldId id="317"/>
            <p14:sldId id="320"/>
            <p14:sldId id="264"/>
            <p14:sldId id="267"/>
            <p14:sldId id="269"/>
            <p14:sldId id="295"/>
          </p14:sldIdLst>
        </p14:section>
        <p14:section name="Untitled Section" id="{935DED2F-CB5C-4119-92C3-B398ADE4BB97}">
          <p14:sldIdLst/>
        </p14:section>
      </p14:sectionLst>
    </p:ext>
    <p:ext uri="{EFAFB233-063F-42B5-8137-9DF3F51BA10A}">
      <p15:sldGuideLst xmlns:p15="http://schemas.microsoft.com/office/powerpoint/2012/main">
        <p15:guide id="1" orient="horz" pos="2400" userDrawn="1">
          <p15:clr>
            <a:srgbClr val="A4A3A4"/>
          </p15:clr>
        </p15:guide>
        <p15:guide id="2" pos="736" userDrawn="1">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6192"/>
    <a:srgbClr val="1F497D"/>
    <a:srgbClr val="DE6126"/>
    <a:srgbClr val="000000"/>
    <a:srgbClr val="EEECE1"/>
    <a:srgbClr val="C6D9F1"/>
    <a:srgbClr val="5E6262"/>
    <a:srgbClr val="171D2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47A2142-E5D2-46F2-A137-6C04618D49CF}" v="8" dt="2021-01-06T14:08:29.84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25" autoAdjust="0"/>
    <p:restoredTop sz="51638" autoAdjust="0"/>
  </p:normalViewPr>
  <p:slideViewPr>
    <p:cSldViewPr snapToGrid="0" snapToObjects="1">
      <p:cViewPr varScale="1">
        <p:scale>
          <a:sx n="59" d="100"/>
          <a:sy n="59" d="100"/>
        </p:scale>
        <p:origin x="2304" y="60"/>
      </p:cViewPr>
      <p:guideLst>
        <p:guide orient="horz" pos="2400"/>
        <p:guide pos="736"/>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160"/>
    </p:cViewPr>
  </p:sorterViewPr>
  <p:notesViewPr>
    <p:cSldViewPr snapToGrid="0" snapToObjects="1" showGuides="1">
      <p:cViewPr>
        <p:scale>
          <a:sx n="160" d="100"/>
          <a:sy n="160" d="100"/>
        </p:scale>
        <p:origin x="-624" y="-1416"/>
      </p:cViewPr>
      <p:guideLst>
        <p:guide orient="horz" pos="3127"/>
        <p:guide pos="2141"/>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handoutMaster" Target="handoutMasters/handoutMaster1.xml"/><Relationship Id="rId55" Type="http://schemas.microsoft.com/office/2015/10/relationships/revisionInfo" Target="revisionInfo.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8" Type="http://schemas.openxmlformats.org/officeDocument/2006/relationships/slide" Target="slides/slide1.xml"/><Relationship Id="rId51" Type="http://schemas.openxmlformats.org/officeDocument/2006/relationships/presProps" Target="presProps.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50443" y="0"/>
            <a:ext cx="2945659" cy="496411"/>
          </a:xfrm>
          <a:prstGeom prst="rect">
            <a:avLst/>
          </a:prstGeom>
        </p:spPr>
        <p:txBody>
          <a:bodyPr vert="horz" lIns="91440" tIns="45720" rIns="91440" bIns="45720" rtlCol="0"/>
          <a:lstStyle>
            <a:lvl1pPr algn="r">
              <a:defRPr sz="1200"/>
            </a:lvl1pPr>
          </a:lstStyle>
          <a:p>
            <a:fld id="{1EA7726C-ACAE-124E-B040-09E55DEF4DA0}" type="datetimeFigureOut">
              <a:rPr lang="en-US" smtClean="0"/>
              <a:t>1/14/2021</a:t>
            </a:fld>
            <a:endParaRPr lang="en-US" dirty="0"/>
          </a:p>
        </p:txBody>
      </p:sp>
      <p:sp>
        <p:nvSpPr>
          <p:cNvPr id="4" name="Footer Placeholder 3"/>
          <p:cNvSpPr>
            <a:spLocks noGrp="1"/>
          </p:cNvSpPr>
          <p:nvPr>
            <p:ph type="ftr" sz="quarter" idx="2"/>
          </p:nvPr>
        </p:nvSpPr>
        <p:spPr>
          <a:xfrm>
            <a:off x="0" y="9430091"/>
            <a:ext cx="2945659" cy="496411"/>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50443" y="9430091"/>
            <a:ext cx="2945659" cy="496411"/>
          </a:xfrm>
          <a:prstGeom prst="rect">
            <a:avLst/>
          </a:prstGeom>
        </p:spPr>
        <p:txBody>
          <a:bodyPr vert="horz" lIns="91440" tIns="45720" rIns="91440" bIns="45720" rtlCol="0" anchor="b"/>
          <a:lstStyle>
            <a:lvl1pPr algn="r">
              <a:defRPr sz="1200"/>
            </a:lvl1pPr>
          </a:lstStyle>
          <a:p>
            <a:fld id="{681C18C3-2E63-8349-A502-4ACA2BEDD3E4}" type="slidenum">
              <a:rPr lang="en-US" smtClean="0"/>
              <a:t>‹#›</a:t>
            </a:fld>
            <a:endParaRPr lang="en-US" dirty="0"/>
          </a:p>
        </p:txBody>
      </p:sp>
    </p:spTree>
    <p:extLst>
      <p:ext uri="{BB962C8B-B14F-4D97-AF65-F5344CB8AC3E}">
        <p14:creationId xmlns:p14="http://schemas.microsoft.com/office/powerpoint/2010/main" val="8611898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71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50836" y="0"/>
            <a:ext cx="2945659" cy="498710"/>
          </a:xfrm>
          <a:prstGeom prst="rect">
            <a:avLst/>
          </a:prstGeom>
        </p:spPr>
        <p:txBody>
          <a:bodyPr vert="horz" lIns="91440" tIns="45720" rIns="91440" bIns="45720" rtlCol="0"/>
          <a:lstStyle>
            <a:lvl1pPr algn="r">
              <a:defRPr sz="1200"/>
            </a:lvl1pPr>
          </a:lstStyle>
          <a:p>
            <a:fld id="{41306602-79AD-460A-9E4B-7429FD54D0A3}" type="datetimeFigureOut">
              <a:rPr lang="en-US" smtClean="0"/>
              <a:t>1/14/2021</a:t>
            </a:fld>
            <a:endParaRPr lang="en-US" dirty="0"/>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79768" y="4777961"/>
            <a:ext cx="5438140" cy="39092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9517"/>
            <a:ext cx="2945659" cy="498709"/>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50836" y="9429517"/>
            <a:ext cx="2945659" cy="498709"/>
          </a:xfrm>
          <a:prstGeom prst="rect">
            <a:avLst/>
          </a:prstGeom>
        </p:spPr>
        <p:txBody>
          <a:bodyPr vert="horz" lIns="91440" tIns="45720" rIns="91440" bIns="45720" rtlCol="0" anchor="b"/>
          <a:lstStyle>
            <a:lvl1pPr algn="r">
              <a:defRPr sz="1200"/>
            </a:lvl1pPr>
          </a:lstStyle>
          <a:p>
            <a:fld id="{299D7421-AD5D-46DA-91F4-10FFFF42BEC0}" type="slidenum">
              <a:rPr lang="en-US" smtClean="0"/>
              <a:t>‹#›</a:t>
            </a:fld>
            <a:endParaRPr lang="en-US" dirty="0"/>
          </a:p>
        </p:txBody>
      </p:sp>
    </p:spTree>
    <p:extLst>
      <p:ext uri="{BB962C8B-B14F-4D97-AF65-F5344CB8AC3E}">
        <p14:creationId xmlns:p14="http://schemas.microsoft.com/office/powerpoint/2010/main" val="24598549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r>
              <a:rPr lang="en-US" dirty="0"/>
              <a:t>Good morning, everyone! </a:t>
            </a:r>
          </a:p>
          <a:p>
            <a:r>
              <a:rPr lang="en-US" dirty="0"/>
              <a:t>First of all I would like to thank you for this opportunity to present at this library congress. </a:t>
            </a:r>
          </a:p>
          <a:p>
            <a:r>
              <a:rPr lang="en-US" dirty="0"/>
              <a:t>My co-presenter and I are both delighted to be with you today, at least virtually.</a:t>
            </a:r>
          </a:p>
          <a:p>
            <a:endParaRPr lang="en-US" dirty="0"/>
          </a:p>
          <a:p>
            <a:r>
              <a:rPr lang="en-US" dirty="0"/>
              <a:t>In our presentation, we would like to share with you some key trends that shape the current transition to what we call the next generation of metadata, and then also provide lots of concrete examples for each of those from a very specific national context, to illustrate those trends.</a:t>
            </a:r>
          </a:p>
        </p:txBody>
      </p:sp>
      <p:sp>
        <p:nvSpPr>
          <p:cNvPr id="4" name="Slide Number Placeholder 3"/>
          <p:cNvSpPr>
            <a:spLocks noGrp="1"/>
          </p:cNvSpPr>
          <p:nvPr>
            <p:ph type="sldNum" sz="quarter" idx="10"/>
          </p:nvPr>
        </p:nvSpPr>
        <p:spPr/>
        <p:txBody>
          <a:bodyPr/>
          <a:lstStyle/>
          <a:p>
            <a:fld id="{299D7421-AD5D-46DA-91F4-10FFFF42BEC0}" type="slidenum">
              <a:rPr lang="en-US" smtClean="0"/>
              <a:t>1</a:t>
            </a:fld>
            <a:endParaRPr lang="en-US" dirty="0"/>
          </a:p>
        </p:txBody>
      </p:sp>
    </p:spTree>
    <p:extLst>
      <p:ext uri="{BB962C8B-B14F-4D97-AF65-F5344CB8AC3E}">
        <p14:creationId xmlns:p14="http://schemas.microsoft.com/office/powerpoint/2010/main" val="29445855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0000"/>
                </a:solidFill>
                <a:effectLst/>
                <a:latin typeface="Calibri" panose="020F0502020204030204" pitchFamily="34" charset="0"/>
                <a:ea typeface="Calibri" panose="020F0502020204030204" pitchFamily="34" charset="0"/>
              </a:rPr>
              <a:t>In terms of the transition to Linked Data, on the whole UK librarians have had less opportunities to be involved in the bigger kind of Linked Data projects that we follow in the US.  But there’s a lot happening here in the realm of identifiers, which as Annette says, metadata managers see as crucial.  The report mentions British Library work with publishers to add ISNIs to publisher metadata so that identifiers appear earlier in the supply chain.  And BIC, the Book Industry Communication body in the UK, have recently launched the Metadata Capabilities Directory.  I’m hopeful this representation of how metadata is used across the supply chain will show where we can work together to seed metadata with useful identifiers and create more links.  </a:t>
            </a:r>
            <a:endParaRPr lang="en-GB" sz="1200" dirty="0">
              <a:effectLst/>
              <a:latin typeface="Calibri" panose="020F0502020204030204" pitchFamily="34" charset="0"/>
              <a:ea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fld id="{299D7421-AD5D-46DA-91F4-10FFFF42BEC0}" type="slidenum">
              <a:rPr lang="en-US" smtClean="0"/>
              <a:t>10</a:t>
            </a:fld>
            <a:endParaRPr lang="en-US" dirty="0"/>
          </a:p>
        </p:txBody>
      </p:sp>
    </p:spTree>
    <p:extLst>
      <p:ext uri="{BB962C8B-B14F-4D97-AF65-F5344CB8AC3E}">
        <p14:creationId xmlns:p14="http://schemas.microsoft.com/office/powerpoint/2010/main" val="32083628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r>
              <a:rPr lang="en-GB" sz="1200" dirty="0">
                <a:solidFill>
                  <a:srgbClr val="000000"/>
                </a:solidFill>
                <a:effectLst/>
                <a:latin typeface="Calibri" panose="020F0502020204030204" pitchFamily="34" charset="0"/>
                <a:ea typeface="Calibri" panose="020F0502020204030204" pitchFamily="34" charset="0"/>
              </a:rPr>
              <a:t>Persistent identifiers are the basis of one of the projects of Towards a National Collection, a major 5 year investment in the UK which aims to bring collections together across institutional boundaries in the heritage sector, using identifiers.</a:t>
            </a:r>
            <a:endParaRPr lang="en-GB" sz="1200" dirty="0">
              <a:effectLst/>
              <a:latin typeface="Calibri" panose="020F0502020204030204" pitchFamily="34" charset="0"/>
              <a:ea typeface="Calibri" panose="020F0502020204030204" pitchFamily="34" charset="0"/>
            </a:endParaRPr>
          </a:p>
          <a:p>
            <a:r>
              <a:rPr lang="en-GB" sz="1200" dirty="0">
                <a:effectLst/>
                <a:latin typeface="Calibri" panose="020F0502020204030204" pitchFamily="34" charset="0"/>
                <a:ea typeface="Calibri" panose="020F0502020204030204" pitchFamily="34" charset="0"/>
              </a:rPr>
              <a:t>Project FREYA has been running a bit longer – it’s an EU funded project, with the British Library as a partner, aiming to extend the infrastructure of persistent identifiers in open research by building a graph that will link persistent identifiers from different systems together, to support discovery of connections at least a couple of steps away.    </a:t>
            </a:r>
          </a:p>
          <a:p>
            <a:r>
              <a:rPr lang="en-GB" sz="1200" dirty="0">
                <a:effectLst/>
                <a:latin typeface="Calibri" panose="020F0502020204030204" pitchFamily="34" charset="0"/>
                <a:ea typeface="Calibri" panose="020F0502020204030204" pitchFamily="34" charset="0"/>
              </a:rPr>
              <a:t>But we see from this that no single identifier covers all use cases and so there’s still this need to support the creation of links and connections.  </a:t>
            </a:r>
          </a:p>
          <a:p>
            <a:endParaRPr lang="en-GB" dirty="0"/>
          </a:p>
        </p:txBody>
      </p:sp>
      <p:sp>
        <p:nvSpPr>
          <p:cNvPr id="4" name="Slide Number Placeholder 3"/>
          <p:cNvSpPr>
            <a:spLocks noGrp="1"/>
          </p:cNvSpPr>
          <p:nvPr>
            <p:ph type="sldNum" sz="quarter" idx="5"/>
          </p:nvPr>
        </p:nvSpPr>
        <p:spPr/>
        <p:txBody>
          <a:bodyPr/>
          <a:lstStyle/>
          <a:p>
            <a:fld id="{299D7421-AD5D-46DA-91F4-10FFFF42BEC0}" type="slidenum">
              <a:rPr lang="en-US" smtClean="0"/>
              <a:t>11</a:t>
            </a:fld>
            <a:endParaRPr lang="en-US" dirty="0"/>
          </a:p>
        </p:txBody>
      </p:sp>
    </p:spTree>
    <p:extLst>
      <p:ext uri="{BB962C8B-B14F-4D97-AF65-F5344CB8AC3E}">
        <p14:creationId xmlns:p14="http://schemas.microsoft.com/office/powerpoint/2010/main" val="5312194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r>
              <a:rPr lang="en-GB" sz="1200" dirty="0">
                <a:effectLst/>
                <a:latin typeface="Calibri" panose="020F0502020204030204" pitchFamily="34" charset="0"/>
                <a:ea typeface="Calibri" panose="020F0502020204030204" pitchFamily="34" charset="0"/>
              </a:rPr>
              <a:t>Annette mentioned </a:t>
            </a:r>
            <a:r>
              <a:rPr lang="en-GB" sz="1200" dirty="0" err="1">
                <a:effectLst/>
                <a:latin typeface="Calibri" panose="020F0502020204030204" pitchFamily="34" charset="0"/>
                <a:ea typeface="Calibri" panose="020F0502020204030204" pitchFamily="34" charset="0"/>
              </a:rPr>
              <a:t>Wikidata</a:t>
            </a:r>
            <a:r>
              <a:rPr lang="en-GB" sz="1200" dirty="0">
                <a:effectLst/>
                <a:latin typeface="Calibri" panose="020F0502020204030204" pitchFamily="34" charset="0"/>
                <a:ea typeface="Calibri" panose="020F0502020204030204" pitchFamily="34" charset="0"/>
              </a:rPr>
              <a:t> and there’s currently a lot of discussion around its potential as an identifier hub – from a library/research perspective think of bringing together identifiers such as ORCID, ISNI, LC, VIAF, Scopus, Microsoft Academic, Twitter, to name just a few.  </a:t>
            </a:r>
          </a:p>
          <a:p>
            <a:r>
              <a:rPr lang="en-GB" sz="1200" dirty="0">
                <a:effectLst/>
                <a:latin typeface="Calibri" panose="020F0502020204030204" pitchFamily="34" charset="0"/>
                <a:ea typeface="Calibri" panose="020F0502020204030204" pitchFamily="34" charset="0"/>
              </a:rPr>
              <a:t>Personally I’m really excited about the potential of </a:t>
            </a:r>
            <a:r>
              <a:rPr lang="en-GB" sz="1200" dirty="0" err="1">
                <a:effectLst/>
                <a:latin typeface="Calibri" panose="020F0502020204030204" pitchFamily="34" charset="0"/>
                <a:ea typeface="Calibri" panose="020F0502020204030204" pitchFamily="34" charset="0"/>
              </a:rPr>
              <a:t>Wikidata</a:t>
            </a:r>
            <a:r>
              <a:rPr lang="en-GB" sz="1200" dirty="0">
                <a:effectLst/>
                <a:latin typeface="Calibri" panose="020F0502020204030204" pitchFamily="34" charset="0"/>
                <a:ea typeface="Calibri" panose="020F0502020204030204" pitchFamily="34" charset="0"/>
              </a:rPr>
              <a:t> and the opportunities it offers to mint unique identifiers for the entities in our resources, pulling our content into the Linked Open Data ecosystem, and connecting it with unique identifiers from external knowledge systems.  Google Knowledge Graphs, digital assistants such as Alexa and Siri, and Wikipedia </a:t>
            </a:r>
            <a:r>
              <a:rPr lang="en-GB" sz="1200" dirty="0" err="1">
                <a:effectLst/>
                <a:latin typeface="Calibri" panose="020F0502020204030204" pitchFamily="34" charset="0"/>
                <a:ea typeface="Calibri" panose="020F0502020204030204" pitchFamily="34" charset="0"/>
              </a:rPr>
              <a:t>Infoboxes</a:t>
            </a:r>
            <a:r>
              <a:rPr lang="en-GB" sz="1200" dirty="0">
                <a:effectLst/>
                <a:latin typeface="Calibri" panose="020F0502020204030204" pitchFamily="34" charset="0"/>
                <a:ea typeface="Calibri" panose="020F0502020204030204" pitchFamily="34" charset="0"/>
              </a:rPr>
              <a:t> are all populated with information harvested from </a:t>
            </a:r>
            <a:r>
              <a:rPr lang="en-GB" sz="1200" dirty="0" err="1">
                <a:effectLst/>
                <a:latin typeface="Calibri" panose="020F0502020204030204" pitchFamily="34" charset="0"/>
                <a:ea typeface="Calibri" panose="020F0502020204030204" pitchFamily="34" charset="0"/>
              </a:rPr>
              <a:t>Wikidata</a:t>
            </a:r>
            <a:r>
              <a:rPr lang="en-GB" sz="1200" dirty="0">
                <a:effectLst/>
                <a:latin typeface="Calibri" panose="020F0502020204030204" pitchFamily="34" charset="0"/>
                <a:ea typeface="Calibri" panose="020F0502020204030204" pitchFamily="34" charset="0"/>
              </a:rPr>
              <a:t> so content we create in it will impact search engine results and create bridges across currently siloed domains to make Library data more widely accessible, enabling new connections and discoveries.  </a:t>
            </a:r>
          </a:p>
          <a:p>
            <a:r>
              <a:rPr lang="en-GB" sz="1200" dirty="0">
                <a:effectLst/>
                <a:latin typeface="Calibri" panose="020F0502020204030204" pitchFamily="34" charset="0"/>
                <a:ea typeface="Calibri" panose="020F0502020204030204" pitchFamily="34" charset="0"/>
              </a:rPr>
              <a:t>At the London School of Economics, where I work, I’m in the early days of creating experimental data models and working out how to scale the work up to bulk upload theses content to </a:t>
            </a:r>
            <a:r>
              <a:rPr lang="en-GB" sz="1200" dirty="0" err="1">
                <a:effectLst/>
                <a:latin typeface="Calibri" panose="020F0502020204030204" pitchFamily="34" charset="0"/>
                <a:ea typeface="Calibri" panose="020F0502020204030204" pitchFamily="34" charset="0"/>
              </a:rPr>
              <a:t>Wikidata</a:t>
            </a:r>
            <a:r>
              <a:rPr lang="en-GB" sz="1200" dirty="0">
                <a:effectLst/>
                <a:latin typeface="Calibri" panose="020F0502020204030204" pitchFamily="34" charset="0"/>
                <a:ea typeface="Calibri" panose="020F0502020204030204" pitchFamily="34" charset="0"/>
              </a:rPr>
              <a:t>, but there are other UK colleagues who’ve been doing a lot more work in this area – </a:t>
            </a:r>
          </a:p>
          <a:p>
            <a:r>
              <a:rPr lang="en-GB" sz="1200" dirty="0">
                <a:effectLst/>
                <a:latin typeface="Calibri" panose="020F0502020204030204" pitchFamily="34" charset="0"/>
                <a:ea typeface="Calibri" panose="020F0502020204030204" pitchFamily="34" charset="0"/>
              </a:rPr>
              <a:t>The National Library of Wales have presented on using </a:t>
            </a:r>
            <a:r>
              <a:rPr lang="en-GB" sz="1200" dirty="0" err="1">
                <a:effectLst/>
                <a:latin typeface="Calibri" panose="020F0502020204030204" pitchFamily="34" charset="0"/>
                <a:ea typeface="Calibri" panose="020F0502020204030204" pitchFamily="34" charset="0"/>
              </a:rPr>
              <a:t>Wikidata</a:t>
            </a:r>
            <a:r>
              <a:rPr lang="en-GB" sz="1200" dirty="0">
                <a:effectLst/>
                <a:latin typeface="Calibri" panose="020F0502020204030204" pitchFamily="34" charset="0"/>
                <a:ea typeface="Calibri" panose="020F0502020204030204" pitchFamily="34" charset="0"/>
              </a:rPr>
              <a:t> to improve access to data, to improve data quality and to develop new tools and services for users.  </a:t>
            </a:r>
            <a:r>
              <a:rPr lang="en-GB" sz="1200" b="1" u="none" strike="noStrike" dirty="0">
                <a:effectLst/>
                <a:latin typeface="Calibri" panose="020F0502020204030204" pitchFamily="34" charset="0"/>
                <a:ea typeface="Calibri" panose="020F0502020204030204" pitchFamily="34" charset="0"/>
              </a:rPr>
              <a:t> </a:t>
            </a:r>
            <a:endParaRPr lang="en-GB" sz="1200" dirty="0">
              <a:effectLst/>
              <a:latin typeface="Calibri" panose="020F0502020204030204" pitchFamily="34" charset="0"/>
              <a:ea typeface="Calibri" panose="020F0502020204030204" pitchFamily="34" charset="0"/>
            </a:endParaRPr>
          </a:p>
          <a:p>
            <a:r>
              <a:rPr lang="en-GB" sz="1200" dirty="0">
                <a:effectLst/>
                <a:latin typeface="Calibri" panose="020F0502020204030204" pitchFamily="34" charset="0"/>
                <a:ea typeface="Calibri" panose="020F0502020204030204" pitchFamily="34" charset="0"/>
              </a:rPr>
              <a:t>Oxford have blogged about getting a whole variety of datasets onto </a:t>
            </a:r>
            <a:r>
              <a:rPr lang="en-GB" sz="1200" dirty="0" err="1">
                <a:effectLst/>
                <a:latin typeface="Calibri" panose="020F0502020204030204" pitchFamily="34" charset="0"/>
                <a:ea typeface="Calibri" panose="020F0502020204030204" pitchFamily="34" charset="0"/>
              </a:rPr>
              <a:t>Wikidata</a:t>
            </a:r>
            <a:r>
              <a:rPr lang="en-GB" sz="1200" dirty="0">
                <a:effectLst/>
                <a:latin typeface="Calibri" panose="020F0502020204030204" pitchFamily="34" charset="0"/>
                <a:ea typeface="Calibri" panose="020F0502020204030204" pitchFamily="34" charset="0"/>
              </a:rPr>
              <a:t>.  </a:t>
            </a:r>
          </a:p>
          <a:p>
            <a:r>
              <a:rPr lang="en-GB" sz="1200" dirty="0">
                <a:effectLst/>
                <a:latin typeface="Calibri" panose="020F0502020204030204" pitchFamily="34" charset="0"/>
                <a:ea typeface="Calibri" panose="020F0502020204030204" pitchFamily="34" charset="0"/>
              </a:rPr>
              <a:t>Colleagues from Bristol and Leeds have co-authored an article about Wikimedia and universities.  </a:t>
            </a:r>
          </a:p>
          <a:p>
            <a:r>
              <a:rPr lang="en-GB" sz="1200" dirty="0">
                <a:effectLst/>
                <a:latin typeface="Calibri" panose="020F0502020204030204" pitchFamily="34" charset="0"/>
                <a:ea typeface="Calibri" panose="020F0502020204030204" pitchFamily="34" charset="0"/>
              </a:rPr>
              <a:t>Leeds have blogged about their </a:t>
            </a:r>
            <a:r>
              <a:rPr lang="en-GB" sz="1200" dirty="0" err="1">
                <a:effectLst/>
                <a:latin typeface="Calibri" panose="020F0502020204030204" pitchFamily="34" charset="0"/>
                <a:ea typeface="Calibri" panose="020F0502020204030204" pitchFamily="34" charset="0"/>
              </a:rPr>
              <a:t>Wikidata</a:t>
            </a:r>
            <a:r>
              <a:rPr lang="en-GB" sz="1200" dirty="0">
                <a:effectLst/>
                <a:latin typeface="Calibri" panose="020F0502020204030204" pitchFamily="34" charset="0"/>
                <a:ea typeface="Calibri" panose="020F0502020204030204" pitchFamily="34" charset="0"/>
              </a:rPr>
              <a:t> learning and how they drew on the expertise of colleagues at the University of Edinburgh.  </a:t>
            </a:r>
          </a:p>
          <a:p>
            <a:r>
              <a:rPr lang="en-GB" sz="1200" dirty="0">
                <a:effectLst/>
                <a:latin typeface="Calibri" panose="020F0502020204030204" pitchFamily="34" charset="0"/>
                <a:ea typeface="Calibri" panose="020F0502020204030204" pitchFamily="34" charset="0"/>
              </a:rPr>
              <a:t>And finally, from a different angle, the </a:t>
            </a:r>
            <a:r>
              <a:rPr lang="en-GB" sz="1200" dirty="0" err="1">
                <a:effectLst/>
                <a:latin typeface="Calibri" panose="020F0502020204030204" pitchFamily="34" charset="0"/>
                <a:ea typeface="Calibri" panose="020F0502020204030204" pitchFamily="34" charset="0"/>
              </a:rPr>
              <a:t>Wellcome</a:t>
            </a:r>
            <a:r>
              <a:rPr lang="en-GB" sz="1200" dirty="0">
                <a:effectLst/>
                <a:latin typeface="Calibri" panose="020F0502020204030204" pitchFamily="34" charset="0"/>
                <a:ea typeface="Calibri" panose="020F0502020204030204" pitchFamily="34" charset="0"/>
              </a:rPr>
              <a:t>, spoke about enriching their data with external content from sources such as </a:t>
            </a:r>
            <a:r>
              <a:rPr lang="en-GB" sz="1200" dirty="0" err="1">
                <a:effectLst/>
                <a:latin typeface="Calibri" panose="020F0502020204030204" pitchFamily="34" charset="0"/>
                <a:ea typeface="Calibri" panose="020F0502020204030204" pitchFamily="34" charset="0"/>
              </a:rPr>
              <a:t>Wikidata</a:t>
            </a:r>
            <a:r>
              <a:rPr lang="en-GB" sz="1200" dirty="0">
                <a:effectLst/>
                <a:latin typeface="Calibri" panose="020F0502020204030204" pitchFamily="34" charset="0"/>
                <a:ea typeface="Calibri" panose="020F0502020204030204" pitchFamily="34" charset="0"/>
              </a:rPr>
              <a:t> to connect works, people and concepts to improve search and discovery. </a:t>
            </a:r>
            <a:endParaRPr lang="en-GB" sz="1200" dirty="0"/>
          </a:p>
        </p:txBody>
      </p:sp>
      <p:sp>
        <p:nvSpPr>
          <p:cNvPr id="4" name="Slide Number Placeholder 3"/>
          <p:cNvSpPr>
            <a:spLocks noGrp="1"/>
          </p:cNvSpPr>
          <p:nvPr>
            <p:ph type="sldNum" sz="quarter" idx="5"/>
          </p:nvPr>
        </p:nvSpPr>
        <p:spPr/>
        <p:txBody>
          <a:bodyPr/>
          <a:lstStyle/>
          <a:p>
            <a:fld id="{299D7421-AD5D-46DA-91F4-10FFFF42BEC0}" type="slidenum">
              <a:rPr lang="en-US" smtClean="0"/>
              <a:t>12</a:t>
            </a:fld>
            <a:endParaRPr lang="en-US" dirty="0"/>
          </a:p>
        </p:txBody>
      </p:sp>
    </p:spTree>
    <p:extLst>
      <p:ext uri="{BB962C8B-B14F-4D97-AF65-F5344CB8AC3E}">
        <p14:creationId xmlns:p14="http://schemas.microsoft.com/office/powerpoint/2010/main" val="36698383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r>
              <a:rPr lang="en-GB" sz="1200" dirty="0" err="1">
                <a:effectLst/>
                <a:latin typeface="Calibri" panose="020F0502020204030204" pitchFamily="34" charset="0"/>
                <a:ea typeface="Calibri" panose="020F0502020204030204" pitchFamily="34" charset="0"/>
              </a:rPr>
              <a:t>Wikidata</a:t>
            </a:r>
            <a:r>
              <a:rPr lang="en-GB" sz="1200" dirty="0">
                <a:effectLst/>
                <a:latin typeface="Calibri" panose="020F0502020204030204" pitchFamily="34" charset="0"/>
                <a:ea typeface="Calibri" panose="020F0502020204030204" pitchFamily="34" charset="0"/>
              </a:rPr>
              <a:t> is multilingual so has the potential to address some areas of knowledge equity, particularly important, as Annette’s highlighted that metadata in library catalogues is lagging behind in terms of institutional EDI goals and principles.  IFLA’s </a:t>
            </a:r>
            <a:r>
              <a:rPr lang="en-GB" sz="1200" dirty="0" err="1">
                <a:effectLst/>
                <a:latin typeface="Calibri" panose="020F0502020204030204" pitchFamily="34" charset="0"/>
                <a:ea typeface="Calibri" panose="020F0502020204030204" pitchFamily="34" charset="0"/>
              </a:rPr>
              <a:t>WikiCite</a:t>
            </a:r>
            <a:r>
              <a:rPr lang="en-GB" sz="1200" dirty="0">
                <a:effectLst/>
                <a:latin typeface="Calibri" panose="020F0502020204030204" pitchFamily="34" charset="0"/>
                <a:ea typeface="Calibri" panose="020F0502020204030204" pitchFamily="34" charset="0"/>
              </a:rPr>
              <a:t> discussion series focuses particularly on this topic in session 5.    </a:t>
            </a:r>
          </a:p>
          <a:p>
            <a:r>
              <a:rPr lang="en-GB" sz="1200" dirty="0">
                <a:effectLst/>
                <a:latin typeface="Calibri" panose="020F0502020204030204" pitchFamily="34" charset="0"/>
                <a:ea typeface="Calibri" panose="020F0502020204030204" pitchFamily="34" charset="0"/>
              </a:rPr>
              <a:t>And there’s been a lot of collaborative work between colleagues in the UK, the US and Canada on the Cataloguing code of ethics.   </a:t>
            </a:r>
            <a:endParaRPr lang="en-GB" sz="1200" dirty="0"/>
          </a:p>
        </p:txBody>
      </p:sp>
      <p:sp>
        <p:nvSpPr>
          <p:cNvPr id="4" name="Slide Number Placeholder 3"/>
          <p:cNvSpPr>
            <a:spLocks noGrp="1"/>
          </p:cNvSpPr>
          <p:nvPr>
            <p:ph type="sldNum" sz="quarter" idx="5"/>
          </p:nvPr>
        </p:nvSpPr>
        <p:spPr/>
        <p:txBody>
          <a:bodyPr/>
          <a:lstStyle/>
          <a:p>
            <a:fld id="{299D7421-AD5D-46DA-91F4-10FFFF42BEC0}" type="slidenum">
              <a:rPr lang="en-US" smtClean="0"/>
              <a:t>13</a:t>
            </a:fld>
            <a:endParaRPr lang="en-US" dirty="0"/>
          </a:p>
        </p:txBody>
      </p:sp>
    </p:spTree>
    <p:extLst>
      <p:ext uri="{BB962C8B-B14F-4D97-AF65-F5344CB8AC3E}">
        <p14:creationId xmlns:p14="http://schemas.microsoft.com/office/powerpoint/2010/main" val="5800872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next section in the report focused on specific challenges in describing both “Inside-Out” collections, with the unique materials created and curated by institutions, as well as facilitated collections.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 the topic of “Inside-Out collections”, the Metadata Managers’ discussions always reflected the firm belief that “metadata underlies all discovery regardless of format, now and in the future”.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Discussions covered a number of formats such as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Discussions on the image collections provided an opportunity to showcase the OCLC </a:t>
            </a:r>
            <a:r>
              <a:rPr lang="en-US" dirty="0" err="1"/>
              <a:t>ResearchWorks</a:t>
            </a:r>
            <a:r>
              <a:rPr lang="en-US" dirty="0"/>
              <a:t> IIIF Explorer (International Image Interoperability Format)</a:t>
            </a:r>
            <a:br>
              <a:rPr lang="en-US" dirty="0"/>
            </a:br>
            <a:r>
              <a:rPr lang="en-US" dirty="0"/>
              <a:t>that allows people to retrieve images across different institutions and collections. And I encourage you to try it out, the link is shown on the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More specifically on Research Data … CLICK</a:t>
            </a:r>
          </a:p>
          <a:p>
            <a:endParaRPr lang="en-US" dirty="0"/>
          </a:p>
        </p:txBody>
      </p:sp>
      <p:sp>
        <p:nvSpPr>
          <p:cNvPr id="4" name="Slide Number Placeholder 3"/>
          <p:cNvSpPr>
            <a:spLocks noGrp="1"/>
          </p:cNvSpPr>
          <p:nvPr>
            <p:ph type="sldNum" sz="quarter" idx="5"/>
          </p:nvPr>
        </p:nvSpPr>
        <p:spPr/>
        <p:txBody>
          <a:bodyPr/>
          <a:lstStyle/>
          <a:p>
            <a:fld id="{299D7421-AD5D-46DA-91F4-10FFFF42BEC0}" type="slidenum">
              <a:rPr lang="en-US" smtClean="0"/>
              <a:t>14</a:t>
            </a:fld>
            <a:endParaRPr lang="en-US" dirty="0"/>
          </a:p>
        </p:txBody>
      </p:sp>
    </p:spTree>
    <p:extLst>
      <p:ext uri="{BB962C8B-B14F-4D97-AF65-F5344CB8AC3E}">
        <p14:creationId xmlns:p14="http://schemas.microsoft.com/office/powerpoint/2010/main" val="30966802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err="1"/>
              <a:t>Discussions</a:t>
            </a:r>
            <a:r>
              <a:rPr lang="de-DE" dirty="0"/>
              <a:t> </a:t>
            </a:r>
            <a:r>
              <a:rPr lang="de-DE" dirty="0" err="1"/>
              <a:t>revealted</a:t>
            </a:r>
            <a:r>
              <a:rPr lang="de-DE" dirty="0"/>
              <a:t> </a:t>
            </a:r>
            <a:r>
              <a:rPr lang="de-DE" dirty="0" err="1"/>
              <a:t>that</a:t>
            </a:r>
            <a:r>
              <a:rPr lang="de-DE" dirty="0"/>
              <a:t> </a:t>
            </a:r>
            <a:r>
              <a:rPr lang="de-DE" dirty="0" err="1"/>
              <a:t>libraries</a:t>
            </a:r>
            <a:r>
              <a:rPr lang="de-DE" dirty="0"/>
              <a:t> and </a:t>
            </a:r>
            <a:r>
              <a:rPr lang="de-DE" dirty="0" err="1"/>
              <a:t>esp</a:t>
            </a:r>
            <a:r>
              <a:rPr lang="de-DE" dirty="0"/>
              <a:t>. </a:t>
            </a:r>
            <a:r>
              <a:rPr lang="de-DE" dirty="0" err="1"/>
              <a:t>metadata</a:t>
            </a:r>
            <a:r>
              <a:rPr lang="de-DE" dirty="0"/>
              <a:t> </a:t>
            </a:r>
            <a:r>
              <a:rPr lang="de-DE" dirty="0" err="1"/>
              <a:t>specialists</a:t>
            </a:r>
            <a:r>
              <a:rPr lang="de-DE" dirty="0"/>
              <a:t> </a:t>
            </a:r>
            <a:r>
              <a:rPr lang="de-DE" dirty="0" err="1"/>
              <a:t>were</a:t>
            </a:r>
            <a:r>
              <a:rPr lang="de-DE" dirty="0"/>
              <a:t> </a:t>
            </a:r>
            <a:r>
              <a:rPr lang="de-DE" dirty="0" err="1"/>
              <a:t>often</a:t>
            </a:r>
            <a:r>
              <a:rPr lang="de-DE" dirty="0"/>
              <a:t> not </a:t>
            </a:r>
            <a:r>
              <a:rPr lang="de-DE" dirty="0" err="1"/>
              <a:t>included</a:t>
            </a:r>
            <a:r>
              <a:rPr lang="de-DE" dirty="0"/>
              <a:t> in </a:t>
            </a:r>
            <a:r>
              <a:rPr lang="de-DE" dirty="0" err="1"/>
              <a:t>the</a:t>
            </a:r>
            <a:r>
              <a:rPr lang="de-DE" dirty="0"/>
              <a:t> </a:t>
            </a:r>
            <a:r>
              <a:rPr lang="de-DE" dirty="0" err="1"/>
              <a:t>earliest</a:t>
            </a:r>
            <a:r>
              <a:rPr lang="de-DE" dirty="0"/>
              <a:t> </a:t>
            </a:r>
            <a:r>
              <a:rPr lang="de-DE" dirty="0" err="1"/>
              <a:t>stages</a:t>
            </a:r>
            <a:r>
              <a:rPr lang="de-DE" dirty="0"/>
              <a:t> </a:t>
            </a:r>
            <a:r>
              <a:rPr lang="de-DE" dirty="0" err="1"/>
              <a:t>of</a:t>
            </a:r>
            <a:r>
              <a:rPr lang="de-DE" dirty="0"/>
              <a:t> </a:t>
            </a:r>
            <a:r>
              <a:rPr lang="de-DE" dirty="0" err="1"/>
              <a:t>the</a:t>
            </a:r>
            <a:r>
              <a:rPr lang="de-DE" dirty="0"/>
              <a:t> research </a:t>
            </a:r>
            <a:r>
              <a:rPr lang="de-DE" dirty="0" err="1"/>
              <a:t>lifecycle</a:t>
            </a:r>
            <a:r>
              <a:rPr lang="de-DE" dirty="0"/>
              <a:t>.</a:t>
            </a:r>
          </a:p>
          <a:p>
            <a:endParaRPr lang="de-DE" dirty="0"/>
          </a:p>
          <a:p>
            <a:r>
              <a:rPr lang="de-DE" dirty="0" err="1"/>
              <a:t>However</a:t>
            </a:r>
            <a:r>
              <a:rPr lang="de-DE" dirty="0"/>
              <a:t>, </a:t>
            </a:r>
          </a:p>
          <a:p>
            <a:r>
              <a:rPr lang="de-DE" dirty="0"/>
              <a:t>READ</a:t>
            </a:r>
          </a:p>
          <a:p>
            <a:endParaRPr lang="de-DE" dirty="0"/>
          </a:p>
          <a:p>
            <a:r>
              <a:rPr lang="de-DE" dirty="0"/>
              <a:t>So </a:t>
            </a:r>
            <a:r>
              <a:rPr lang="de-DE" dirty="0" err="1"/>
              <a:t>there</a:t>
            </a:r>
            <a:r>
              <a:rPr lang="de-DE" dirty="0"/>
              <a:t> </a:t>
            </a:r>
            <a:r>
              <a:rPr lang="de-DE" dirty="0" err="1"/>
              <a:t>clearly</a:t>
            </a:r>
            <a:r>
              <a:rPr lang="de-DE" dirty="0"/>
              <a:t> </a:t>
            </a:r>
            <a:r>
              <a:rPr lang="de-DE" dirty="0" err="1"/>
              <a:t>are</a:t>
            </a:r>
            <a:r>
              <a:rPr lang="de-DE" dirty="0"/>
              <a:t> </a:t>
            </a:r>
            <a:r>
              <a:rPr lang="de-DE" dirty="0" err="1"/>
              <a:t>challenges</a:t>
            </a:r>
            <a:r>
              <a:rPr lang="de-DE" dirty="0"/>
              <a:t> and </a:t>
            </a:r>
            <a:r>
              <a:rPr lang="de-DE" dirty="0" err="1"/>
              <a:t>opportunities</a:t>
            </a:r>
            <a:r>
              <a:rPr lang="de-DE" dirty="0"/>
              <a:t> </a:t>
            </a:r>
            <a:r>
              <a:rPr lang="de-DE" dirty="0" err="1"/>
              <a:t>here</a:t>
            </a:r>
            <a:r>
              <a:rPr lang="de-DE" dirty="0"/>
              <a:t>. </a:t>
            </a:r>
            <a:endParaRPr lang="en-GB" dirty="0"/>
          </a:p>
        </p:txBody>
      </p:sp>
      <p:sp>
        <p:nvSpPr>
          <p:cNvPr id="4" name="Slide Number Placeholder 3"/>
          <p:cNvSpPr>
            <a:spLocks noGrp="1"/>
          </p:cNvSpPr>
          <p:nvPr>
            <p:ph type="sldNum" sz="quarter" idx="5"/>
          </p:nvPr>
        </p:nvSpPr>
        <p:spPr/>
        <p:txBody>
          <a:bodyPr/>
          <a:lstStyle/>
          <a:p>
            <a:fld id="{299D7421-AD5D-46DA-91F4-10FFFF42BEC0}" type="slidenum">
              <a:rPr lang="en-US" smtClean="0"/>
              <a:t>15</a:t>
            </a:fld>
            <a:endParaRPr lang="en-US" dirty="0"/>
          </a:p>
        </p:txBody>
      </p:sp>
    </p:spTree>
    <p:extLst>
      <p:ext uri="{BB962C8B-B14F-4D97-AF65-F5344CB8AC3E}">
        <p14:creationId xmlns:p14="http://schemas.microsoft.com/office/powerpoint/2010/main" val="40896944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rPr>
              <a:t>In providing access to facilitated collections we’re aware of the tension between timeliness and good quality description.  Last summer the National Acquisitions Group in the UK prepared a report on the Quality of Shelf Ready metadata to encourage libraries and suppliers to work together to ensure fit for purpose metadata to support discovery and use.  We also have a National Bibliographic Knowledgebase in the UK, which is a piece of national bibliographic data infrastructure which, among other things, supports us in shared cataloguing.   </a:t>
            </a:r>
          </a:p>
          <a:p>
            <a:endParaRPr lang="en-GB" dirty="0"/>
          </a:p>
        </p:txBody>
      </p:sp>
      <p:sp>
        <p:nvSpPr>
          <p:cNvPr id="4" name="Slide Number Placeholder 3"/>
          <p:cNvSpPr>
            <a:spLocks noGrp="1"/>
          </p:cNvSpPr>
          <p:nvPr>
            <p:ph type="sldNum" sz="quarter" idx="5"/>
          </p:nvPr>
        </p:nvSpPr>
        <p:spPr/>
        <p:txBody>
          <a:bodyPr/>
          <a:lstStyle/>
          <a:p>
            <a:fld id="{299D7421-AD5D-46DA-91F4-10FFFF42BEC0}" type="slidenum">
              <a:rPr lang="en-US" smtClean="0"/>
              <a:t>16</a:t>
            </a:fld>
            <a:endParaRPr lang="en-US" dirty="0"/>
          </a:p>
        </p:txBody>
      </p:sp>
    </p:spTree>
    <p:extLst>
      <p:ext uri="{BB962C8B-B14F-4D97-AF65-F5344CB8AC3E}">
        <p14:creationId xmlns:p14="http://schemas.microsoft.com/office/powerpoint/2010/main" val="24308474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NBK supports the work of another UK wide project called Plan M, which stands for Plan Metadata, which is </a:t>
            </a:r>
            <a:r>
              <a:rPr lang="en-GB" sz="1200" dirty="0">
                <a:effectLst/>
                <a:latin typeface="Calibri" panose="020F0502020204030204" pitchFamily="34" charset="0"/>
                <a:ea typeface="Calibri" panose="020F0502020204030204" pitchFamily="34" charset="0"/>
              </a:rPr>
              <a:t>seeking to streamline the bibliographic ecosystem in the UK.   It’s anticipated that an outcome of this will be that the metadata associated with ‘routine acquisition’ will be a solved issue, something we can buy in, without editing, allowing focus on metadata for our inside out collections.    </a:t>
            </a:r>
            <a:endParaRPr lang="en-GB" dirty="0"/>
          </a:p>
          <a:p>
            <a:endParaRPr lang="en-GB" dirty="0"/>
          </a:p>
        </p:txBody>
      </p:sp>
      <p:sp>
        <p:nvSpPr>
          <p:cNvPr id="4" name="Slide Number Placeholder 3"/>
          <p:cNvSpPr>
            <a:spLocks noGrp="1"/>
          </p:cNvSpPr>
          <p:nvPr>
            <p:ph type="sldNum" sz="quarter" idx="5"/>
          </p:nvPr>
        </p:nvSpPr>
        <p:spPr/>
        <p:txBody>
          <a:bodyPr/>
          <a:lstStyle/>
          <a:p>
            <a:fld id="{299D7421-AD5D-46DA-91F4-10FFFF42BEC0}" type="slidenum">
              <a:rPr lang="en-US" smtClean="0"/>
              <a:t>17</a:t>
            </a:fld>
            <a:endParaRPr lang="en-US" dirty="0"/>
          </a:p>
        </p:txBody>
      </p:sp>
    </p:spTree>
    <p:extLst>
      <p:ext uri="{BB962C8B-B14F-4D97-AF65-F5344CB8AC3E}">
        <p14:creationId xmlns:p14="http://schemas.microsoft.com/office/powerpoint/2010/main" val="12814258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r>
              <a:rPr lang="en-GB" sz="1200" dirty="0">
                <a:effectLst/>
                <a:latin typeface="Calibri" panose="020F0502020204030204" pitchFamily="34" charset="0"/>
                <a:ea typeface="Calibri" panose="020F0502020204030204" pitchFamily="34" charset="0"/>
              </a:rPr>
              <a:t>At LSE we’ve embarked on a piece of work I’ve called ‘Fit for Purpose metadata’ which looks, among other things, at how we can increase reliance on externally supplied records in order to create the capacity to engage with digital scholarship and linked data developments for our unique resources.  </a:t>
            </a:r>
          </a:p>
          <a:p>
            <a:r>
              <a:rPr lang="en-GB" sz="1200" dirty="0">
                <a:effectLst/>
                <a:latin typeface="Calibri" panose="020F0502020204030204" pitchFamily="34" charset="0"/>
                <a:ea typeface="Calibri" panose="020F0502020204030204" pitchFamily="34" charset="0"/>
              </a:rPr>
              <a:t>Colleagues in our Digital Library team have been pushing unique content to various platforms - Google Arts and Culture, Flickr, </a:t>
            </a:r>
            <a:r>
              <a:rPr lang="en-GB" sz="1200" dirty="0" err="1">
                <a:effectLst/>
                <a:latin typeface="Calibri" panose="020F0502020204030204" pitchFamily="34" charset="0"/>
                <a:ea typeface="Calibri" panose="020F0502020204030204" pitchFamily="34" charset="0"/>
              </a:rPr>
              <a:t>Unsplash</a:t>
            </a:r>
            <a:r>
              <a:rPr lang="en-GB" sz="1200" dirty="0">
                <a:effectLst/>
                <a:latin typeface="Calibri" panose="020F0502020204030204" pitchFamily="34" charset="0"/>
                <a:ea typeface="Calibri" panose="020F0502020204030204" pitchFamily="34" charset="0"/>
              </a:rPr>
              <a:t> and JSTOR Open Community Collections, and I’ve been looking at how we can link these external platform collections with the Library via </a:t>
            </a:r>
            <a:r>
              <a:rPr lang="en-GB" sz="1200" dirty="0" err="1">
                <a:effectLst/>
                <a:latin typeface="Calibri" panose="020F0502020204030204" pitchFamily="34" charset="0"/>
                <a:ea typeface="Calibri" panose="020F0502020204030204" pitchFamily="34" charset="0"/>
              </a:rPr>
              <a:t>Wikidata</a:t>
            </a:r>
            <a:r>
              <a:rPr lang="en-GB" sz="1200" dirty="0">
                <a:effectLst/>
                <a:latin typeface="Calibri" panose="020F0502020204030204" pitchFamily="34" charset="0"/>
                <a:ea typeface="Calibri" panose="020F0502020204030204" pitchFamily="34" charset="0"/>
              </a:rPr>
              <a:t>.  </a:t>
            </a:r>
          </a:p>
          <a:p>
            <a:endParaRPr lang="en-GB" dirty="0"/>
          </a:p>
        </p:txBody>
      </p:sp>
      <p:sp>
        <p:nvSpPr>
          <p:cNvPr id="4" name="Slide Number Placeholder 3"/>
          <p:cNvSpPr>
            <a:spLocks noGrp="1"/>
          </p:cNvSpPr>
          <p:nvPr>
            <p:ph type="sldNum" sz="quarter" idx="5"/>
          </p:nvPr>
        </p:nvSpPr>
        <p:spPr/>
        <p:txBody>
          <a:bodyPr/>
          <a:lstStyle/>
          <a:p>
            <a:fld id="{0423A2AC-9B78-424E-BB53-8E1EA438AF47}" type="slidenum">
              <a:rPr lang="en-GB" smtClean="0"/>
              <a:t>18</a:t>
            </a:fld>
            <a:endParaRPr lang="en-GB"/>
          </a:p>
        </p:txBody>
      </p:sp>
    </p:spTree>
    <p:extLst>
      <p:ext uri="{BB962C8B-B14F-4D97-AF65-F5344CB8AC3E}">
        <p14:creationId xmlns:p14="http://schemas.microsoft.com/office/powerpoint/2010/main" val="20882926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rPr>
              <a:t>Working with unique content tends to mean we’re outside the realm of traditional library name authority files, and there’s a project being run by the Archives Hub, called the Names project, to explore how to process and match names to enable linking resources from different collections.  </a:t>
            </a:r>
          </a:p>
          <a:p>
            <a:r>
              <a:rPr lang="en-GB" sz="1200" dirty="0">
                <a:effectLst/>
                <a:latin typeface="Calibri" panose="020F0502020204030204" pitchFamily="34" charset="0"/>
                <a:ea typeface="Calibri" panose="020F0502020204030204" pitchFamily="34" charset="0"/>
              </a:rPr>
              <a:t>Unique content also often means we’re working with the different formats Karen’s highlighted.  Jisc, who provide digital services and solutions to the UK Higher Education sector, recently worked with LSE and UCL to explore using IIIF to ease cataloguing issues and bottlenecks in digitisation projects.  The University of Manchester have developed expertise with TEI for work with their digital collections to provide rich, contextual metadata.    </a:t>
            </a:r>
          </a:p>
          <a:p>
            <a:r>
              <a:rPr lang="en-GB" sz="1200" dirty="0">
                <a:effectLst/>
                <a:latin typeface="Calibri" panose="020F0502020204030204" pitchFamily="34" charset="0"/>
                <a:ea typeface="Calibri" panose="020F0502020204030204" pitchFamily="34" charset="0"/>
              </a:rPr>
              <a:t>Research data is an emerging area of involvement for metadata colleagues - during lockdown the metadata team at LSE have carried out an audit of LSE datasets in external repositories to support our Research Excellence Framework submission.  Elsewhere metadata colleagues are sometimes involved in providing the metadata for internal research data repositories.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Calibri" panose="020F0502020204030204" pitchFamily="34" charset="0"/>
              <a:ea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fld id="{299D7421-AD5D-46DA-91F4-10FFFF42BEC0}" type="slidenum">
              <a:rPr lang="en-US" smtClean="0"/>
              <a:t>19</a:t>
            </a:fld>
            <a:endParaRPr lang="en-US" dirty="0"/>
          </a:p>
        </p:txBody>
      </p:sp>
    </p:spTree>
    <p:extLst>
      <p:ext uri="{BB962C8B-B14F-4D97-AF65-F5344CB8AC3E}">
        <p14:creationId xmlns:p14="http://schemas.microsoft.com/office/powerpoint/2010/main" val="42810316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r>
              <a:rPr lang="en-US" dirty="0"/>
              <a:t>My name is … I am … A historian by training, I have worked on topics related to next-gen metadata for a couple of years now, mostly in the area of persistent identifiers. </a:t>
            </a:r>
          </a:p>
          <a:p>
            <a:endParaRPr lang="en-US" dirty="0"/>
          </a:p>
          <a:p>
            <a:r>
              <a:rPr lang="en-US" dirty="0"/>
              <a:t>And my co-presenter, Helen … </a:t>
            </a:r>
          </a:p>
        </p:txBody>
      </p:sp>
      <p:sp>
        <p:nvSpPr>
          <p:cNvPr id="4" name="Slide Number Placeholder 3"/>
          <p:cNvSpPr>
            <a:spLocks noGrp="1"/>
          </p:cNvSpPr>
          <p:nvPr>
            <p:ph type="sldNum" sz="quarter" idx="5"/>
          </p:nvPr>
        </p:nvSpPr>
        <p:spPr/>
        <p:txBody>
          <a:bodyPr/>
          <a:lstStyle/>
          <a:p>
            <a:fld id="{299D7421-AD5D-46DA-91F4-10FFFF42BEC0}" type="slidenum">
              <a:rPr lang="en-US" smtClean="0"/>
              <a:t>2</a:t>
            </a:fld>
            <a:endParaRPr lang="en-US" dirty="0"/>
          </a:p>
        </p:txBody>
      </p:sp>
    </p:spTree>
    <p:extLst>
      <p:ext uri="{BB962C8B-B14F-4D97-AF65-F5344CB8AC3E}">
        <p14:creationId xmlns:p14="http://schemas.microsoft.com/office/powerpoint/2010/main" val="17281764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Metadata as a Service refers to uses of metadata beyond describing materials.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can lead to the development of new applications, an example of which is given on the left hand side on the slide: A visualization of the distribution of Australian aboriginal languages as represented in the Australian National Bibliographic Database, drawn from the language codes assigned.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photo on the right shows a decoration in the Hachette publisher group headquarters. The “River of authors”, as it is called, it based on bibliometrics supplied by the British Library on Hachette’s top authors represented in the BL’s catalog. Indeed a beautiful example of metadata visualization.</a:t>
            </a:r>
          </a:p>
          <a:p>
            <a:endParaRPr lang="en-US" dirty="0"/>
          </a:p>
          <a:p>
            <a:r>
              <a:rPr lang="en-US" dirty="0"/>
              <a:t>Metadata as a service can also include metrics, consultancy or semantic indexing. </a:t>
            </a:r>
          </a:p>
          <a:p>
            <a:endParaRPr lang="en-US" dirty="0"/>
          </a:p>
        </p:txBody>
      </p:sp>
      <p:sp>
        <p:nvSpPr>
          <p:cNvPr id="4" name="Slide Number Placeholder 3"/>
          <p:cNvSpPr>
            <a:spLocks noGrp="1"/>
          </p:cNvSpPr>
          <p:nvPr>
            <p:ph type="sldNum" sz="quarter" idx="5"/>
          </p:nvPr>
        </p:nvSpPr>
        <p:spPr/>
        <p:txBody>
          <a:bodyPr/>
          <a:lstStyle/>
          <a:p>
            <a:fld id="{299D7421-AD5D-46DA-91F4-10FFFF42BEC0}" type="slidenum">
              <a:rPr lang="en-US" smtClean="0"/>
              <a:t>20</a:t>
            </a:fld>
            <a:endParaRPr lang="en-US" dirty="0"/>
          </a:p>
        </p:txBody>
      </p:sp>
    </p:spTree>
    <p:extLst>
      <p:ext uri="{BB962C8B-B14F-4D97-AF65-F5344CB8AC3E}">
        <p14:creationId xmlns:p14="http://schemas.microsoft.com/office/powerpoint/2010/main" val="10553081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r>
              <a:rPr lang="en-GB" sz="1200" dirty="0">
                <a:effectLst/>
                <a:latin typeface="Calibri" panose="020F0502020204030204" pitchFamily="34" charset="0"/>
                <a:ea typeface="Calibri" panose="020F0502020204030204" pitchFamily="34" charset="0"/>
              </a:rPr>
              <a:t>The evolution of metadata as a service brings new opportunities for involvement and I think it’s important to be proactive in seeking those out.   </a:t>
            </a:r>
          </a:p>
          <a:p>
            <a:r>
              <a:rPr lang="en-GB" sz="1200" dirty="0">
                <a:effectLst/>
                <a:latin typeface="Calibri" panose="020F0502020204030204" pitchFamily="34" charset="0"/>
                <a:ea typeface="Calibri" panose="020F0502020204030204" pitchFamily="34" charset="0"/>
              </a:rPr>
              <a:t>Before lockdown I began a piece of work at LSE to review and reprioritise the work of the Metadata team to ensure we were supporting the changing needs of the library.   As a result of this I’ve been seeking to reposition the team as a collaborative partner and also think about how we can establish metadata as a primary output in its own right, not simply as a supporting feature of other library services.  </a:t>
            </a:r>
          </a:p>
          <a:p>
            <a:endParaRPr lang="en-GB" dirty="0"/>
          </a:p>
        </p:txBody>
      </p:sp>
      <p:sp>
        <p:nvSpPr>
          <p:cNvPr id="4" name="Slide Number Placeholder 3"/>
          <p:cNvSpPr>
            <a:spLocks noGrp="1"/>
          </p:cNvSpPr>
          <p:nvPr>
            <p:ph type="sldNum" sz="quarter" idx="5"/>
          </p:nvPr>
        </p:nvSpPr>
        <p:spPr/>
        <p:txBody>
          <a:bodyPr/>
          <a:lstStyle/>
          <a:p>
            <a:fld id="{299D7421-AD5D-46DA-91F4-10FFFF42BEC0}" type="slidenum">
              <a:rPr lang="en-US" smtClean="0"/>
              <a:t>21</a:t>
            </a:fld>
            <a:endParaRPr lang="en-US" dirty="0"/>
          </a:p>
        </p:txBody>
      </p:sp>
    </p:spTree>
    <p:extLst>
      <p:ext uri="{BB962C8B-B14F-4D97-AF65-F5344CB8AC3E}">
        <p14:creationId xmlns:p14="http://schemas.microsoft.com/office/powerpoint/2010/main" val="1691264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r>
              <a:rPr lang="en-GB" sz="1200" dirty="0">
                <a:effectLst/>
                <a:latin typeface="Calibri" panose="020F0502020204030204" pitchFamily="34" charset="0"/>
                <a:ea typeface="Calibri" panose="020F0502020204030204" pitchFamily="34" charset="0"/>
              </a:rPr>
              <a:t>Lockdown last year had an unexpected impact on this, but we were able to increase cross team working with the Research Support team, revive some involvement with Digital Library projects and plan work with the Online Services team as part of optimising library systems work.  </a:t>
            </a:r>
          </a:p>
          <a:p>
            <a:r>
              <a:rPr lang="en-GB" sz="1200" dirty="0">
                <a:effectLst/>
                <a:latin typeface="Calibri" panose="020F0502020204030204" pitchFamily="34" charset="0"/>
                <a:ea typeface="Calibri" panose="020F0502020204030204" pitchFamily="34" charset="0"/>
              </a:rPr>
              <a:t>Longer term I want us to look at collaborative partnerships to open up our metadata and expose it on the Web, and consider how collection metadata might be useful for research.  </a:t>
            </a:r>
          </a:p>
          <a:p>
            <a:endParaRPr lang="en-GB" dirty="0"/>
          </a:p>
        </p:txBody>
      </p:sp>
      <p:sp>
        <p:nvSpPr>
          <p:cNvPr id="4" name="Slide Number Placeholder 3"/>
          <p:cNvSpPr>
            <a:spLocks noGrp="1"/>
          </p:cNvSpPr>
          <p:nvPr>
            <p:ph type="sldNum" sz="quarter" idx="5"/>
          </p:nvPr>
        </p:nvSpPr>
        <p:spPr/>
        <p:txBody>
          <a:bodyPr/>
          <a:lstStyle/>
          <a:p>
            <a:fld id="{299D7421-AD5D-46DA-91F4-10FFFF42BEC0}" type="slidenum">
              <a:rPr lang="en-US" smtClean="0"/>
              <a:t>22</a:t>
            </a:fld>
            <a:endParaRPr lang="en-US" dirty="0"/>
          </a:p>
        </p:txBody>
      </p:sp>
    </p:spTree>
    <p:extLst>
      <p:ext uri="{BB962C8B-B14F-4D97-AF65-F5344CB8AC3E}">
        <p14:creationId xmlns:p14="http://schemas.microsoft.com/office/powerpoint/2010/main" val="4644773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rPr>
              <a:t>The idea of the catalogue as data is a culture shift we’re beginning to see more.  James Baker, at the University of Sussex has blogged about the Legacies of Catalogue Descriptions project looking at computational, critical and curatorial analysis of collection catalogues.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rPr>
              <a:t>And Tim Hitchcock, also from Sussex, gave a fascinating presentation at the Research Libraries UK 2019 conference about connecting scholars with bibliographic data for research.  </a:t>
            </a:r>
          </a:p>
          <a:p>
            <a:endParaRPr lang="en-GB" dirty="0"/>
          </a:p>
        </p:txBody>
      </p:sp>
      <p:sp>
        <p:nvSpPr>
          <p:cNvPr id="4" name="Slide Number Placeholder 3"/>
          <p:cNvSpPr>
            <a:spLocks noGrp="1"/>
          </p:cNvSpPr>
          <p:nvPr>
            <p:ph type="sldNum" sz="quarter" idx="5"/>
          </p:nvPr>
        </p:nvSpPr>
        <p:spPr/>
        <p:txBody>
          <a:bodyPr/>
          <a:lstStyle/>
          <a:p>
            <a:fld id="{299D7421-AD5D-46DA-91F4-10FFFF42BEC0}" type="slidenum">
              <a:rPr lang="en-US" smtClean="0"/>
              <a:t>23</a:t>
            </a:fld>
            <a:endParaRPr lang="en-US" dirty="0"/>
          </a:p>
        </p:txBody>
      </p:sp>
    </p:spTree>
    <p:extLst>
      <p:ext uri="{BB962C8B-B14F-4D97-AF65-F5344CB8AC3E}">
        <p14:creationId xmlns:p14="http://schemas.microsoft.com/office/powerpoint/2010/main" val="30499056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All these developments clearly have implications on the staffing requirements, and this generated lots of discussion among the Metadata Managers.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culture shift is needed,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“from pride in production alone” – how many records you can produce in a single day or in a month -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valuing …” (READ)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Other subtopics in this realm are new tools and skills needed, self-education, and addressing staff turnover. </a:t>
            </a:r>
          </a:p>
        </p:txBody>
      </p:sp>
      <p:sp>
        <p:nvSpPr>
          <p:cNvPr id="4" name="Slide Number Placeholder 3"/>
          <p:cNvSpPr>
            <a:spLocks noGrp="1"/>
          </p:cNvSpPr>
          <p:nvPr>
            <p:ph type="sldNum" sz="quarter" idx="5"/>
          </p:nvPr>
        </p:nvSpPr>
        <p:spPr/>
        <p:txBody>
          <a:bodyPr/>
          <a:lstStyle/>
          <a:p>
            <a:fld id="{299D7421-AD5D-46DA-91F4-10FFFF42BEC0}" type="slidenum">
              <a:rPr lang="en-US" smtClean="0"/>
              <a:t>24</a:t>
            </a:fld>
            <a:endParaRPr lang="en-US" dirty="0"/>
          </a:p>
        </p:txBody>
      </p:sp>
    </p:spTree>
    <p:extLst>
      <p:ext uri="{BB962C8B-B14F-4D97-AF65-F5344CB8AC3E}">
        <p14:creationId xmlns:p14="http://schemas.microsoft.com/office/powerpoint/2010/main" val="24433478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rPr>
              <a:t>Research Libraries UK in particular have highlighted the culture shift we’re seeing through their Manifesto for the Digital Shift in research libraries, and their new Digital Shift Forum.  </a:t>
            </a:r>
            <a:endParaRPr lang="en-GB" sz="1200" dirty="0"/>
          </a:p>
        </p:txBody>
      </p:sp>
      <p:sp>
        <p:nvSpPr>
          <p:cNvPr id="4" name="Slide Number Placeholder 3"/>
          <p:cNvSpPr>
            <a:spLocks noGrp="1"/>
          </p:cNvSpPr>
          <p:nvPr>
            <p:ph type="sldNum" sz="quarter" idx="5"/>
          </p:nvPr>
        </p:nvSpPr>
        <p:spPr/>
        <p:txBody>
          <a:bodyPr/>
          <a:lstStyle/>
          <a:p>
            <a:fld id="{299D7421-AD5D-46DA-91F4-10FFFF42BEC0}" type="slidenum">
              <a:rPr lang="en-US" smtClean="0"/>
              <a:t>25</a:t>
            </a:fld>
            <a:endParaRPr lang="en-US" dirty="0"/>
          </a:p>
        </p:txBody>
      </p:sp>
    </p:spTree>
    <p:extLst>
      <p:ext uri="{BB962C8B-B14F-4D97-AF65-F5344CB8AC3E}">
        <p14:creationId xmlns:p14="http://schemas.microsoft.com/office/powerpoint/2010/main" val="41707291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r>
              <a:rPr lang="en-GB" sz="1200" dirty="0">
                <a:effectLst/>
                <a:latin typeface="Calibri" panose="020F0502020204030204" pitchFamily="34" charset="0"/>
                <a:ea typeface="Calibri" panose="020F0502020204030204" pitchFamily="34" charset="0"/>
                <a:cs typeface="Times New Roman" panose="02020603050405020304" pitchFamily="18" charset="0"/>
              </a:rPr>
              <a:t>In this environment it’s vital not only to know, but to show how metadata links with and supports our library and institutional strategies – at LSE we do that through a team purpose tree which shows where our work fits into the library strategy, in turn informed by institutional strategy.  </a:t>
            </a:r>
          </a:p>
        </p:txBody>
      </p:sp>
      <p:sp>
        <p:nvSpPr>
          <p:cNvPr id="4" name="Slide Number Placeholder 3"/>
          <p:cNvSpPr>
            <a:spLocks noGrp="1"/>
          </p:cNvSpPr>
          <p:nvPr>
            <p:ph type="sldNum" sz="quarter" idx="5"/>
          </p:nvPr>
        </p:nvSpPr>
        <p:spPr/>
        <p:txBody>
          <a:bodyPr/>
          <a:lstStyle/>
          <a:p>
            <a:fld id="{299D7421-AD5D-46DA-91F4-10FFFF42BEC0}" type="slidenum">
              <a:rPr lang="en-US" smtClean="0"/>
              <a:t>26</a:t>
            </a:fld>
            <a:endParaRPr lang="en-US" dirty="0"/>
          </a:p>
        </p:txBody>
      </p:sp>
    </p:spTree>
    <p:extLst>
      <p:ext uri="{BB962C8B-B14F-4D97-AF65-F5344CB8AC3E}">
        <p14:creationId xmlns:p14="http://schemas.microsoft.com/office/powerpoint/2010/main" val="2967370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rPr>
              <a:t>Flexibility is absolutely key so that metadata colleagues can support the wider work of the library, and I try to see where our metadata expertise can be valuable to other work in the Library.  During lockdown colleagues in the Metadata team at LSE were able to get involved in reviewing Data Management Plans and that’s enriched their work in the Metadata team  by giving visibility of an earlier part of the research process when they’re used to working towards the end of it.    </a:t>
            </a:r>
          </a:p>
          <a:p>
            <a:endParaRPr lang="en-GB" dirty="0"/>
          </a:p>
        </p:txBody>
      </p:sp>
      <p:sp>
        <p:nvSpPr>
          <p:cNvPr id="4" name="Slide Number Placeholder 3"/>
          <p:cNvSpPr>
            <a:spLocks noGrp="1"/>
          </p:cNvSpPr>
          <p:nvPr>
            <p:ph type="sldNum" sz="quarter" idx="5"/>
          </p:nvPr>
        </p:nvSpPr>
        <p:spPr/>
        <p:txBody>
          <a:bodyPr/>
          <a:lstStyle/>
          <a:p>
            <a:fld id="{299D7421-AD5D-46DA-91F4-10FFFF42BEC0}" type="slidenum">
              <a:rPr lang="en-US" smtClean="0"/>
              <a:t>27</a:t>
            </a:fld>
            <a:endParaRPr lang="en-US" dirty="0"/>
          </a:p>
        </p:txBody>
      </p:sp>
    </p:spTree>
    <p:extLst>
      <p:ext uri="{BB962C8B-B14F-4D97-AF65-F5344CB8AC3E}">
        <p14:creationId xmlns:p14="http://schemas.microsoft.com/office/powerpoint/2010/main" val="41828705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rPr>
              <a:t>We also need to be prepared to carry out process reviews and seek out efficiencies.  This year one of my team has been looking at how brief record rules in Alma, our Library Management System, might help us to spend less time reviewing metadata for teaching collections, and is hopeful we can shave 170 hours off the process a year.  And we need to look at where we need new skills - another of my team is learning Python and has used new skills to further automate our blog metadata and some research support tasks.  Time saved in the team is then repurposed to new and developmental work.  My message as we navigate this culture shift in our libraries and transition to the next generation of metadata is don’t be afraid to experiment – that’s how we’ll learn and develop new skills to support our profession in the global sharing of data.    </a:t>
            </a:r>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423A2AC-9B78-424E-BB53-8E1EA438AF47}"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8657723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report concludes with the observation that READ.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srgbClr val="1A2A39"/>
                </a:solidFill>
                <a:effectLst/>
                <a:latin typeface="Graphik-Regular"/>
              </a:rPr>
              <a:t>The resulting impact will be global, affecting how librarians and archivists will describe the inside-out and facilitated collections, inspiring new offerings of “metadata as a service,” and influencing future staffing requirements.</a:t>
            </a:r>
            <a:r>
              <a:rPr lang="en-GB" dirty="0"/>
              <a:t>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OCLC, work is underway to build a Shared Entity Management Infrastructure, and the Focus Group’s expectation is that it will address many of the challenges documented in the report around persistent identifiers, especially providing language-neutral links to trustworthy sources.  </a:t>
            </a:r>
            <a:br>
              <a:rPr lang="en-GB" dirty="0"/>
            </a:b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Another final key take-away from all the discussion was: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Good linked data requires good metadata!</a:t>
            </a:r>
          </a:p>
          <a:p>
            <a:endParaRPr lang="en-US" dirty="0"/>
          </a:p>
          <a:p>
            <a:r>
              <a:rPr lang="en-US" dirty="0"/>
              <a:t>So if you are a contributor to good metadata today, thank you for doing this, your efforts will greatly help create good linked data in the future. </a:t>
            </a:r>
          </a:p>
          <a:p>
            <a:endParaRPr lang="en-US" dirty="0"/>
          </a:p>
          <a:p>
            <a:endParaRPr lang="en-US" dirty="0"/>
          </a:p>
        </p:txBody>
      </p:sp>
      <p:sp>
        <p:nvSpPr>
          <p:cNvPr id="4" name="Slide Number Placeholder 3"/>
          <p:cNvSpPr>
            <a:spLocks noGrp="1"/>
          </p:cNvSpPr>
          <p:nvPr>
            <p:ph type="sldNum" sz="quarter" idx="5"/>
          </p:nvPr>
        </p:nvSpPr>
        <p:spPr/>
        <p:txBody>
          <a:bodyPr/>
          <a:lstStyle/>
          <a:p>
            <a:fld id="{299D7421-AD5D-46DA-91F4-10FFFF42BEC0}" type="slidenum">
              <a:rPr lang="en-US" smtClean="0"/>
              <a:t>29</a:t>
            </a:fld>
            <a:endParaRPr lang="en-US" dirty="0"/>
          </a:p>
        </p:txBody>
      </p:sp>
    </p:spTree>
    <p:extLst>
      <p:ext uri="{BB962C8B-B14F-4D97-AF65-F5344CB8AC3E}">
        <p14:creationId xmlns:p14="http://schemas.microsoft.com/office/powerpoint/2010/main" val="40832287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r>
              <a:rPr lang="en-US" sz="1200" dirty="0"/>
              <a:t>With this presentation, I am standing on the shoulders of a giant in metadata land – my former colleague at OCLC, Karen Smith-Yoshimura, who just recently retired. </a:t>
            </a:r>
          </a:p>
          <a:p>
            <a:r>
              <a:rPr lang="en-US" sz="1200" dirty="0"/>
              <a:t>For 25 years, Karen has worked extensively on the metadata needed to describe and provide access to the multilingual </a:t>
            </a:r>
            <a:r>
              <a:rPr lang="en-US" sz="1200" dirty="0" err="1"/>
              <a:t>rEsources</a:t>
            </a:r>
            <a:r>
              <a:rPr lang="en-US" sz="1200" dirty="0"/>
              <a:t> managed by libraries, archives and museums and other cultural heritage organizations. Her work also included identifiers and linked data. </a:t>
            </a:r>
          </a:p>
          <a:p>
            <a:endParaRPr lang="en-US" sz="1200" dirty="0"/>
          </a:p>
          <a:p>
            <a:r>
              <a:rPr lang="en-US" sz="1200" dirty="0"/>
              <a:t>As an OCLC Research Senior Program Officer, Karen has also for many years convened discussions among Metadata Managers within the OCLC Research Library Partnership, the so-called </a:t>
            </a:r>
            <a:r>
              <a:rPr lang="en-US" dirty="0"/>
              <a:t>OCLC Research Library Partners Metadata Managers Focus Group (quite a mouthful), a transnational group of subject matter experts from 11 countries spanning four continents. </a:t>
            </a:r>
          </a:p>
          <a:p>
            <a:endParaRPr lang="en-US" dirty="0"/>
          </a:p>
          <a:p>
            <a:r>
              <a:rPr lang="en-US" dirty="0"/>
              <a:t>The rich, robust and sustained discussions of this diverse group over many years formed the fundament for her final report and opus magnum, </a:t>
            </a:r>
            <a:r>
              <a:rPr lang="en-GB" sz="1200" dirty="0">
                <a:effectLst/>
                <a:latin typeface="Arial" panose="020B0604020202020204" pitchFamily="34" charset="0"/>
                <a:ea typeface="Calibri" panose="020F0502020204030204" pitchFamily="34" charset="0"/>
                <a:cs typeface="Times New Roman" panose="02020603050405020304" pitchFamily="18" charset="0"/>
              </a:rPr>
              <a:t>“Transitioning to the Next Generation of Metadata”, which is a meta-synthesis of the key trends that emerged from the discussions, shines a light on the </a:t>
            </a:r>
            <a:r>
              <a:rPr lang="en-GB" sz="1200" b="1" dirty="0">
                <a:effectLst/>
                <a:latin typeface="Arial" panose="020B0604020202020204" pitchFamily="34" charset="0"/>
                <a:ea typeface="Calibri" panose="020F0502020204030204" pitchFamily="34" charset="0"/>
                <a:cs typeface="Times New Roman" panose="02020603050405020304" pitchFamily="18" charset="0"/>
              </a:rPr>
              <a:t>evolution</a:t>
            </a:r>
            <a:r>
              <a:rPr lang="en-GB" sz="1200" dirty="0">
                <a:effectLst/>
                <a:latin typeface="Arial" panose="020B0604020202020204" pitchFamily="34" charset="0"/>
                <a:ea typeface="Calibri" panose="020F0502020204030204" pitchFamily="34" charset="0"/>
                <a:cs typeface="Times New Roman" panose="02020603050405020304" pitchFamily="18" charset="0"/>
              </a:rPr>
              <a:t> of the next generation of metadata and offers clear direction for libraries.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99D7421-AD5D-46DA-91F4-10FFFF42BEC0}" type="slidenum">
              <a:rPr lang="en-US" smtClean="0"/>
              <a:t>3</a:t>
            </a:fld>
            <a:endParaRPr lang="en-US" dirty="0"/>
          </a:p>
        </p:txBody>
      </p:sp>
    </p:spTree>
    <p:extLst>
      <p:ext uri="{BB962C8B-B14F-4D97-AF65-F5344CB8AC3E}">
        <p14:creationId xmlns:p14="http://schemas.microsoft.com/office/powerpoint/2010/main" val="7660956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r>
              <a:rPr lang="en-US" dirty="0"/>
              <a:t>This concludes our summary of key highlights from this extremely rich and informative report. </a:t>
            </a:r>
          </a:p>
          <a:p>
            <a:endParaRPr lang="en-US" dirty="0"/>
          </a:p>
          <a:p>
            <a:r>
              <a:rPr lang="en-US" dirty="0"/>
              <a:t>And as promised earlier: </a:t>
            </a:r>
          </a:p>
          <a:p>
            <a:r>
              <a:rPr lang="en-US" dirty="0"/>
              <a:t>Helen has done a </a:t>
            </a:r>
            <a:r>
              <a:rPr lang="en-US" dirty="0" err="1"/>
              <a:t>marvellous</a:t>
            </a:r>
            <a:r>
              <a:rPr lang="en-US" dirty="0"/>
              <a:t> job of pulling together all those references that we refer to during the presentation. </a:t>
            </a:r>
          </a:p>
          <a:p>
            <a:r>
              <a:rPr lang="en-US" dirty="0"/>
              <a:t>CLICK</a:t>
            </a:r>
          </a:p>
        </p:txBody>
      </p:sp>
      <p:sp>
        <p:nvSpPr>
          <p:cNvPr id="4" name="Slide Number Placeholder 3"/>
          <p:cNvSpPr>
            <a:spLocks noGrp="1"/>
          </p:cNvSpPr>
          <p:nvPr>
            <p:ph type="sldNum" sz="quarter" idx="5"/>
          </p:nvPr>
        </p:nvSpPr>
        <p:spPr/>
        <p:txBody>
          <a:bodyPr/>
          <a:lstStyle/>
          <a:p>
            <a:fld id="{299D7421-AD5D-46DA-91F4-10FFFF42BEC0}" type="slidenum">
              <a:rPr lang="en-US" smtClean="0"/>
              <a:t>30</a:t>
            </a:fld>
            <a:endParaRPr lang="en-US" dirty="0"/>
          </a:p>
        </p:txBody>
      </p:sp>
    </p:spTree>
    <p:extLst>
      <p:ext uri="{BB962C8B-B14F-4D97-AF65-F5344CB8AC3E}">
        <p14:creationId xmlns:p14="http://schemas.microsoft.com/office/powerpoint/2010/main" val="23565560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99D7421-AD5D-46DA-91F4-10FFFF42BEC0}" type="slidenum">
              <a:rPr lang="en-US" smtClean="0"/>
              <a:t>31</a:t>
            </a:fld>
            <a:endParaRPr lang="en-US" dirty="0"/>
          </a:p>
        </p:txBody>
      </p:sp>
    </p:spTree>
    <p:extLst>
      <p:ext uri="{BB962C8B-B14F-4D97-AF65-F5344CB8AC3E}">
        <p14:creationId xmlns:p14="http://schemas.microsoft.com/office/powerpoint/2010/main" val="33273397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99D7421-AD5D-46DA-91F4-10FFFF42BEC0}" type="slidenum">
              <a:rPr lang="en-US" smtClean="0"/>
              <a:t>32</a:t>
            </a:fld>
            <a:endParaRPr lang="en-US" dirty="0"/>
          </a:p>
        </p:txBody>
      </p:sp>
    </p:spTree>
    <p:extLst>
      <p:ext uri="{BB962C8B-B14F-4D97-AF65-F5344CB8AC3E}">
        <p14:creationId xmlns:p14="http://schemas.microsoft.com/office/powerpoint/2010/main" val="15363045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99D7421-AD5D-46DA-91F4-10FFFF42BEC0}" type="slidenum">
              <a:rPr lang="en-US" smtClean="0"/>
              <a:t>33</a:t>
            </a:fld>
            <a:endParaRPr lang="en-US" dirty="0"/>
          </a:p>
        </p:txBody>
      </p:sp>
    </p:spTree>
    <p:extLst>
      <p:ext uri="{BB962C8B-B14F-4D97-AF65-F5344CB8AC3E}">
        <p14:creationId xmlns:p14="http://schemas.microsoft.com/office/powerpoint/2010/main" val="14536613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99D7421-AD5D-46DA-91F4-10FFFF42BEC0}" type="slidenum">
              <a:rPr lang="en-US" smtClean="0"/>
              <a:t>34</a:t>
            </a:fld>
            <a:endParaRPr lang="en-US" dirty="0"/>
          </a:p>
        </p:txBody>
      </p:sp>
    </p:spTree>
    <p:extLst>
      <p:ext uri="{BB962C8B-B14F-4D97-AF65-F5344CB8AC3E}">
        <p14:creationId xmlns:p14="http://schemas.microsoft.com/office/powerpoint/2010/main" val="6981441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99D7421-AD5D-46DA-91F4-10FFFF42BEC0}" type="slidenum">
              <a:rPr lang="en-US" smtClean="0"/>
              <a:t>35</a:t>
            </a:fld>
            <a:endParaRPr lang="en-US" dirty="0"/>
          </a:p>
        </p:txBody>
      </p:sp>
    </p:spTree>
    <p:extLst>
      <p:ext uri="{BB962C8B-B14F-4D97-AF65-F5344CB8AC3E}">
        <p14:creationId xmlns:p14="http://schemas.microsoft.com/office/powerpoint/2010/main" val="42207175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99D7421-AD5D-46DA-91F4-10FFFF42BEC0}" type="slidenum">
              <a:rPr lang="en-US" smtClean="0"/>
              <a:t>36</a:t>
            </a:fld>
            <a:endParaRPr lang="en-US" dirty="0"/>
          </a:p>
        </p:txBody>
      </p:sp>
    </p:spTree>
    <p:extLst>
      <p:ext uri="{BB962C8B-B14F-4D97-AF65-F5344CB8AC3E}">
        <p14:creationId xmlns:p14="http://schemas.microsoft.com/office/powerpoint/2010/main" val="1165712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99D7421-AD5D-46DA-91F4-10FFFF42BEC0}" type="slidenum">
              <a:rPr lang="en-US" smtClean="0"/>
              <a:t>37</a:t>
            </a:fld>
            <a:endParaRPr lang="en-US" dirty="0"/>
          </a:p>
        </p:txBody>
      </p:sp>
    </p:spTree>
    <p:extLst>
      <p:ext uri="{BB962C8B-B14F-4D97-AF65-F5344CB8AC3E}">
        <p14:creationId xmlns:p14="http://schemas.microsoft.com/office/powerpoint/2010/main" val="3645533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r>
              <a:rPr lang="en-US" dirty="0"/>
              <a:t>So thank you for your attention – and now we should have some time for questions or discussion. We would love to hear what you think, and in how far what Helen talked about specifically resonates with you here in your different regional settings. </a:t>
            </a:r>
          </a:p>
          <a:p>
            <a:endParaRPr lang="en-US"/>
          </a:p>
          <a:p>
            <a:endParaRPr lang="en-US" dirty="0"/>
          </a:p>
        </p:txBody>
      </p:sp>
      <p:sp>
        <p:nvSpPr>
          <p:cNvPr id="4" name="Slide Number Placeholder 3"/>
          <p:cNvSpPr>
            <a:spLocks noGrp="1"/>
          </p:cNvSpPr>
          <p:nvPr>
            <p:ph type="sldNum" sz="quarter" idx="10"/>
          </p:nvPr>
        </p:nvSpPr>
        <p:spPr/>
        <p:txBody>
          <a:bodyPr/>
          <a:lstStyle/>
          <a:p>
            <a:fld id="{299D7421-AD5D-46DA-91F4-10FFFF42BEC0}" type="slidenum">
              <a:rPr lang="en-US" smtClean="0"/>
              <a:t>38</a:t>
            </a:fld>
            <a:endParaRPr lang="en-US" dirty="0"/>
          </a:p>
        </p:txBody>
      </p:sp>
    </p:spTree>
    <p:extLst>
      <p:ext uri="{BB962C8B-B14F-4D97-AF65-F5344CB8AC3E}">
        <p14:creationId xmlns:p14="http://schemas.microsoft.com/office/powerpoint/2010/main" val="42349348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let me give you some background on this group, the OCLC Research Library Partners Metadata Managers Focus Group, since it was the interactions with this group that provided the fodder for the report.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FG itself has representatives from 62 research institutions, from 11 countries, spanning four continents.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Every year the FG members were asked to respond to a set of question sets. Over the last 6 years covered in the report, 2015-2020, if you compiled all of those responses, it came to 777 pages (and yes, Karen counted them). These compilations served as the basis of discussions with the FG, altogether 93 hours of discussions.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My co-presenter today, Helen, was one of the Focus Group members, one of the people who contributed to the 777 pages and contributed to some of those discussions. </a:t>
            </a:r>
          </a:p>
        </p:txBody>
      </p:sp>
      <p:sp>
        <p:nvSpPr>
          <p:cNvPr id="4" name="Slide Number Placeholder 3"/>
          <p:cNvSpPr>
            <a:spLocks noGrp="1"/>
          </p:cNvSpPr>
          <p:nvPr>
            <p:ph type="sldNum" sz="quarter" idx="5"/>
          </p:nvPr>
        </p:nvSpPr>
        <p:spPr/>
        <p:txBody>
          <a:bodyPr/>
          <a:lstStyle/>
          <a:p>
            <a:fld id="{299D7421-AD5D-46DA-91F4-10FFFF42BEC0}" type="slidenum">
              <a:rPr lang="en-US" smtClean="0"/>
              <a:t>39</a:t>
            </a:fld>
            <a:endParaRPr lang="en-US" dirty="0"/>
          </a:p>
        </p:txBody>
      </p:sp>
    </p:spTree>
    <p:extLst>
      <p:ext uri="{BB962C8B-B14F-4D97-AF65-F5344CB8AC3E}">
        <p14:creationId xmlns:p14="http://schemas.microsoft.com/office/powerpoint/2010/main" val="34084208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r>
              <a:rPr lang="en-US" dirty="0"/>
              <a:t>Karen’s report, of which my co-presenter as well as myself were reviewers, categorized the content in these four sections, which we are going to use to structure today’s presentation. </a:t>
            </a:r>
          </a:p>
          <a:p>
            <a:endParaRPr lang="en-US" dirty="0"/>
          </a:p>
          <a:p>
            <a:r>
              <a:rPr lang="en-US" dirty="0"/>
              <a:t>I will briefly highlight some key takeaways from each of these sections, and Helen will provide rich  context and examples for each. </a:t>
            </a:r>
          </a:p>
        </p:txBody>
      </p:sp>
      <p:sp>
        <p:nvSpPr>
          <p:cNvPr id="4" name="Slide Number Placeholder 3"/>
          <p:cNvSpPr>
            <a:spLocks noGrp="1"/>
          </p:cNvSpPr>
          <p:nvPr>
            <p:ph type="sldNum" sz="quarter" idx="5"/>
          </p:nvPr>
        </p:nvSpPr>
        <p:spPr/>
        <p:txBody>
          <a:bodyPr/>
          <a:lstStyle/>
          <a:p>
            <a:fld id="{299D7421-AD5D-46DA-91F4-10FFFF42BEC0}" type="slidenum">
              <a:rPr lang="en-US" smtClean="0"/>
              <a:t>4</a:t>
            </a:fld>
            <a:endParaRPr lang="en-US" dirty="0"/>
          </a:p>
        </p:txBody>
      </p:sp>
    </p:spTree>
    <p:extLst>
      <p:ext uri="{BB962C8B-B14F-4D97-AF65-F5344CB8AC3E}">
        <p14:creationId xmlns:p14="http://schemas.microsoft.com/office/powerpoint/2010/main" val="6856811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ALL of the discussions were summarized in a OCLC Research </a:t>
            </a:r>
            <a:r>
              <a:rPr lang="en-US" dirty="0" err="1"/>
              <a:t>HangingTogether</a:t>
            </a:r>
            <a:r>
              <a:rPr lang="en-US" dirty="0"/>
              <a:t> blog post, a total of 36 of them in this six-year period.</a:t>
            </a:r>
          </a:p>
          <a:p>
            <a:endParaRPr lang="en-US" dirty="0"/>
          </a:p>
        </p:txBody>
      </p:sp>
      <p:sp>
        <p:nvSpPr>
          <p:cNvPr id="4" name="Slide Number Placeholder 3"/>
          <p:cNvSpPr>
            <a:spLocks noGrp="1"/>
          </p:cNvSpPr>
          <p:nvPr>
            <p:ph type="sldNum" sz="quarter" idx="5"/>
          </p:nvPr>
        </p:nvSpPr>
        <p:spPr/>
        <p:txBody>
          <a:bodyPr/>
          <a:lstStyle/>
          <a:p>
            <a:fld id="{299D7421-AD5D-46DA-91F4-10FFFF42BEC0}" type="slidenum">
              <a:rPr lang="en-US" smtClean="0"/>
              <a:t>40</a:t>
            </a:fld>
            <a:endParaRPr lang="en-US" dirty="0"/>
          </a:p>
        </p:txBody>
      </p:sp>
    </p:spTree>
    <p:extLst>
      <p:ext uri="{BB962C8B-B14F-4D97-AF65-F5344CB8AC3E}">
        <p14:creationId xmlns:p14="http://schemas.microsoft.com/office/powerpoint/2010/main" val="34583754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r>
              <a:rPr lang="en-US" dirty="0"/>
              <a:t>Just a note: OCLC also published as a supplementary document to the report an annotated bibliography of all the HangingTogether blog posts cited in the report, organized to mirror the sections of the report, and providing more details on each blog post.</a:t>
            </a:r>
          </a:p>
        </p:txBody>
      </p:sp>
      <p:sp>
        <p:nvSpPr>
          <p:cNvPr id="4" name="Slide Number Placeholder 3"/>
          <p:cNvSpPr>
            <a:spLocks noGrp="1"/>
          </p:cNvSpPr>
          <p:nvPr>
            <p:ph type="sldNum" sz="quarter" idx="5"/>
          </p:nvPr>
        </p:nvSpPr>
        <p:spPr/>
        <p:txBody>
          <a:bodyPr/>
          <a:lstStyle/>
          <a:p>
            <a:fld id="{299D7421-AD5D-46DA-91F4-10FFFF42BEC0}" type="slidenum">
              <a:rPr lang="en-US" smtClean="0"/>
              <a:t>41</a:t>
            </a:fld>
            <a:endParaRPr lang="en-US" dirty="0"/>
          </a:p>
        </p:txBody>
      </p:sp>
    </p:spTree>
    <p:extLst>
      <p:ext uri="{BB962C8B-B14F-4D97-AF65-F5344CB8AC3E}">
        <p14:creationId xmlns:p14="http://schemas.microsoft.com/office/powerpoint/2010/main" val="632920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r>
              <a:rPr lang="en-US" dirty="0"/>
              <a:t>Let us first  look at the context for this transition to next-generation metadata. </a:t>
            </a:r>
          </a:p>
          <a:p>
            <a:r>
              <a:rPr lang="en-US" dirty="0"/>
              <a:t>What is the problem, and what are the main drivers here?</a:t>
            </a:r>
          </a:p>
          <a:p>
            <a:r>
              <a:rPr lang="en-US" dirty="0"/>
              <a:t>Quite simply, there is </a:t>
            </a:r>
            <a:r>
              <a:rPr lang="en-US" sz="1200" b="0" i="0" u="none" strike="noStrike" kern="1200" baseline="0" dirty="0">
                <a:solidFill>
                  <a:schemeClr val="tx1"/>
                </a:solidFill>
                <a:latin typeface="+mn-lt"/>
                <a:ea typeface="+mn-ea"/>
                <a:cs typeface="+mn-cs"/>
              </a:rPr>
              <a:t>frustration given the state of current metadata. </a:t>
            </a:r>
            <a:endParaRPr lang="en-US" dirty="0"/>
          </a:p>
          <a:p>
            <a:endParaRPr lang="en-US" dirty="0"/>
          </a:p>
          <a:p>
            <a:r>
              <a:rPr lang="en-US" dirty="0"/>
              <a:t>READ</a:t>
            </a:r>
          </a:p>
          <a:p>
            <a:endParaRPr lang="en-US" dirty="0"/>
          </a:p>
          <a:p>
            <a:r>
              <a:rPr lang="en-US" dirty="0"/>
              <a:t>To put it differently, “traditional methods of metadata generation, management and </a:t>
            </a:r>
            <a:r>
              <a:rPr lang="en-US" sz="1200" b="0" i="0" u="none" strike="noStrike" kern="1200" baseline="0" dirty="0">
                <a:solidFill>
                  <a:schemeClr val="tx1"/>
                </a:solidFill>
                <a:latin typeface="+mn-lt"/>
                <a:ea typeface="+mn-ea"/>
                <a:cs typeface="+mn-cs"/>
              </a:rPr>
              <a:t>dissemination are not scalable or appropriate to an era of rapid digital change, rising audience expectations and diminishing resources.” as the British Library observes in their Collection Management Strategy 2019-2023 document. </a:t>
            </a:r>
          </a:p>
          <a:p>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(https://www.bl.uk/bibliographic/pdfs/british-library-collection-metadata-strategy-2019-2023.pdf</a:t>
            </a:r>
            <a:r>
              <a:rPr lang="en-US" sz="1200" b="0" i="1" u="none" strike="noStrike" kern="1200" baseline="0" dirty="0">
                <a:solidFill>
                  <a:schemeClr val="tx1"/>
                </a:solidFill>
                <a:latin typeface="+mn-lt"/>
                <a:ea typeface="+mn-ea"/>
                <a:cs typeface="+mn-cs"/>
              </a:rPr>
              <a:t>) </a:t>
            </a:r>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1"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CLICK - READ</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Something clearly needs to change.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Helen, would you like to share your perspective?</a:t>
            </a:r>
          </a:p>
          <a:p>
            <a:endParaRPr lang="en-US" i="0" dirty="0"/>
          </a:p>
        </p:txBody>
      </p:sp>
      <p:sp>
        <p:nvSpPr>
          <p:cNvPr id="4" name="Slide Number Placeholder 3"/>
          <p:cNvSpPr>
            <a:spLocks noGrp="1"/>
          </p:cNvSpPr>
          <p:nvPr>
            <p:ph type="sldNum" sz="quarter" idx="5"/>
          </p:nvPr>
        </p:nvSpPr>
        <p:spPr/>
        <p:txBody>
          <a:bodyPr/>
          <a:lstStyle/>
          <a:p>
            <a:fld id="{299D7421-AD5D-46DA-91F4-10FFFF42BEC0}" type="slidenum">
              <a:rPr lang="en-US" smtClean="0"/>
              <a:t>5</a:t>
            </a:fld>
            <a:endParaRPr lang="en-US" dirty="0"/>
          </a:p>
        </p:txBody>
      </p:sp>
    </p:spTree>
    <p:extLst>
      <p:ext uri="{BB962C8B-B14F-4D97-AF65-F5344CB8AC3E}">
        <p14:creationId xmlns:p14="http://schemas.microsoft.com/office/powerpoint/2010/main" val="41770048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r>
              <a:rPr lang="en-GB" sz="1200" dirty="0">
                <a:effectLst/>
                <a:latin typeface="Calibri" panose="020F0502020204030204" pitchFamily="34" charset="0"/>
                <a:ea typeface="Calibri" panose="020F0502020204030204" pitchFamily="34" charset="0"/>
              </a:rPr>
              <a:t>Many of the trends in Karen’s OCLC report were raised at the UK’s Future of Cataloguing events held during 2019.    </a:t>
            </a:r>
          </a:p>
          <a:p>
            <a:r>
              <a:rPr lang="en-GB" sz="1200" dirty="0">
                <a:effectLst/>
                <a:latin typeface="Calibri" panose="020F0502020204030204" pitchFamily="34" charset="0"/>
                <a:ea typeface="Calibri" panose="020F0502020204030204" pitchFamily="34" charset="0"/>
              </a:rPr>
              <a:t>In drawing out the UK context I’ll cover metadata for collections and research outputs in support of our local communities and the wider world, with a focus on how our metadata transition can contribute to the global web of data. </a:t>
            </a:r>
          </a:p>
          <a:p>
            <a:r>
              <a:rPr lang="en-GB" sz="1200" dirty="0">
                <a:effectLst/>
                <a:latin typeface="Calibri" panose="020F0502020204030204" pitchFamily="34" charset="0"/>
                <a:ea typeface="Calibri" panose="020F0502020204030204" pitchFamily="34" charset="0"/>
              </a:rPr>
              <a:t>This will be a whistle-stop tour so there will undoubtedly be some things I don’t cover and some inevitable bias to work at my own institution.  You will also be aware of work in your own areas and I’d encourage you to share that with each other.  We are stronger as professionals when we collaborate and support and learn from one another.  Links to everything I mention are at the end of the slides.   </a:t>
            </a:r>
          </a:p>
          <a:p>
            <a:endParaRPr lang="en-GB" dirty="0"/>
          </a:p>
        </p:txBody>
      </p:sp>
      <p:sp>
        <p:nvSpPr>
          <p:cNvPr id="4" name="Slide Number Placeholder 3"/>
          <p:cNvSpPr>
            <a:spLocks noGrp="1"/>
          </p:cNvSpPr>
          <p:nvPr>
            <p:ph type="sldNum" sz="quarter" idx="5"/>
          </p:nvPr>
        </p:nvSpPr>
        <p:spPr/>
        <p:txBody>
          <a:bodyPr/>
          <a:lstStyle/>
          <a:p>
            <a:fld id="{299D7421-AD5D-46DA-91F4-10FFFF42BEC0}" type="slidenum">
              <a:rPr lang="en-US" smtClean="0"/>
              <a:t>6</a:t>
            </a:fld>
            <a:endParaRPr lang="en-US" dirty="0"/>
          </a:p>
        </p:txBody>
      </p:sp>
    </p:spTree>
    <p:extLst>
      <p:ext uri="{BB962C8B-B14F-4D97-AF65-F5344CB8AC3E}">
        <p14:creationId xmlns:p14="http://schemas.microsoft.com/office/powerpoint/2010/main" val="35720295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r>
              <a:rPr lang="en-US" dirty="0"/>
              <a:t>A large part of the report depicts the changes taking place in the transition to linked data and identifiers, in particular the changing resource description workflows.</a:t>
            </a:r>
          </a:p>
          <a:p>
            <a:endParaRPr lang="en-US" dirty="0"/>
          </a:p>
          <a:p>
            <a:r>
              <a:rPr lang="en-US" dirty="0"/>
              <a:t>Moving from READ to READ (per line)</a:t>
            </a:r>
          </a:p>
          <a:p>
            <a:endParaRPr lang="en-US" dirty="0"/>
          </a:p>
          <a:p>
            <a:r>
              <a:rPr lang="en-US" dirty="0"/>
              <a:t>In all the discussions over the years, Metadata Managers viewed persistent identifiers as crucial … </a:t>
            </a:r>
          </a:p>
          <a:p>
            <a:r>
              <a:rPr lang="en-US" dirty="0"/>
              <a:t>READ</a:t>
            </a:r>
          </a:p>
        </p:txBody>
      </p:sp>
      <p:sp>
        <p:nvSpPr>
          <p:cNvPr id="4" name="Slide Number Placeholder 3"/>
          <p:cNvSpPr>
            <a:spLocks noGrp="1"/>
          </p:cNvSpPr>
          <p:nvPr>
            <p:ph type="sldNum" sz="quarter" idx="5"/>
          </p:nvPr>
        </p:nvSpPr>
        <p:spPr/>
        <p:txBody>
          <a:bodyPr/>
          <a:lstStyle/>
          <a:p>
            <a:fld id="{299D7421-AD5D-46DA-91F4-10FFFF42BEC0}" type="slidenum">
              <a:rPr lang="en-US" smtClean="0"/>
              <a:t>7</a:t>
            </a:fld>
            <a:endParaRPr lang="en-US" dirty="0"/>
          </a:p>
        </p:txBody>
      </p:sp>
    </p:spTree>
    <p:extLst>
      <p:ext uri="{BB962C8B-B14F-4D97-AF65-F5344CB8AC3E}">
        <p14:creationId xmlns:p14="http://schemas.microsoft.com/office/powerpoint/2010/main" val="29524286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One of the shifts underway is from authority control to identity management, and the value of “identifier hubs” such as Wikidata to aggregate identifiers pointing to the same entity and also offering labels in different languages and writing systems.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in this example from the American poet Maya Angelou you see just a sample of the 60+ identifiers and name labels that the Wikidata has aggregated together, including those from the library domain.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compared to authority control, identity management … READ</a:t>
            </a:r>
          </a:p>
          <a:p>
            <a:endParaRPr lang="en-US" dirty="0"/>
          </a:p>
        </p:txBody>
      </p:sp>
      <p:sp>
        <p:nvSpPr>
          <p:cNvPr id="4" name="Slide Number Placeholder 3"/>
          <p:cNvSpPr>
            <a:spLocks noGrp="1"/>
          </p:cNvSpPr>
          <p:nvPr>
            <p:ph type="sldNum" sz="quarter" idx="5"/>
          </p:nvPr>
        </p:nvSpPr>
        <p:spPr/>
        <p:txBody>
          <a:bodyPr/>
          <a:lstStyle/>
          <a:p>
            <a:fld id="{299D7421-AD5D-46DA-91F4-10FFFF42BEC0}" type="slidenum">
              <a:rPr lang="en-US" smtClean="0"/>
              <a:t>8</a:t>
            </a:fld>
            <a:endParaRPr lang="en-US" dirty="0"/>
          </a:p>
        </p:txBody>
      </p:sp>
    </p:spTree>
    <p:extLst>
      <p:ext uri="{BB962C8B-B14F-4D97-AF65-F5344CB8AC3E}">
        <p14:creationId xmlns:p14="http://schemas.microsoft.com/office/powerpoint/2010/main" val="20970679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Why is this relevant?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give one example: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2017, OCLC Research conducted a survey on the topic of Equity, Diversity and Inclusion (EDI) and asked institutions in the Research Library Partnership “What areas have you changed or do you plan to change due to your institution’s EDI goals and principles?”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comparison to all the changes institutions had already made in their workflows to comply with their EDI goals and principles, metadata in library catalogs (third from left on the graph) lagged behind. Institutions were planning changes, but about a third only had already implemented changes.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ability to link to multiple vocabularies with different labels as indicated in the previous slide is a promising approach to address language issues, and READ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the transition to linked data and identifiers is really key to achieving important library goals.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299D7421-AD5D-46DA-91F4-10FFFF42BEC0}" type="slidenum">
              <a:rPr lang="en-US" smtClean="0"/>
              <a:t>9</a:t>
            </a:fld>
            <a:endParaRPr lang="en-US" dirty="0"/>
          </a:p>
        </p:txBody>
      </p:sp>
    </p:spTree>
    <p:extLst>
      <p:ext uri="{BB962C8B-B14F-4D97-AF65-F5344CB8AC3E}">
        <p14:creationId xmlns:p14="http://schemas.microsoft.com/office/powerpoint/2010/main" val="33122706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Rectangle 10"/>
          <p:cNvSpPr/>
          <p:nvPr/>
        </p:nvSpPr>
        <p:spPr>
          <a:xfrm>
            <a:off x="1" y="3"/>
            <a:ext cx="4360332" cy="1385363"/>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solidFill>
                <a:srgbClr val="3D527F"/>
              </a:solidFill>
            </a:endParaRPr>
          </a:p>
        </p:txBody>
      </p:sp>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l="19610" b="29158"/>
          <a:stretch/>
        </p:blipFill>
        <p:spPr>
          <a:xfrm>
            <a:off x="4246052" y="3"/>
            <a:ext cx="7973480" cy="1385363"/>
          </a:xfrm>
          <a:prstGeom prst="rect">
            <a:avLst/>
          </a:prstGeom>
        </p:spPr>
      </p:pic>
      <p:sp>
        <p:nvSpPr>
          <p:cNvPr id="22" name="Rectangle 21"/>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solidFill>
                <a:srgbClr val="3D527F"/>
              </a:solidFill>
            </a:endParaRPr>
          </a:p>
        </p:txBody>
      </p:sp>
      <p:sp>
        <p:nvSpPr>
          <p:cNvPr id="23" name="Rectangle 22"/>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solidFill>
                <a:srgbClr val="3D527F"/>
              </a:solidFill>
            </a:endParaRPr>
          </a:p>
        </p:txBody>
      </p:sp>
      <p:sp>
        <p:nvSpPr>
          <p:cNvPr id="24" name="Rectangle 23"/>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solidFill>
                <a:srgbClr val="3D527F"/>
              </a:solidFill>
            </a:endParaRPr>
          </a:p>
        </p:txBody>
      </p:sp>
      <p:sp>
        <p:nvSpPr>
          <p:cNvPr id="36" name="Text Placeholder 35"/>
          <p:cNvSpPr>
            <a:spLocks noGrp="1"/>
          </p:cNvSpPr>
          <p:nvPr>
            <p:ph type="body" sz="quarter" idx="12" hasCustomPrompt="1"/>
          </p:nvPr>
        </p:nvSpPr>
        <p:spPr>
          <a:xfrm>
            <a:off x="2" y="1962171"/>
            <a:ext cx="3640099" cy="569387"/>
          </a:xfrm>
          <a:prstGeom prst="rect">
            <a:avLst/>
          </a:prstGeom>
          <a:solidFill>
            <a:schemeClr val="accent2"/>
          </a:solidFill>
          <a:ln>
            <a:noFill/>
          </a:ln>
        </p:spPr>
        <p:txBody>
          <a:bodyPr vert="horz" wrap="none" lIns="457200" tIns="137160" rIns="274320" bIns="182880">
            <a:spAutoFit/>
          </a:bodyPr>
          <a:lstStyle>
            <a:lvl1pPr marL="0" marR="0" indent="0" algn="l" defTabSz="457200" rtl="0" eaLnBrk="1" fontAlgn="auto" latinLnBrk="0" hangingPunct="1">
              <a:lnSpc>
                <a:spcPct val="100000"/>
              </a:lnSpc>
              <a:spcBef>
                <a:spcPts val="0"/>
              </a:spcBef>
              <a:spcAft>
                <a:spcPts val="0"/>
              </a:spcAft>
              <a:buClrTx/>
              <a:buSzTx/>
              <a:buFontTx/>
              <a:buNone/>
              <a:tabLst/>
              <a:defRPr sz="1600" baseline="0">
                <a:ln>
                  <a:noFill/>
                </a:ln>
                <a:solidFill>
                  <a:schemeClr val="bg1"/>
                </a:solidFill>
                <a:effectLst/>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solidFill>
                  <a:schemeClr val="bg1"/>
                </a:solidFill>
                <a:cs typeface="Arial" charset="0"/>
              </a:rPr>
              <a:t>Event Location • June 25, 2015 </a:t>
            </a:r>
          </a:p>
        </p:txBody>
      </p:sp>
      <p:sp>
        <p:nvSpPr>
          <p:cNvPr id="16" name="Text Placeholder 18"/>
          <p:cNvSpPr>
            <a:spLocks noGrp="1"/>
          </p:cNvSpPr>
          <p:nvPr>
            <p:ph type="body" sz="quarter" idx="16" hasCustomPrompt="1"/>
          </p:nvPr>
        </p:nvSpPr>
        <p:spPr>
          <a:xfrm>
            <a:off x="1039293" y="2483370"/>
            <a:ext cx="10339693" cy="1323439"/>
          </a:xfrm>
          <a:prstGeom prst="rect">
            <a:avLst/>
          </a:prstGeom>
          <a:ln w="101600" cmpd="sng">
            <a:solidFill>
              <a:schemeClr val="accent2"/>
            </a:solidFill>
            <a:miter lim="800000"/>
          </a:ln>
        </p:spPr>
        <p:txBody>
          <a:bodyPr vert="horz" wrap="square" lIns="548640" tIns="274320" rIns="457200" bIns="365760">
            <a:normAutofit/>
          </a:bodyPr>
          <a:lstStyle>
            <a:lvl1pPr marL="0" indent="0" algn="l">
              <a:spcBef>
                <a:spcPts val="0"/>
              </a:spcBef>
              <a:buNone/>
              <a:defRPr sz="4400" b="1" baseline="0">
                <a:ln w="0" cmpd="sng">
                  <a:noFill/>
                </a:ln>
                <a:solidFill>
                  <a:schemeClr val="accent2"/>
                </a:solidFill>
              </a:defRPr>
            </a:lvl1pPr>
          </a:lstStyle>
          <a:p>
            <a:pPr lvl="0"/>
            <a:r>
              <a:rPr lang="en-US" dirty="0"/>
              <a:t>Place title here</a:t>
            </a:r>
          </a:p>
        </p:txBody>
      </p:sp>
      <p:pic>
        <p:nvPicPr>
          <p:cNvPr id="18" name="Picture 5"/>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943823" y="6457306"/>
            <a:ext cx="990984" cy="24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 Placeholder 2"/>
          <p:cNvSpPr>
            <a:spLocks noGrp="1"/>
          </p:cNvSpPr>
          <p:nvPr>
            <p:ph type="body" sz="quarter" idx="17" hasCustomPrompt="1"/>
          </p:nvPr>
        </p:nvSpPr>
        <p:spPr>
          <a:xfrm>
            <a:off x="971592" y="4014387"/>
            <a:ext cx="1860446" cy="400110"/>
          </a:xfrm>
          <a:prstGeom prst="rect">
            <a:avLst/>
          </a:prstGeom>
        </p:spPr>
        <p:txBody>
          <a:bodyPr vert="horz" wrap="none" lIns="0">
            <a:spAutoFit/>
          </a:bodyPr>
          <a:lstStyle>
            <a:lvl1pPr marL="0" indent="0">
              <a:buNone/>
              <a:defRPr sz="2000" b="1"/>
            </a:lvl1pPr>
            <a:lvl2pPr marL="457200" indent="0">
              <a:buNone/>
              <a:defRPr/>
            </a:lvl2pPr>
            <a:lvl5pPr marL="1828800" indent="0">
              <a:buNone/>
              <a:defRPr/>
            </a:lvl5pPr>
          </a:lstStyle>
          <a:p>
            <a:pPr lvl="0"/>
            <a:r>
              <a:rPr lang="en-US" dirty="0"/>
              <a:t>Speaker Name</a:t>
            </a:r>
          </a:p>
        </p:txBody>
      </p:sp>
      <p:sp>
        <p:nvSpPr>
          <p:cNvPr id="17" name="Text Placeholder 2"/>
          <p:cNvSpPr>
            <a:spLocks noGrp="1"/>
          </p:cNvSpPr>
          <p:nvPr>
            <p:ph type="body" sz="quarter" idx="18" hasCustomPrompt="1"/>
          </p:nvPr>
        </p:nvSpPr>
        <p:spPr>
          <a:xfrm>
            <a:off x="971593" y="4415448"/>
            <a:ext cx="1367554" cy="307777"/>
          </a:xfrm>
          <a:prstGeom prst="rect">
            <a:avLst/>
          </a:prstGeom>
        </p:spPr>
        <p:txBody>
          <a:bodyPr vert="horz" wrap="none" lIns="0" tIns="0">
            <a:spAutoFit/>
          </a:bodyPr>
          <a:lstStyle>
            <a:lvl1pPr marL="0" indent="0">
              <a:buNone/>
              <a:defRPr sz="1700" b="0"/>
            </a:lvl1pPr>
            <a:lvl2pPr marL="457200" indent="0">
              <a:buNone/>
              <a:defRPr/>
            </a:lvl2pPr>
            <a:lvl5pPr marL="1828800" indent="0">
              <a:buNone/>
              <a:defRPr/>
            </a:lvl5pPr>
          </a:lstStyle>
          <a:p>
            <a:pPr lvl="0"/>
            <a:r>
              <a:rPr lang="en-US" dirty="0"/>
              <a:t>Speaker Title</a:t>
            </a:r>
          </a:p>
        </p:txBody>
      </p:sp>
      <p:sp>
        <p:nvSpPr>
          <p:cNvPr id="20" name="Rectangle 19"/>
          <p:cNvSpPr/>
          <p:nvPr userDrawn="1"/>
        </p:nvSpPr>
        <p:spPr>
          <a:xfrm>
            <a:off x="4061133" y="3"/>
            <a:ext cx="715657" cy="1385363"/>
          </a:xfrm>
          <a:prstGeom prst="rect">
            <a:avLst/>
          </a:prstGeom>
          <a:solidFill>
            <a:srgbClr val="00AFD7">
              <a:alpha val="58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solidFill>
                <a:srgbClr val="3D527F"/>
              </a:solidFill>
            </a:endParaRPr>
          </a:p>
        </p:txBody>
      </p:sp>
    </p:spTree>
    <p:extLst>
      <p:ext uri="{BB962C8B-B14F-4D97-AF65-F5344CB8AC3E}">
        <p14:creationId xmlns:p14="http://schemas.microsoft.com/office/powerpoint/2010/main" val="3016524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lvl1pPr algn="l">
              <a:defRPr sz="3800"/>
            </a:lvl1pPr>
          </a:lstStyle>
          <a:p>
            <a:r>
              <a:rPr lang="en-GB" dirty="0"/>
              <a:t>Click to edit Master title style</a:t>
            </a:r>
            <a:endParaRPr lang="en-US" dirty="0"/>
          </a:p>
        </p:txBody>
      </p:sp>
      <p:sp>
        <p:nvSpPr>
          <p:cNvPr id="3" name="Content Placeholder 2"/>
          <p:cNvSpPr>
            <a:spLocks noGrp="1"/>
          </p:cNvSpPr>
          <p:nvPr>
            <p:ph idx="1"/>
          </p:nvPr>
        </p:nvSpPr>
        <p:spPr/>
        <p:txBody>
          <a:bodyPr/>
          <a:lstStyle>
            <a:lvl1pPr>
              <a:defRPr sz="3100"/>
            </a:lvl1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1803946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639380"/>
            <a:ext cx="10363200" cy="1164897"/>
          </a:xfrm>
        </p:spPr>
        <p:txBody>
          <a:bodyPr anchor="t">
            <a:normAutofit/>
          </a:bodyPr>
          <a:lstStyle>
            <a:lvl1pPr algn="l">
              <a:defRPr sz="4000"/>
            </a:lvl1pPr>
          </a:lstStyle>
          <a:p>
            <a:r>
              <a:rPr lang="en-GB" dirty="0"/>
              <a:t>Click to edit Master title style</a:t>
            </a:r>
            <a:endParaRPr lang="en-US" dirty="0"/>
          </a:p>
        </p:txBody>
      </p:sp>
      <p:sp>
        <p:nvSpPr>
          <p:cNvPr id="3" name="Subtitle 2"/>
          <p:cNvSpPr>
            <a:spLocks noGrp="1"/>
          </p:cNvSpPr>
          <p:nvPr>
            <p:ph type="subTitle" idx="1"/>
          </p:nvPr>
        </p:nvSpPr>
        <p:spPr>
          <a:xfrm>
            <a:off x="914400" y="2040759"/>
            <a:ext cx="10363200" cy="3598041"/>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edit Master subtitle style</a:t>
            </a:r>
            <a:endParaRPr lang="en-US" dirty="0"/>
          </a:p>
        </p:txBody>
      </p:sp>
    </p:spTree>
    <p:extLst>
      <p:ext uri="{BB962C8B-B14F-4D97-AF65-F5344CB8AC3E}">
        <p14:creationId xmlns:p14="http://schemas.microsoft.com/office/powerpoint/2010/main" val="17404111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lvl1pPr algn="l">
              <a:defRPr sz="3800"/>
            </a:lvl1pPr>
          </a:lstStyle>
          <a:p>
            <a:r>
              <a:rPr lang="en-GB" dirty="0"/>
              <a:t>Click to edit Master title style</a:t>
            </a:r>
            <a:endParaRPr lang="en-US" dirty="0"/>
          </a:p>
        </p:txBody>
      </p:sp>
      <p:sp>
        <p:nvSpPr>
          <p:cNvPr id="3" name="Content Placeholder 2"/>
          <p:cNvSpPr>
            <a:spLocks noGrp="1"/>
          </p:cNvSpPr>
          <p:nvPr>
            <p:ph idx="1"/>
          </p:nvPr>
        </p:nvSpPr>
        <p:spPr/>
        <p:txBody>
          <a:bodyPr/>
          <a:lstStyle>
            <a:lvl1pPr>
              <a:defRPr sz="3100"/>
            </a:lvl1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6284752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14519139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lvl1pPr algn="l">
              <a:defRPr/>
            </a:lvl1pPr>
          </a:lstStyle>
          <a:p>
            <a:r>
              <a:rPr lang="en-GB" dirty="0"/>
              <a:t>Click to edit Master title style</a:t>
            </a:r>
            <a:endParaRPr lang="en-US" dirty="0"/>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0246399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lvl1pPr algn="l">
              <a:defRPr/>
            </a:lvl1pPr>
          </a:lstStyle>
          <a:p>
            <a:r>
              <a:rPr lang="en-GB" dirty="0"/>
              <a:t>Click to edit Master title style</a:t>
            </a:r>
            <a:endParaRPr lang="en-US" dirty="0"/>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1026539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lvl1pPr algn="l">
              <a:defRPr/>
            </a:lvl1pPr>
          </a:lstStyle>
          <a:p>
            <a:r>
              <a:rPr lang="en-GB" dirty="0"/>
              <a:t>Click to edit Master title style</a:t>
            </a:r>
            <a:endParaRPr lang="en-US" dirty="0"/>
          </a:p>
        </p:txBody>
      </p:sp>
    </p:spTree>
    <p:extLst>
      <p:ext uri="{BB962C8B-B14F-4D97-AF65-F5344CB8AC3E}">
        <p14:creationId xmlns:p14="http://schemas.microsoft.com/office/powerpoint/2010/main" val="13172258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Tree>
    <p:extLst>
      <p:ext uri="{BB962C8B-B14F-4D97-AF65-F5344CB8AC3E}">
        <p14:creationId xmlns:p14="http://schemas.microsoft.com/office/powerpoint/2010/main" val="39938204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176867" y="1990726"/>
            <a:ext cx="2688167" cy="2571750"/>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5" name="Rectangle 4"/>
          <p:cNvSpPr/>
          <p:nvPr userDrawn="1"/>
        </p:nvSpPr>
        <p:spPr>
          <a:xfrm rot="5400000">
            <a:off x="-699030" y="2686582"/>
            <a:ext cx="2574927" cy="1176867"/>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solidFill>
                <a:srgbClr val="3D527F"/>
              </a:solidFill>
            </a:endParaRPr>
          </a:p>
        </p:txBody>
      </p:sp>
      <p:sp>
        <p:nvSpPr>
          <p:cNvPr id="13" name="Text Placeholder 12"/>
          <p:cNvSpPr>
            <a:spLocks noGrp="1"/>
          </p:cNvSpPr>
          <p:nvPr>
            <p:ph type="body" sz="quarter" idx="12" hasCustomPrompt="1"/>
          </p:nvPr>
        </p:nvSpPr>
        <p:spPr>
          <a:xfrm>
            <a:off x="4555077" y="2638427"/>
            <a:ext cx="7636932" cy="852172"/>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4555067" y="3986213"/>
            <a:ext cx="7636933"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4555067" y="1987553"/>
            <a:ext cx="7636933" cy="650875"/>
          </a:xfrm>
          <a:prstGeom prst="rect">
            <a:avLst/>
          </a:prstGeom>
        </p:spPr>
        <p:txBody>
          <a:bodyPr vert="horz"/>
          <a:lstStyle>
            <a:lvl1pPr marL="0" indent="0">
              <a:buNone/>
              <a:defRPr sz="3600" b="1" baseline="0">
                <a:solidFill>
                  <a:srgbClr val="236192"/>
                </a:solidFill>
              </a:defRPr>
            </a:lvl1pPr>
          </a:lstStyle>
          <a:p>
            <a:pPr lvl="0"/>
            <a:r>
              <a:rPr lang="en-US" dirty="0"/>
              <a:t>Speaker Name</a:t>
            </a:r>
          </a:p>
        </p:txBody>
      </p:sp>
      <p:sp>
        <p:nvSpPr>
          <p:cNvPr id="10" name="Text Placeholder 14"/>
          <p:cNvSpPr>
            <a:spLocks noGrp="1"/>
          </p:cNvSpPr>
          <p:nvPr>
            <p:ph type="body" sz="quarter" idx="15" hasCustomPrompt="1"/>
          </p:nvPr>
        </p:nvSpPr>
        <p:spPr>
          <a:xfrm>
            <a:off x="1176867" y="1990724"/>
            <a:ext cx="215900"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Tree>
    <p:extLst>
      <p:ext uri="{BB962C8B-B14F-4D97-AF65-F5344CB8AC3E}">
        <p14:creationId xmlns:p14="http://schemas.microsoft.com/office/powerpoint/2010/main" val="3237085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rgbClr val="00AFD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11" name="Text Placeholder 8"/>
          <p:cNvSpPr>
            <a:spLocks noGrp="1"/>
          </p:cNvSpPr>
          <p:nvPr>
            <p:ph type="body" sz="quarter" idx="10" hasCustomPrompt="1"/>
          </p:nvPr>
        </p:nvSpPr>
        <p:spPr>
          <a:xfrm>
            <a:off x="420346" y="1108082"/>
            <a:ext cx="10898717" cy="692497"/>
          </a:xfrm>
          <a:prstGeom prst="rect">
            <a:avLst/>
          </a:prstGeom>
          <a:ln w="28575" cmpd="sng">
            <a:solidFill>
              <a:srgbClr val="FFFFFF"/>
            </a:solidFill>
          </a:ln>
        </p:spPr>
        <p:txBody>
          <a:bodyPr vert="horz" lIns="274320" tIns="45720" rIns="274320" bIns="91440">
            <a:sp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600" b="1" i="0" cap="all" baseline="0">
                <a:solidFill>
                  <a:schemeClr val="bg1"/>
                </a:solidFil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600" b="1" dirty="0">
                <a:solidFill>
                  <a:schemeClr val="bg1"/>
                </a:solidFill>
                <a:cs typeface="Arial" charset="0"/>
              </a:rPr>
              <a:t>NEW SECTION TITLE</a:t>
            </a:r>
          </a:p>
        </p:txBody>
      </p:sp>
      <p:pic>
        <p:nvPicPr>
          <p:cNvPr id="10"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943823" y="6457306"/>
            <a:ext cx="990984" cy="24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 Placeholder 3"/>
          <p:cNvSpPr>
            <a:spLocks noGrp="1"/>
          </p:cNvSpPr>
          <p:nvPr>
            <p:ph type="body" sz="quarter" idx="11" hasCustomPrompt="1"/>
          </p:nvPr>
        </p:nvSpPr>
        <p:spPr>
          <a:xfrm>
            <a:off x="234951" y="850900"/>
            <a:ext cx="353483" cy="6007100"/>
          </a:xfrm>
          <a:prstGeom prst="rect">
            <a:avLst/>
          </a:prstGeom>
          <a:solidFill>
            <a:srgbClr val="00AFD7"/>
          </a:solidFill>
        </p:spPr>
        <p:txBody>
          <a:bodyPr vert="horz"/>
          <a:lstStyle>
            <a:lvl1pPr marL="0" indent="0">
              <a:buNone/>
              <a:defRPr baseline="0"/>
            </a:lvl1pPr>
          </a:lstStyle>
          <a:p>
            <a:pPr lvl="0"/>
            <a:r>
              <a:rPr lang="en-US" dirty="0"/>
              <a:t>     </a:t>
            </a:r>
          </a:p>
        </p:txBody>
      </p:sp>
      <p:sp>
        <p:nvSpPr>
          <p:cNvPr id="12" name="Text Placeholder 3"/>
          <p:cNvSpPr>
            <a:spLocks noGrp="1"/>
          </p:cNvSpPr>
          <p:nvPr>
            <p:ph type="body" sz="quarter" idx="12" hasCustomPrompt="1"/>
          </p:nvPr>
        </p:nvSpPr>
        <p:spPr>
          <a:xfrm>
            <a:off x="11215941" y="850901"/>
            <a:ext cx="353483" cy="5432839"/>
          </a:xfrm>
          <a:prstGeom prst="rect">
            <a:avLst/>
          </a:prstGeom>
          <a:solidFill>
            <a:srgbClr val="00AFD7"/>
          </a:solidFill>
        </p:spPr>
        <p:txBody>
          <a:bodyPr vert="horz"/>
          <a:lstStyle>
            <a:lvl1pPr marL="0" indent="0">
              <a:buNone/>
              <a:defRPr baseline="0"/>
            </a:lvl1pPr>
          </a:lstStyle>
          <a:p>
            <a:pPr lvl="0"/>
            <a:r>
              <a:rPr lang="en-US" dirty="0"/>
              <a:t>     </a:t>
            </a:r>
          </a:p>
        </p:txBody>
      </p:sp>
    </p:spTree>
    <p:extLst>
      <p:ext uri="{BB962C8B-B14F-4D97-AF65-F5344CB8AC3E}">
        <p14:creationId xmlns:p14="http://schemas.microsoft.com/office/powerpoint/2010/main" val="1323974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Bullet">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solidFill>
                <a:srgbClr val="3D527F"/>
              </a:solidFill>
            </a:endParaRPr>
          </a:p>
        </p:txBody>
      </p:sp>
      <p:pic>
        <p:nvPicPr>
          <p:cNvPr id="9"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943823" y="6457306"/>
            <a:ext cx="990984" cy="24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 Placeholder 3"/>
          <p:cNvSpPr>
            <a:spLocks noGrp="1"/>
          </p:cNvSpPr>
          <p:nvPr>
            <p:ph type="body" sz="quarter" idx="12" hasCustomPrompt="1"/>
          </p:nvPr>
        </p:nvSpPr>
        <p:spPr>
          <a:xfrm>
            <a:off x="637118" y="1135920"/>
            <a:ext cx="10909300" cy="4475171"/>
          </a:xfrm>
          <a:prstGeom prst="rect">
            <a:avLst/>
          </a:prstGeom>
        </p:spPr>
        <p:txBody>
          <a:bodyPr vert="horz"/>
          <a:lstStyle>
            <a:lvl1pPr marL="342900" indent="-342900">
              <a:buFont typeface="Arial"/>
              <a:buChar char="•"/>
              <a:defRPr sz="2400" baseline="0"/>
            </a:lvl1pPr>
          </a:lstStyle>
          <a:p>
            <a:pPr lvl="0"/>
            <a:r>
              <a:rPr lang="en-US" dirty="0"/>
              <a:t>Click to add copy</a:t>
            </a:r>
          </a:p>
        </p:txBody>
      </p:sp>
      <p:sp>
        <p:nvSpPr>
          <p:cNvPr id="6" name="Text Placeholder 5"/>
          <p:cNvSpPr>
            <a:spLocks noGrp="1"/>
          </p:cNvSpPr>
          <p:nvPr>
            <p:ph type="body" sz="quarter" idx="13" hasCustomPrompt="1"/>
          </p:nvPr>
        </p:nvSpPr>
        <p:spPr>
          <a:xfrm>
            <a:off x="637118" y="220663"/>
            <a:ext cx="10909300" cy="915256"/>
          </a:xfrm>
          <a:prstGeom prst="rect">
            <a:avLst/>
          </a:prstGeom>
        </p:spPr>
        <p:txBody>
          <a:bodyPr vert="horz"/>
          <a:lstStyle>
            <a:lvl1pPr marL="0" indent="0">
              <a:buNone/>
              <a:defRPr sz="3600" b="1" baseline="0">
                <a:solidFill>
                  <a:schemeClr val="tx2"/>
                </a:solidFill>
              </a:defRPr>
            </a:lvl1pPr>
          </a:lstStyle>
          <a:p>
            <a:pPr lvl="0"/>
            <a:r>
              <a:rPr lang="en-US" dirty="0"/>
              <a:t>Title of slide</a:t>
            </a:r>
          </a:p>
        </p:txBody>
      </p:sp>
    </p:spTree>
    <p:extLst>
      <p:ext uri="{BB962C8B-B14F-4D97-AF65-F5344CB8AC3E}">
        <p14:creationId xmlns:p14="http://schemas.microsoft.com/office/powerpoint/2010/main" val="1672074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 Bar">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solidFill>
                <a:srgbClr val="3D527F"/>
              </a:solidFill>
            </a:endParaRPr>
          </a:p>
        </p:txBody>
      </p:sp>
      <p:pic>
        <p:nvPicPr>
          <p:cNvPr id="7"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943823" y="6457306"/>
            <a:ext cx="990984" cy="24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34598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pic>
        <p:nvPicPr>
          <p:cNvPr id="4"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941612" y="6456545"/>
            <a:ext cx="990509" cy="2420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458256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1"/>
            <a:ext cx="12192000" cy="6858000"/>
          </a:xfrm>
          <a:prstGeom prst="rect">
            <a:avLst/>
          </a:prstGeom>
        </p:spPr>
        <p:txBody>
          <a:bodyPr vert="horz" anchor="ctr"/>
          <a:lstStyle>
            <a:lvl1pPr marL="0" indent="0" algn="l">
              <a:buNone/>
              <a:defRPr sz="1900" baseline="0">
                <a:sym typeface="Wingdings"/>
              </a:defRPr>
            </a:lvl1pPr>
            <a:lvl2pPr marL="457200" indent="0">
              <a:buNone/>
              <a:defRPr sz="2400"/>
            </a:lvl2pPr>
          </a:lstStyle>
          <a:p>
            <a:pPr lvl="1"/>
            <a:r>
              <a:rPr lang="en-US" dirty="0"/>
              <a:t>Drag and drop photo here</a:t>
            </a:r>
          </a:p>
        </p:txBody>
      </p:sp>
      <p:sp>
        <p:nvSpPr>
          <p:cNvPr id="15" name="Text Placeholder 14"/>
          <p:cNvSpPr>
            <a:spLocks noGrp="1"/>
          </p:cNvSpPr>
          <p:nvPr>
            <p:ph type="body" sz="quarter" idx="13" hasCustomPrompt="1"/>
          </p:nvPr>
        </p:nvSpPr>
        <p:spPr>
          <a:xfrm>
            <a:off x="10111321" y="-20638"/>
            <a:ext cx="577849" cy="6899276"/>
          </a:xfrm>
          <a:prstGeom prst="rect">
            <a:avLst/>
          </a:prstGeom>
          <a:solidFill>
            <a:schemeClr val="accent1">
              <a:alpha val="78000"/>
            </a:schemeClr>
          </a:solidFill>
        </p:spPr>
        <p:txBody>
          <a:bodyPr vert="horz"/>
          <a:lstStyle>
            <a:lvl1pPr marL="0" indent="0">
              <a:buNone/>
              <a:defRPr>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
        <p:nvSpPr>
          <p:cNvPr id="16" name="Text Placeholder 14"/>
          <p:cNvSpPr>
            <a:spLocks noGrp="1"/>
          </p:cNvSpPr>
          <p:nvPr>
            <p:ph type="body" sz="quarter" idx="14" hasCustomPrompt="1"/>
          </p:nvPr>
        </p:nvSpPr>
        <p:spPr>
          <a:xfrm>
            <a:off x="10689170" y="-20638"/>
            <a:ext cx="1502833" cy="6899276"/>
          </a:xfrm>
          <a:prstGeom prst="rect">
            <a:avLst/>
          </a:prstGeom>
          <a:solidFill>
            <a:schemeClr val="accent1"/>
          </a:solidFill>
        </p:spPr>
        <p:txBody>
          <a:bodyPr vert="horz"/>
          <a:lstStyle>
            <a:lvl1pPr marL="0" indent="0">
              <a:buNone/>
              <a:defRPr>
                <a:solidFill>
                  <a:schemeClr val="accent1"/>
                </a:solidFill>
              </a:defRPr>
            </a:lvl1pPr>
          </a:lstStyle>
          <a:p>
            <a:pPr lvl="0"/>
            <a:r>
              <a:rPr lang="en-US" dirty="0"/>
              <a:t> </a:t>
            </a:r>
          </a:p>
          <a:p>
            <a:pPr lvl="0"/>
            <a:r>
              <a:rPr lang="en-US" dirty="0"/>
              <a:t> </a:t>
            </a:r>
          </a:p>
          <a:p>
            <a:pPr lvl="0"/>
            <a:r>
              <a:rPr lang="en-US" dirty="0"/>
              <a:t> </a:t>
            </a:r>
          </a:p>
          <a:p>
            <a:pPr lvl="0"/>
            <a:r>
              <a:rPr lang="en-US" dirty="0"/>
              <a:t> </a:t>
            </a:r>
          </a:p>
          <a:p>
            <a:pPr lvl="0"/>
            <a:r>
              <a:rPr lang="en-US" dirty="0"/>
              <a:t> </a:t>
            </a:r>
          </a:p>
        </p:txBody>
      </p:sp>
      <p:sp>
        <p:nvSpPr>
          <p:cNvPr id="11" name="Text Placeholder 10"/>
          <p:cNvSpPr>
            <a:spLocks noGrp="1"/>
          </p:cNvSpPr>
          <p:nvPr>
            <p:ph type="body" sz="quarter" idx="11" hasCustomPrompt="1"/>
          </p:nvPr>
        </p:nvSpPr>
        <p:spPr>
          <a:xfrm>
            <a:off x="-18815" y="4997710"/>
            <a:ext cx="8204200" cy="954107"/>
          </a:xfrm>
          <a:prstGeom prst="rect">
            <a:avLst/>
          </a:prstGeom>
          <a:solidFill>
            <a:schemeClr val="bg1"/>
          </a:solidFill>
        </p:spPr>
        <p:txBody>
          <a:bodyPr vert="horz" lIns="640080"/>
          <a:lstStyle>
            <a:lvl1pPr marL="0" indent="0">
              <a:buNone/>
              <a:defRPr sz="2400" b="1" baseline="0">
                <a:solidFill>
                  <a:srgbClr val="236192"/>
                </a:solidFill>
              </a:defRPr>
            </a:lvl1pPr>
          </a:lstStyle>
          <a:p>
            <a:pPr lvl="0"/>
            <a:r>
              <a:rPr lang="en-US" dirty="0"/>
              <a:t>Persons Name</a:t>
            </a:r>
          </a:p>
        </p:txBody>
      </p:sp>
      <p:sp>
        <p:nvSpPr>
          <p:cNvPr id="12" name="Text Placeholder 10"/>
          <p:cNvSpPr>
            <a:spLocks noGrp="1"/>
          </p:cNvSpPr>
          <p:nvPr>
            <p:ph type="body" sz="quarter" idx="12" hasCustomPrompt="1"/>
          </p:nvPr>
        </p:nvSpPr>
        <p:spPr>
          <a:xfrm>
            <a:off x="704215" y="5411261"/>
            <a:ext cx="7480300" cy="352425"/>
          </a:xfrm>
          <a:prstGeom prst="rect">
            <a:avLst/>
          </a:prstGeom>
        </p:spPr>
        <p:txBody>
          <a:bodyPr vert="horz"/>
          <a:lstStyle>
            <a:lvl1pPr marL="0" indent="0">
              <a:buNone/>
              <a:defRPr sz="1800" b="0" baseline="0">
                <a:solidFill>
                  <a:schemeClr val="tx1"/>
                </a:solidFill>
              </a:defRPr>
            </a:lvl1pPr>
          </a:lstStyle>
          <a:p>
            <a:pPr lvl="0"/>
            <a:r>
              <a:rPr lang="en-US" dirty="0"/>
              <a:t>Persons Title</a:t>
            </a:r>
          </a:p>
        </p:txBody>
      </p:sp>
      <p:pic>
        <p:nvPicPr>
          <p:cNvPr id="9"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943823" y="6457306"/>
            <a:ext cx="990984" cy="24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92367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losing Slide - 1">
    <p:spTree>
      <p:nvGrpSpPr>
        <p:cNvPr id="1" name=""/>
        <p:cNvGrpSpPr/>
        <p:nvPr/>
      </p:nvGrpSpPr>
      <p:grpSpPr>
        <a:xfrm>
          <a:off x="0" y="0"/>
          <a:ext cx="0" cy="0"/>
          <a:chOff x="0" y="0"/>
          <a:chExt cx="0" cy="0"/>
        </a:xfrm>
      </p:grpSpPr>
      <p:pic>
        <p:nvPicPr>
          <p:cNvPr id="12" name="Picture 11" descr="ppt-because-pattern.psd"/>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062439" y="1"/>
            <a:ext cx="6129563" cy="5850946"/>
          </a:xfrm>
          <a:prstGeom prst="rect">
            <a:avLst/>
          </a:prstGeom>
        </p:spPr>
      </p:pic>
      <p:sp>
        <p:nvSpPr>
          <p:cNvPr id="19" name="Text Placeholder 18"/>
          <p:cNvSpPr>
            <a:spLocks noGrp="1"/>
          </p:cNvSpPr>
          <p:nvPr>
            <p:ph type="body" sz="quarter" idx="10" hasCustomPrompt="1"/>
          </p:nvPr>
        </p:nvSpPr>
        <p:spPr>
          <a:xfrm>
            <a:off x="320571" y="259642"/>
            <a:ext cx="5307955" cy="1041400"/>
          </a:xfrm>
          <a:prstGeom prst="rect">
            <a:avLst/>
          </a:prstGeom>
        </p:spPr>
        <p:txBody>
          <a:bodyPr vert="horz"/>
          <a:lstStyle>
            <a:lvl1pPr marL="0" indent="0">
              <a:buNone/>
              <a:defRPr sz="3200" b="1" baseline="0">
                <a:solidFill>
                  <a:srgbClr val="236192"/>
                </a:solidFill>
              </a:defRPr>
            </a:lvl1pPr>
          </a:lstStyle>
          <a:p>
            <a:pPr lvl="0"/>
            <a:r>
              <a:rPr lang="en-US" dirty="0"/>
              <a:t>Closing Message</a:t>
            </a:r>
          </a:p>
        </p:txBody>
      </p:sp>
      <p:pic>
        <p:nvPicPr>
          <p:cNvPr id="8" name="Picture 26" descr="OCLC_H_PMS.eps"/>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369555" y="6281740"/>
            <a:ext cx="1500716"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8"/>
          <p:cNvSpPr/>
          <p:nvPr userDrawn="1"/>
        </p:nvSpPr>
        <p:spPr>
          <a:xfrm rot="10800000">
            <a:off x="15117" y="5850667"/>
            <a:ext cx="12192000" cy="239713"/>
          </a:xfrm>
          <a:prstGeom prst="rect">
            <a:avLst/>
          </a:prstGeom>
          <a:solidFill>
            <a:srgbClr val="00AFD7"/>
          </a:solidFill>
          <a:ln w="952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D527F"/>
              </a:solidFill>
              <a:effectLst/>
              <a:uLnTx/>
              <a:uFillTx/>
              <a:latin typeface="Calibri"/>
              <a:ea typeface="+mn-ea"/>
              <a:cs typeface="+mn-cs"/>
            </a:endParaRPr>
          </a:p>
        </p:txBody>
      </p:sp>
      <p:sp>
        <p:nvSpPr>
          <p:cNvPr id="21" name="Text Placeholder 20"/>
          <p:cNvSpPr>
            <a:spLocks noGrp="1"/>
          </p:cNvSpPr>
          <p:nvPr>
            <p:ph type="body" sz="quarter" idx="11" hasCustomPrompt="1"/>
          </p:nvPr>
        </p:nvSpPr>
        <p:spPr>
          <a:xfrm>
            <a:off x="320820" y="1321004"/>
            <a:ext cx="5183717" cy="405719"/>
          </a:xfrm>
          <a:prstGeom prst="rect">
            <a:avLst/>
          </a:prstGeom>
        </p:spPr>
        <p:txBody>
          <a:bodyPr vert="horz">
            <a:normAutofit/>
          </a:bodyPr>
          <a:lstStyle>
            <a:lvl1pPr marL="0" indent="0">
              <a:buNone/>
              <a:defRPr sz="1800" b="1" baseline="0"/>
            </a:lvl1pPr>
          </a:lstStyle>
          <a:p>
            <a:pPr lvl="0"/>
            <a:r>
              <a:rPr lang="en-US" dirty="0"/>
              <a:t>Speaker Name</a:t>
            </a:r>
          </a:p>
        </p:txBody>
      </p:sp>
      <p:sp>
        <p:nvSpPr>
          <p:cNvPr id="22" name="Text Placeholder 20"/>
          <p:cNvSpPr>
            <a:spLocks noGrp="1"/>
          </p:cNvSpPr>
          <p:nvPr>
            <p:ph type="body" sz="quarter" idx="12" hasCustomPrompt="1"/>
          </p:nvPr>
        </p:nvSpPr>
        <p:spPr>
          <a:xfrm>
            <a:off x="320571" y="1690435"/>
            <a:ext cx="5183717" cy="359027"/>
          </a:xfrm>
          <a:prstGeom prst="rect">
            <a:avLst/>
          </a:prstGeom>
        </p:spPr>
        <p:txBody>
          <a:bodyPr vert="horz">
            <a:normAutofit/>
          </a:bodyPr>
          <a:lstStyle>
            <a:lvl1pPr marL="0" indent="0">
              <a:buNone/>
              <a:defRPr sz="1400" b="0" baseline="0"/>
            </a:lvl1pPr>
          </a:lstStyle>
          <a:p>
            <a:pPr lvl="0"/>
            <a:r>
              <a:rPr lang="en-US" dirty="0"/>
              <a:t>Speaker Title</a:t>
            </a:r>
          </a:p>
        </p:txBody>
      </p:sp>
      <p:sp>
        <p:nvSpPr>
          <p:cNvPr id="23" name="Text Placeholder 20"/>
          <p:cNvSpPr>
            <a:spLocks noGrp="1"/>
          </p:cNvSpPr>
          <p:nvPr>
            <p:ph type="body" sz="quarter" idx="13" hasCustomPrompt="1"/>
          </p:nvPr>
        </p:nvSpPr>
        <p:spPr>
          <a:xfrm>
            <a:off x="320571" y="2010979"/>
            <a:ext cx="5183717" cy="305495"/>
          </a:xfrm>
          <a:prstGeom prst="rect">
            <a:avLst/>
          </a:prstGeom>
        </p:spPr>
        <p:txBody>
          <a:bodyPr vert="horz">
            <a:normAutofit/>
          </a:bodyPr>
          <a:lstStyle>
            <a:lvl1pPr marL="0" indent="0">
              <a:buNone/>
              <a:defRPr sz="1400" b="1" baseline="0">
                <a:solidFill>
                  <a:srgbClr val="236192"/>
                </a:solidFill>
              </a:defRPr>
            </a:lvl1pPr>
          </a:lstStyle>
          <a:p>
            <a:pPr lvl="0"/>
            <a:r>
              <a:rPr lang="en-US" dirty="0"/>
              <a:t>Speaker Contact</a:t>
            </a:r>
          </a:p>
        </p:txBody>
      </p:sp>
    </p:spTree>
    <p:extLst>
      <p:ext uri="{BB962C8B-B14F-4D97-AF65-F5344CB8AC3E}">
        <p14:creationId xmlns:p14="http://schemas.microsoft.com/office/powerpoint/2010/main" val="2141487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losing Slide - 2">
    <p:spTree>
      <p:nvGrpSpPr>
        <p:cNvPr id="1" name=""/>
        <p:cNvGrpSpPr/>
        <p:nvPr/>
      </p:nvGrpSpPr>
      <p:grpSpPr>
        <a:xfrm>
          <a:off x="0" y="0"/>
          <a:ext cx="0" cy="0"/>
          <a:chOff x="0" y="0"/>
          <a:chExt cx="0" cy="0"/>
        </a:xfrm>
      </p:grpSpPr>
      <p:sp>
        <p:nvSpPr>
          <p:cNvPr id="7" name="Rectangle 6"/>
          <p:cNvSpPr/>
          <p:nvPr userDrawn="1"/>
        </p:nvSpPr>
        <p:spPr>
          <a:xfrm rot="16200000">
            <a:off x="739775" y="4934480"/>
            <a:ext cx="603250" cy="389467"/>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solidFill>
                <a:srgbClr val="3D527F"/>
              </a:solidFill>
            </a:endParaRPr>
          </a:p>
        </p:txBody>
      </p:sp>
      <p:pic>
        <p:nvPicPr>
          <p:cNvPr id="9" name="Picture 9"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9724695" y="5960854"/>
            <a:ext cx="1997453" cy="4880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extBox 8"/>
          <p:cNvSpPr txBox="1">
            <a:spLocks noChangeArrowheads="1"/>
          </p:cNvSpPr>
          <p:nvPr userDrawn="1"/>
        </p:nvSpPr>
        <p:spPr bwMode="auto">
          <a:xfrm>
            <a:off x="7899906" y="4935539"/>
            <a:ext cx="563033" cy="185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600" dirty="0">
                <a:solidFill>
                  <a:schemeClr val="bg1"/>
                </a:solidFill>
              </a:rPr>
              <a:t>SM</a:t>
            </a:r>
          </a:p>
        </p:txBody>
      </p:sp>
      <p:sp>
        <p:nvSpPr>
          <p:cNvPr id="11" name="Rectangle 10"/>
          <p:cNvSpPr/>
          <p:nvPr userDrawn="1"/>
        </p:nvSpPr>
        <p:spPr>
          <a:xfrm>
            <a:off x="0" y="4827588"/>
            <a:ext cx="846667" cy="6032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solidFill>
                <a:srgbClr val="3D527F"/>
              </a:solidFill>
            </a:endParaRPr>
          </a:p>
        </p:txBody>
      </p:sp>
      <p:sp>
        <p:nvSpPr>
          <p:cNvPr id="12" name="Text Placeholder 18"/>
          <p:cNvSpPr>
            <a:spLocks noGrp="1"/>
          </p:cNvSpPr>
          <p:nvPr>
            <p:ph type="body" sz="quarter" idx="10" hasCustomPrompt="1"/>
          </p:nvPr>
        </p:nvSpPr>
        <p:spPr>
          <a:xfrm>
            <a:off x="975785" y="1108606"/>
            <a:ext cx="4180568" cy="1492716"/>
          </a:xfrm>
          <a:prstGeom prst="rect">
            <a:avLst/>
          </a:prstGeom>
          <a:ln w="101600" cmpd="sng">
            <a:solidFill>
              <a:srgbClr val="236192"/>
            </a:solidFill>
            <a:miter lim="800000"/>
          </a:ln>
        </p:spPr>
        <p:txBody>
          <a:bodyPr vert="horz" wrap="none" lIns="548640" tIns="274320" rIns="457200" bIns="365760">
            <a:spAutoFit/>
          </a:bodyPr>
          <a:lstStyle>
            <a:lvl1pPr marL="0" indent="0" algn="l">
              <a:spcBef>
                <a:spcPts val="0"/>
              </a:spcBef>
              <a:buNone/>
              <a:defRPr sz="5500" b="1" baseline="0">
                <a:ln w="0" cmpd="sng">
                  <a:noFill/>
                </a:ln>
                <a:solidFill>
                  <a:srgbClr val="236192"/>
                </a:solidFill>
              </a:defRPr>
            </a:lvl1pPr>
          </a:lstStyle>
          <a:p>
            <a:pPr lvl="0"/>
            <a:r>
              <a:rPr lang="en-US" dirty="0"/>
              <a:t>Text Here</a:t>
            </a:r>
          </a:p>
        </p:txBody>
      </p:sp>
      <p:sp>
        <p:nvSpPr>
          <p:cNvPr id="13" name="Text Placeholder 20"/>
          <p:cNvSpPr>
            <a:spLocks noGrp="1"/>
          </p:cNvSpPr>
          <p:nvPr>
            <p:ph type="body" sz="quarter" idx="11" hasCustomPrompt="1"/>
          </p:nvPr>
        </p:nvSpPr>
        <p:spPr>
          <a:xfrm>
            <a:off x="811392" y="2860152"/>
            <a:ext cx="5183717" cy="405719"/>
          </a:xfrm>
          <a:prstGeom prst="rect">
            <a:avLst/>
          </a:prstGeom>
        </p:spPr>
        <p:txBody>
          <a:bodyPr vert="horz">
            <a:normAutofit/>
          </a:bodyPr>
          <a:lstStyle>
            <a:lvl1pPr marL="0" indent="0">
              <a:buNone/>
              <a:defRPr sz="1800" b="1" baseline="0">
                <a:solidFill>
                  <a:srgbClr val="000000"/>
                </a:solidFill>
              </a:defRPr>
            </a:lvl1pPr>
          </a:lstStyle>
          <a:p>
            <a:pPr lvl="0"/>
            <a:r>
              <a:rPr lang="en-US" dirty="0"/>
              <a:t>Speaker Name</a:t>
            </a:r>
          </a:p>
        </p:txBody>
      </p:sp>
      <p:sp>
        <p:nvSpPr>
          <p:cNvPr id="14" name="Text Placeholder 20"/>
          <p:cNvSpPr>
            <a:spLocks noGrp="1"/>
          </p:cNvSpPr>
          <p:nvPr>
            <p:ph type="body" sz="quarter" idx="12" hasCustomPrompt="1"/>
          </p:nvPr>
        </p:nvSpPr>
        <p:spPr>
          <a:xfrm>
            <a:off x="811143" y="3229583"/>
            <a:ext cx="5183717" cy="359027"/>
          </a:xfrm>
          <a:prstGeom prst="rect">
            <a:avLst/>
          </a:prstGeom>
        </p:spPr>
        <p:txBody>
          <a:bodyPr vert="horz">
            <a:normAutofit/>
          </a:bodyPr>
          <a:lstStyle>
            <a:lvl1pPr marL="0" indent="0">
              <a:buNone/>
              <a:defRPr sz="1400" b="0" baseline="0">
                <a:solidFill>
                  <a:srgbClr val="000000"/>
                </a:solidFill>
              </a:defRPr>
            </a:lvl1pPr>
          </a:lstStyle>
          <a:p>
            <a:pPr lvl="0"/>
            <a:r>
              <a:rPr lang="en-US" dirty="0"/>
              <a:t>Speaker Title</a:t>
            </a:r>
          </a:p>
        </p:txBody>
      </p:sp>
      <p:sp>
        <p:nvSpPr>
          <p:cNvPr id="15" name="Text Placeholder 20"/>
          <p:cNvSpPr>
            <a:spLocks noGrp="1"/>
          </p:cNvSpPr>
          <p:nvPr>
            <p:ph type="body" sz="quarter" idx="13" hasCustomPrompt="1"/>
          </p:nvPr>
        </p:nvSpPr>
        <p:spPr>
          <a:xfrm>
            <a:off x="811143" y="3588612"/>
            <a:ext cx="5183717" cy="305495"/>
          </a:xfrm>
          <a:prstGeom prst="rect">
            <a:avLst/>
          </a:prstGeom>
        </p:spPr>
        <p:txBody>
          <a:bodyPr vert="horz">
            <a:normAutofit/>
          </a:bodyPr>
          <a:lstStyle>
            <a:lvl1pPr marL="0" indent="0">
              <a:buNone/>
              <a:defRPr sz="1400" b="1" baseline="0">
                <a:solidFill>
                  <a:schemeClr val="accent2"/>
                </a:solidFill>
              </a:defRPr>
            </a:lvl1pPr>
          </a:lstStyle>
          <a:p>
            <a:pPr lvl="0"/>
            <a:r>
              <a:rPr lang="en-US" dirty="0"/>
              <a:t>Speaker Contact</a:t>
            </a:r>
          </a:p>
        </p:txBody>
      </p:sp>
      <p:sp>
        <p:nvSpPr>
          <p:cNvPr id="18" name="Text Placeholder 16"/>
          <p:cNvSpPr>
            <a:spLocks noGrp="1"/>
          </p:cNvSpPr>
          <p:nvPr>
            <p:ph type="body" sz="quarter" idx="14" hasCustomPrompt="1"/>
          </p:nvPr>
        </p:nvSpPr>
        <p:spPr>
          <a:xfrm>
            <a:off x="1" y="587633"/>
            <a:ext cx="4906433" cy="566309"/>
          </a:xfrm>
          <a:prstGeom prst="rect">
            <a:avLst/>
          </a:prstGeom>
          <a:solidFill>
            <a:srgbClr val="236192"/>
          </a:solidFill>
        </p:spPr>
        <p:txBody>
          <a:bodyPr vert="horz" wrap="square" lIns="640080" tIns="91440" bIns="164592">
            <a:spAutoFit/>
          </a:bodyPr>
          <a:lstStyle>
            <a:lvl1pPr marL="0" indent="0">
              <a:buNone/>
              <a:defRPr sz="2000" baseline="0">
                <a:solidFill>
                  <a:schemeClr val="bg1"/>
                </a:solidFill>
              </a:defRPr>
            </a:lvl1pPr>
          </a:lstStyle>
          <a:p>
            <a:pPr lvl="0"/>
            <a:r>
              <a:rPr lang="en-US" dirty="0"/>
              <a:t>Event Title</a:t>
            </a:r>
          </a:p>
        </p:txBody>
      </p:sp>
      <p:sp>
        <p:nvSpPr>
          <p:cNvPr id="19" name="Rectangle 18"/>
          <p:cNvSpPr/>
          <p:nvPr userDrawn="1"/>
        </p:nvSpPr>
        <p:spPr>
          <a:xfrm>
            <a:off x="1236133" y="4827588"/>
            <a:ext cx="10955867" cy="6032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l"/>
            <a:r>
              <a:rPr lang="en-US" sz="2000" b="1" dirty="0">
                <a:solidFill>
                  <a:schemeClr val="bg1"/>
                </a:solidFill>
                <a:latin typeface="+mj-lt"/>
              </a:rPr>
              <a:t>Together we make breakthroughs</a:t>
            </a:r>
            <a:r>
              <a:rPr lang="en-US" sz="2000" b="1" baseline="0" dirty="0">
                <a:solidFill>
                  <a:schemeClr val="bg1"/>
                </a:solidFill>
                <a:latin typeface="+mj-lt"/>
              </a:rPr>
              <a:t> possible.</a:t>
            </a:r>
            <a:endParaRPr lang="en-US" sz="2000" b="1" dirty="0">
              <a:solidFill>
                <a:schemeClr val="bg1"/>
              </a:solidFill>
              <a:latin typeface="+mj-lt"/>
            </a:endParaRPr>
          </a:p>
        </p:txBody>
      </p:sp>
    </p:spTree>
    <p:extLst>
      <p:ext uri="{BB962C8B-B14F-4D97-AF65-F5344CB8AC3E}">
        <p14:creationId xmlns:p14="http://schemas.microsoft.com/office/powerpoint/2010/main" val="1621949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10" Type="http://schemas.openxmlformats.org/officeDocument/2006/relationships/image" Target="../media/image7.jpeg"/><Relationship Id="rId4" Type="http://schemas.openxmlformats.org/officeDocument/2006/relationships/slideLayout" Target="../slideLayouts/slideLayout13.xml"/><Relationship Id="rId9"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0395708"/>
      </p:ext>
    </p:extLst>
  </p:cSld>
  <p:clrMap bg1="lt1" tx1="dk1" bg2="lt2" tx2="dk2" accent1="accent1" accent2="accent2" accent3="accent3" accent4="accent4" accent5="accent5" accent6="accent6" hlink="hlink" folHlink="folHlink"/>
  <p:sldLayoutIdLst>
    <p:sldLayoutId id="2147483687" r:id="rId1"/>
    <p:sldLayoutId id="2147483652" r:id="rId2"/>
    <p:sldLayoutId id="2147483655" r:id="rId3"/>
    <p:sldLayoutId id="2147483653" r:id="rId4"/>
    <p:sldLayoutId id="2147483686" r:id="rId5"/>
    <p:sldLayoutId id="2147483658" r:id="rId6"/>
    <p:sldLayoutId id="2147483657" r:id="rId7"/>
    <p:sldLayoutId id="2147483656" r:id="rId8"/>
    <p:sldLayoutId id="2147483659" r:id="rId9"/>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p:nvPicPr>
        <p:blipFill>
          <a:blip r:embed="rId2">
            <a:alphaModFix/>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Rectangle 7"/>
          <p:cNvSpPr/>
          <p:nvPr/>
        </p:nvSpPr>
        <p:spPr>
          <a:xfrm>
            <a:off x="0" y="0"/>
            <a:ext cx="12192000" cy="6858000"/>
          </a:xfrm>
          <a:prstGeom prst="rect">
            <a:avLst/>
          </a:prstGeom>
          <a:solidFill>
            <a:schemeClr val="bg1">
              <a:alpha val="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Placeholder 1"/>
          <p:cNvSpPr>
            <a:spLocks noGrp="1"/>
          </p:cNvSpPr>
          <p:nvPr>
            <p:ph type="title"/>
          </p:nvPr>
        </p:nvSpPr>
        <p:spPr>
          <a:xfrm>
            <a:off x="-153930" y="-94465"/>
            <a:ext cx="12510356" cy="1313180"/>
          </a:xfrm>
          <a:prstGeom prst="rect">
            <a:avLst/>
          </a:prstGeom>
          <a:ln w="12700" cap="rnd" cmpd="sng">
            <a:gradFill flip="none" rotWithShape="1">
              <a:gsLst>
                <a:gs pos="0">
                  <a:schemeClr val="accent1"/>
                </a:gs>
                <a:gs pos="50000">
                  <a:schemeClr val="accent1">
                    <a:alpha val="0"/>
                  </a:schemeClr>
                </a:gs>
              </a:gsLst>
              <a:lin ang="0" scaled="1"/>
              <a:tileRect/>
            </a:gradFill>
            <a:prstDash val="solid"/>
          </a:ln>
        </p:spPr>
        <p:txBody>
          <a:bodyPr vert="horz" wrap="square" lIns="457200" tIns="365760" rIns="457200" bIns="320040" rtlCol="0" anchor="t" anchorCtr="1">
            <a:sp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descr="OCLC-RESEARCH_H_MB.png"/>
          <p:cNvPicPr>
            <a:picLocks noChangeAspect="1"/>
          </p:cNvPicPr>
          <p:nvPr/>
        </p:nvPicPr>
        <p:blipFill>
          <a:blip r:embed="rId3"/>
          <a:stretch>
            <a:fillRect/>
          </a:stretch>
        </p:blipFill>
        <p:spPr>
          <a:xfrm>
            <a:off x="169340" y="6266066"/>
            <a:ext cx="1933491" cy="478016"/>
          </a:xfrm>
          <a:prstGeom prst="rect">
            <a:avLst/>
          </a:prstGeom>
        </p:spPr>
      </p:pic>
    </p:spTree>
    <p:extLst>
      <p:ext uri="{BB962C8B-B14F-4D97-AF65-F5344CB8AC3E}">
        <p14:creationId xmlns:p14="http://schemas.microsoft.com/office/powerpoint/2010/main" val="4118392680"/>
      </p:ext>
    </p:extLst>
  </p:cSld>
  <p:clrMap bg1="lt1" tx1="dk1" bg2="lt2" tx2="dk2" accent1="accent1" accent2="accent2" accent3="accent3" accent4="accent4" accent5="accent5" accent6="accent6" hlink="hlink" folHlink="folHlink"/>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200" rtl="0" eaLnBrk="1" latinLnBrk="0" hangingPunct="1">
        <a:lnSpc>
          <a:spcPct val="90000"/>
        </a:lnSpc>
        <a:spcBef>
          <a:spcPct val="0"/>
        </a:spcBef>
        <a:buNone/>
        <a:defRPr sz="4400" b="0" i="0" kern="1200">
          <a:solidFill>
            <a:srgbClr val="2178B5"/>
          </a:solidFill>
          <a:latin typeface="+mj-lt"/>
          <a:ea typeface="+mj-ea"/>
          <a:cs typeface="Calibri Light"/>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mn-lt"/>
          <a:ea typeface="+mn-ea"/>
          <a:cs typeface="Calibri Light"/>
        </a:defRPr>
      </a:lvl1pPr>
      <a:lvl2pPr marL="742950" indent="-285750" algn="l" defTabSz="457200" rtl="0" eaLnBrk="1" latinLnBrk="0" hangingPunct="1">
        <a:spcBef>
          <a:spcPct val="20000"/>
        </a:spcBef>
        <a:buFont typeface="Arial"/>
        <a:buChar char="–"/>
        <a:defRPr sz="2800" b="0" i="0" kern="1200">
          <a:solidFill>
            <a:schemeClr val="tx1"/>
          </a:solidFill>
          <a:latin typeface="+mn-lt"/>
          <a:ea typeface="+mn-ea"/>
          <a:cs typeface="Calibri Light"/>
        </a:defRPr>
      </a:lvl2pPr>
      <a:lvl3pPr marL="1143000" indent="-228600" algn="l" defTabSz="457200" rtl="0" eaLnBrk="1" latinLnBrk="0" hangingPunct="1">
        <a:spcBef>
          <a:spcPct val="20000"/>
        </a:spcBef>
        <a:buFont typeface="Arial"/>
        <a:buChar char="•"/>
        <a:defRPr sz="2400" b="0" i="0" kern="1200">
          <a:solidFill>
            <a:schemeClr val="tx1"/>
          </a:solidFill>
          <a:latin typeface="+mn-lt"/>
          <a:ea typeface="+mn-ea"/>
          <a:cs typeface="Calibri Light"/>
        </a:defRPr>
      </a:lvl3pPr>
      <a:lvl4pPr marL="1600200" indent="-228600" algn="l" defTabSz="457200" rtl="0" eaLnBrk="1" latinLnBrk="0" hangingPunct="1">
        <a:spcBef>
          <a:spcPct val="20000"/>
        </a:spcBef>
        <a:buFont typeface="Arial"/>
        <a:buChar char="–"/>
        <a:defRPr sz="2000" b="0" i="0" kern="1200">
          <a:solidFill>
            <a:schemeClr val="tx1"/>
          </a:solidFill>
          <a:latin typeface="+mn-lt"/>
          <a:ea typeface="+mn-ea"/>
          <a:cs typeface="Calibri Light"/>
        </a:defRPr>
      </a:lvl4pPr>
      <a:lvl5pPr marL="2057400" indent="-228600" algn="l" defTabSz="457200" rtl="0" eaLnBrk="1" latinLnBrk="0" hangingPunct="1">
        <a:spcBef>
          <a:spcPct val="20000"/>
        </a:spcBef>
        <a:buFont typeface="Arial"/>
        <a:buChar char="»"/>
        <a:defRPr sz="2000" b="0" i="0" kern="1200">
          <a:solidFill>
            <a:schemeClr val="tx1"/>
          </a:solidFill>
          <a:latin typeface="+mn-lt"/>
          <a:ea typeface="+mn-ea"/>
          <a:cs typeface="Calibri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2036303"/>
      </p:ext>
    </p:extLst>
  </p:cSld>
  <p:clrMap bg1="lt1" tx1="dk1" bg2="lt2" tx2="dk2" accent1="accent1" accent2="accent2" accent3="accent3" accent4="accent4" accent5="accent5" accent6="accent6" hlink="hlink" folHlink="folHlink"/>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200" rtl="0" eaLnBrk="1" latinLnBrk="0" hangingPunct="1">
        <a:lnSpc>
          <a:spcPct val="90000"/>
        </a:lnSpc>
        <a:spcBef>
          <a:spcPct val="0"/>
        </a:spcBef>
        <a:buNone/>
        <a:defRPr sz="4400" b="0" i="0" kern="1200">
          <a:solidFill>
            <a:schemeClr val="accent1"/>
          </a:solidFill>
          <a:latin typeface="Calibri Light"/>
          <a:ea typeface="+mj-ea"/>
          <a:cs typeface="Calibri Light"/>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Calibri Light"/>
          <a:ea typeface="+mn-ea"/>
          <a:cs typeface="Calibri Light"/>
        </a:defRPr>
      </a:lvl1pPr>
      <a:lvl2pPr marL="742950" indent="-285750" algn="l" defTabSz="457200" rtl="0" eaLnBrk="1" latinLnBrk="0" hangingPunct="1">
        <a:spcBef>
          <a:spcPct val="20000"/>
        </a:spcBef>
        <a:buFont typeface="Arial"/>
        <a:buChar char="–"/>
        <a:defRPr sz="2800" b="0" i="0" kern="1200">
          <a:solidFill>
            <a:schemeClr val="tx1"/>
          </a:solidFill>
          <a:latin typeface="Calibri Light"/>
          <a:ea typeface="+mn-ea"/>
          <a:cs typeface="Calibri Light"/>
        </a:defRPr>
      </a:lvl2pPr>
      <a:lvl3pPr marL="1143000" indent="-228600" algn="l" defTabSz="457200" rtl="0" eaLnBrk="1" latinLnBrk="0" hangingPunct="1">
        <a:spcBef>
          <a:spcPct val="20000"/>
        </a:spcBef>
        <a:buFont typeface="Arial"/>
        <a:buChar char="•"/>
        <a:defRPr sz="2400" b="0" i="0" kern="1200">
          <a:solidFill>
            <a:schemeClr val="tx1"/>
          </a:solidFill>
          <a:latin typeface="Calibri Light"/>
          <a:ea typeface="+mn-ea"/>
          <a:cs typeface="Calibri Light"/>
        </a:defRPr>
      </a:lvl3pPr>
      <a:lvl4pPr marL="1600200" indent="-228600" algn="l" defTabSz="457200" rtl="0" eaLnBrk="1" latinLnBrk="0" hangingPunct="1">
        <a:spcBef>
          <a:spcPct val="20000"/>
        </a:spcBef>
        <a:buFont typeface="Arial"/>
        <a:buChar char="–"/>
        <a:defRPr sz="2000" b="0" i="0" kern="1200">
          <a:solidFill>
            <a:schemeClr val="tx1"/>
          </a:solidFill>
          <a:latin typeface="Calibri Light"/>
          <a:ea typeface="+mn-ea"/>
          <a:cs typeface="Calibri Light"/>
        </a:defRPr>
      </a:lvl4pPr>
      <a:lvl5pPr marL="2057400" indent="-228600" algn="l" defTabSz="457200" rtl="0" eaLnBrk="1" latinLnBrk="0" hangingPunct="1">
        <a:spcBef>
          <a:spcPct val="20000"/>
        </a:spcBef>
        <a:buFont typeface="Arial"/>
        <a:buChar char="»"/>
        <a:defRPr sz="2000" b="0" i="0" kern="1200">
          <a:solidFill>
            <a:schemeClr val="tx1"/>
          </a:solidFill>
          <a:latin typeface="Calibri Light"/>
          <a:ea typeface="+mn-ea"/>
          <a:cs typeface="Calibri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0"/>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nl-NL"/>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nl-NL"/>
              <a:t>Click to edit Master text styles</a:t>
            </a:r>
          </a:p>
          <a:p>
            <a:pPr lvl="1"/>
            <a:r>
              <a:rPr lang="en-US" altLang="nl-NL"/>
              <a:t>Second level</a:t>
            </a:r>
          </a:p>
          <a:p>
            <a:pPr lvl="2"/>
            <a:r>
              <a:rPr lang="en-US" altLang="nl-NL"/>
              <a:t>Third level</a:t>
            </a:r>
          </a:p>
          <a:p>
            <a:pPr lvl="3"/>
            <a:r>
              <a:rPr lang="en-US" altLang="nl-NL"/>
              <a:t>Fourth level</a:t>
            </a:r>
          </a:p>
          <a:p>
            <a:pPr lvl="4"/>
            <a:r>
              <a:rPr lang="en-US" altLang="nl-NL"/>
              <a:t>Fifth level</a:t>
            </a:r>
          </a:p>
        </p:txBody>
      </p:sp>
    </p:spTree>
    <p:extLst>
      <p:ext uri="{BB962C8B-B14F-4D97-AF65-F5344CB8AC3E}">
        <p14:creationId xmlns:p14="http://schemas.microsoft.com/office/powerpoint/2010/main" val="1366022455"/>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65" charset="-128"/>
          <a:cs typeface="+mj-cs"/>
        </a:defRPr>
      </a:lvl1pPr>
      <a:lvl2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defRPr>
      </a:lvl2pPr>
      <a:lvl3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defRPr>
      </a:lvl3pPr>
      <a:lvl4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defRPr>
      </a:lvl4pPr>
      <a:lvl5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defRPr>
      </a:lvl5pPr>
      <a:lvl6pPr marL="457200" algn="ctr" defTabSz="457200" rtl="0" fontAlgn="base">
        <a:spcBef>
          <a:spcPct val="0"/>
        </a:spcBef>
        <a:spcAft>
          <a:spcPct val="0"/>
        </a:spcAft>
        <a:defRPr sz="4400">
          <a:solidFill>
            <a:schemeClr val="tx1"/>
          </a:solidFill>
          <a:latin typeface="Calibri" pitchFamily="-65" charset="0"/>
          <a:ea typeface="ＭＳ Ｐゴシック" pitchFamily="-65" charset="-128"/>
        </a:defRPr>
      </a:lvl6pPr>
      <a:lvl7pPr marL="914400" algn="ctr" defTabSz="457200" rtl="0" fontAlgn="base">
        <a:spcBef>
          <a:spcPct val="0"/>
        </a:spcBef>
        <a:spcAft>
          <a:spcPct val="0"/>
        </a:spcAft>
        <a:defRPr sz="4400">
          <a:solidFill>
            <a:schemeClr val="tx1"/>
          </a:solidFill>
          <a:latin typeface="Calibri" pitchFamily="-65" charset="0"/>
          <a:ea typeface="ＭＳ Ｐゴシック" pitchFamily="-65" charset="-128"/>
        </a:defRPr>
      </a:lvl7pPr>
      <a:lvl8pPr marL="1371600" algn="ctr" defTabSz="457200" rtl="0" fontAlgn="base">
        <a:spcBef>
          <a:spcPct val="0"/>
        </a:spcBef>
        <a:spcAft>
          <a:spcPct val="0"/>
        </a:spcAft>
        <a:defRPr sz="4400">
          <a:solidFill>
            <a:schemeClr val="tx1"/>
          </a:solidFill>
          <a:latin typeface="Calibri" pitchFamily="-65" charset="0"/>
          <a:ea typeface="ＭＳ Ｐゴシック" pitchFamily="-65" charset="-128"/>
        </a:defRPr>
      </a:lvl8pPr>
      <a:lvl9pPr marL="1828800" algn="ctr" defTabSz="457200" rtl="0" fontAlgn="base">
        <a:spcBef>
          <a:spcPct val="0"/>
        </a:spcBef>
        <a:spcAft>
          <a:spcPct val="0"/>
        </a:spcAft>
        <a:defRPr sz="4400">
          <a:solidFill>
            <a:schemeClr val="tx1"/>
          </a:solidFill>
          <a:latin typeface="Calibri" pitchFamily="-65" charset="0"/>
          <a:ea typeface="ＭＳ Ｐゴシック" pitchFamily="-65"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pitchFamily="-65" charset="-128"/>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itchFamily="-65"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itchFamily="-65"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65"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1.xml"/><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hyperlink" Target="https://researchworks.oclc.org/iiif-explorer/"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11.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2.jp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11.xml"/><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11.xml"/><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15.pn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openxmlformats.org/officeDocument/2006/relationships/hyperlink" Target="https://doi.org/10.25333/rqgd-b343"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doi.org/10.25333/rqgd-b343" TargetMode="External"/><Relationship Id="rId2" Type="http://schemas.openxmlformats.org/officeDocument/2006/relationships/notesSlide" Target="../notesSlides/notesSlide31.xml"/><Relationship Id="rId1" Type="http://schemas.openxmlformats.org/officeDocument/2006/relationships/slideLayout" Target="../slideLayouts/slideLayout11.xml"/><Relationship Id="rId5" Type="http://schemas.openxmlformats.org/officeDocument/2006/relationships/hyperlink" Target="https://cdn.ymaws.com/www.cilip.org.uk/resource/collection/0E92069B-94A5-4749-B3E3-A32037C69EE7/ci_196_aburrow-jones_cunnea_future_cataloguing.pdf" TargetMode="External"/><Relationship Id="rId4" Type="http://schemas.openxmlformats.org/officeDocument/2006/relationships/hyperlink" Target="https://www.bl.uk/bibliographic/pdfs/british-library-collection-metadata-strategy-2019-2023.pdf"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doi.org/10.25333/rqgd-b343" TargetMode="External"/><Relationship Id="rId7" Type="http://schemas.openxmlformats.org/officeDocument/2006/relationships/hyperlink" Target="https://www.project-freya.eu/en" TargetMode="External"/><Relationship Id="rId2" Type="http://schemas.openxmlformats.org/officeDocument/2006/relationships/notesSlide" Target="../notesSlides/notesSlide32.xml"/><Relationship Id="rId1" Type="http://schemas.openxmlformats.org/officeDocument/2006/relationships/slideLayout" Target="../slideLayouts/slideLayout11.xml"/><Relationship Id="rId6" Type="http://schemas.openxmlformats.org/officeDocument/2006/relationships/hyperlink" Target="https://www.nationalcollection.org.uk/projects" TargetMode="External"/><Relationship Id="rId5" Type="http://schemas.openxmlformats.org/officeDocument/2006/relationships/hyperlink" Target="https://www.nationalcollection.org.uk/" TargetMode="External"/><Relationship Id="rId4" Type="http://schemas.openxmlformats.org/officeDocument/2006/relationships/hyperlink" Target="https://www.bic.org.uk/195/BIC-Metadata-Map/" TargetMode="External"/></Relationships>
</file>

<file path=ppt/slides/_rels/slide33.xml.rels><?xml version="1.0" encoding="UTF-8" standalone="yes"?>
<Relationships xmlns="http://schemas.openxmlformats.org/package/2006/relationships"><Relationship Id="rId8" Type="http://schemas.openxmlformats.org/officeDocument/2006/relationships/hyperlink" Target="https://www.youtube.com/watch?v=kZGcnL8gI6Y" TargetMode="External"/><Relationship Id="rId3" Type="http://schemas.openxmlformats.org/officeDocument/2006/relationships/hyperlink" Target="https://www.youtube.com/watch?v=RApW2x4KJfw" TargetMode="External"/><Relationship Id="rId7" Type="http://schemas.openxmlformats.org/officeDocument/2006/relationships/hyperlink" Target="https://open.ed.ac.uk/wikimedia-in-education/" TargetMode="External"/><Relationship Id="rId2" Type="http://schemas.openxmlformats.org/officeDocument/2006/relationships/notesSlide" Target="../notesSlides/notesSlide33.xml"/><Relationship Id="rId1" Type="http://schemas.openxmlformats.org/officeDocument/2006/relationships/slideLayout" Target="../slideLayouts/slideLayout11.xml"/><Relationship Id="rId6" Type="http://schemas.openxmlformats.org/officeDocument/2006/relationships/hyperlink" Target="https://leedsunilibrary.wordpress.com/2019/02/01/wikimedia-in-universities/" TargetMode="External"/><Relationship Id="rId5" Type="http://schemas.openxmlformats.org/officeDocument/2006/relationships/hyperlink" Target="http://doi.org/10.1629/uksg.509" TargetMode="External"/><Relationship Id="rId4" Type="http://schemas.openxmlformats.org/officeDocument/2006/relationships/hyperlink" Target="https://www.wikidata.org/wiki/Wikidata:GLAM/Oxford"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www.youtube.com/playlist?list=PLV81siTMahbsjakNDIdFwbIvdyNqwRNPo" TargetMode="External"/><Relationship Id="rId2" Type="http://schemas.openxmlformats.org/officeDocument/2006/relationships/notesSlide" Target="../notesSlides/notesSlide34.xml"/><Relationship Id="rId1" Type="http://schemas.openxmlformats.org/officeDocument/2006/relationships/slideLayout" Target="../slideLayouts/slideLayout11.xml"/><Relationship Id="rId6" Type="http://schemas.openxmlformats.org/officeDocument/2006/relationships/hyperlink" Target="https://libraryservices.jiscinvolve.org/wp/2019/01/nbktransformation/" TargetMode="External"/><Relationship Id="rId5" Type="http://schemas.openxmlformats.org/officeDocument/2006/relationships/hyperlink" Target="https://nag.org.uk/wp-content/uploads/2020/06/NAG-Quality-of-Shelf-Ready-Metadata-Survey-Analysis-and-Recommendations_FINAL_June2020.pdf" TargetMode="External"/><Relationship Id="rId4" Type="http://schemas.openxmlformats.org/officeDocument/2006/relationships/hyperlink" Target="https://sites.google.com/view/cataloging-ethics/home" TargetMode="External"/></Relationships>
</file>

<file path=ppt/slides/_rels/slide35.xml.rels><?xml version="1.0" encoding="UTF-8" standalone="yes"?>
<Relationships xmlns="http://schemas.openxmlformats.org/package/2006/relationships"><Relationship Id="rId8" Type="http://schemas.openxmlformats.org/officeDocument/2006/relationships/hyperlink" Target="https://blog.archiveshub.jisc.ac.uk/category/names-project/" TargetMode="External"/><Relationship Id="rId3" Type="http://schemas.openxmlformats.org/officeDocument/2006/relationships/hyperlink" Target="https://libraryservices.jiscinvolve.org/wp/2019/12/plan-m/" TargetMode="External"/><Relationship Id="rId7" Type="http://schemas.openxmlformats.org/officeDocument/2006/relationships/hyperlink" Target="https://www.jstor.org/site/london-school-of-economics/" TargetMode="External"/><Relationship Id="rId2" Type="http://schemas.openxmlformats.org/officeDocument/2006/relationships/notesSlide" Target="../notesSlides/notesSlide35.xml"/><Relationship Id="rId1" Type="http://schemas.openxmlformats.org/officeDocument/2006/relationships/slideLayout" Target="../slideLayouts/slideLayout11.xml"/><Relationship Id="rId6" Type="http://schemas.openxmlformats.org/officeDocument/2006/relationships/hyperlink" Target="https://unsplash.com/@londonschoolofeconomics" TargetMode="External"/><Relationship Id="rId5" Type="http://schemas.openxmlformats.org/officeDocument/2006/relationships/hyperlink" Target="https://www.flickr.com/photos/lselibrary/" TargetMode="External"/><Relationship Id="rId4" Type="http://schemas.openxmlformats.org/officeDocument/2006/relationships/hyperlink" Target="https://artsandculture.google.com/partner/lse-library" TargetMode="External"/><Relationship Id="rId9" Type="http://schemas.openxmlformats.org/officeDocument/2006/relationships/hyperlink" Target="https://digitisation.jiscinvolve.org/wp/2019/12/04/changing-digital-worksflows-with-iiif-and-semantic-tools-report/"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cataloguelegacies.github.io/" TargetMode="External"/><Relationship Id="rId7" Type="http://schemas.openxmlformats.org/officeDocument/2006/relationships/hyperlink" Target="https://www.oclc.org/en/worldcat/oclc-and-linked-data/shared-entity-management-infrastructure.html" TargetMode="External"/><Relationship Id="rId2" Type="http://schemas.openxmlformats.org/officeDocument/2006/relationships/notesSlide" Target="../notesSlides/notesSlide36.xml"/><Relationship Id="rId1" Type="http://schemas.openxmlformats.org/officeDocument/2006/relationships/slideLayout" Target="../slideLayouts/slideLayout11.xml"/><Relationship Id="rId6" Type="http://schemas.openxmlformats.org/officeDocument/2006/relationships/hyperlink" Target="http://www.realitybusiness.co.uk/the-team/" TargetMode="External"/><Relationship Id="rId5" Type="http://schemas.openxmlformats.org/officeDocument/2006/relationships/hyperlink" Target="https://www.rluk.ac.uk/digital-shift/" TargetMode="External"/><Relationship Id="rId4" Type="http://schemas.openxmlformats.org/officeDocument/2006/relationships/hyperlink" Target="https://www.rluk.ac.uk/rlukplayer/"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pixabay.com/illustrations/search/3dman/" TargetMode="External"/><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0.png"/><Relationship Id="rId2" Type="http://schemas.openxmlformats.org/officeDocument/2006/relationships/notesSlide" Target="../notesSlides/notesSlide38.xml"/><Relationship Id="rId1" Type="http://schemas.openxmlformats.org/officeDocument/2006/relationships/slideLayout" Target="../slideLayouts/slideLayout9.xml"/><Relationship Id="rId6" Type="http://schemas.openxmlformats.org/officeDocument/2006/relationships/hyperlink" Target="mailto:H.K.Williams@lse.ac.uk" TargetMode="External"/><Relationship Id="rId5" Type="http://schemas.openxmlformats.org/officeDocument/2006/relationships/hyperlink" Target="mailto:Annette.Dortmund@oclc.org" TargetMode="External"/><Relationship Id="rId4" Type="http://schemas.openxmlformats.org/officeDocument/2006/relationships/image" Target="../media/image10.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hyperlink" Target="https://doi.org/10.25333/rqgd-b343"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0.xml"/><Relationship Id="rId1" Type="http://schemas.openxmlformats.org/officeDocument/2006/relationships/slideLayout" Target="../slideLayouts/slideLayout5.xml"/><Relationship Id="rId6" Type="http://schemas.openxmlformats.org/officeDocument/2006/relationships/hyperlink" Target="https://hangingtogether.org/" TargetMode="External"/><Relationship Id="rId5" Type="http://schemas.openxmlformats.org/officeDocument/2006/relationships/image" Target="../media/image53.png"/><Relationship Id="rId4" Type="http://schemas.openxmlformats.org/officeDocument/2006/relationships/image" Target="../media/image52.png"/></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1.xml"/><Relationship Id="rId1" Type="http://schemas.openxmlformats.org/officeDocument/2006/relationships/slideLayout" Target="../slideLayouts/slideLayout4.xml"/><Relationship Id="rId4" Type="http://schemas.openxmlformats.org/officeDocument/2006/relationships/hyperlink" Target="https://oc.lc/nextgen-metadata-report"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3000"/>
            <a:lum/>
          </a:blip>
          <a:srcRect/>
          <a:stretch>
            <a:fillRect l="-12000" r="-12000"/>
          </a:stretch>
        </a:blip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1689462" y="2013435"/>
            <a:ext cx="4794839" cy="569387"/>
          </a:xfrm>
        </p:spPr>
        <p:txBody>
          <a:bodyPr/>
          <a:lstStyle/>
          <a:p>
            <a:r>
              <a:rPr lang="en-US" dirty="0"/>
              <a:t>RLP Works in Progress      12 January 2021​</a:t>
            </a:r>
          </a:p>
        </p:txBody>
      </p:sp>
      <p:sp>
        <p:nvSpPr>
          <p:cNvPr id="3" name="Text Placeholder 2"/>
          <p:cNvSpPr>
            <a:spLocks noGrp="1"/>
          </p:cNvSpPr>
          <p:nvPr>
            <p:ph type="body" sz="quarter" idx="16"/>
          </p:nvPr>
        </p:nvSpPr>
        <p:spPr>
          <a:xfrm>
            <a:off x="1680755" y="2564157"/>
            <a:ext cx="8821783" cy="2471306"/>
          </a:xfrm>
          <a:solidFill>
            <a:schemeClr val="bg1"/>
          </a:solidFill>
        </p:spPr>
        <p:txBody>
          <a:bodyPr>
            <a:noAutofit/>
          </a:bodyPr>
          <a:lstStyle/>
          <a:p>
            <a:pPr algn="ctr"/>
            <a:r>
              <a:rPr lang="en-US" sz="3200" i="1" dirty="0">
                <a:solidFill>
                  <a:srgbClr val="1F497D"/>
                </a:solidFill>
                <a:latin typeface="+mj-lt"/>
                <a:sym typeface="Symbol"/>
              </a:rPr>
              <a:t>Transitioning to the Next Generation </a:t>
            </a:r>
            <a:br>
              <a:rPr lang="en-US" sz="3200" i="1" dirty="0">
                <a:solidFill>
                  <a:srgbClr val="1F497D"/>
                </a:solidFill>
                <a:latin typeface="+mj-lt"/>
                <a:sym typeface="Symbol"/>
              </a:rPr>
            </a:br>
            <a:r>
              <a:rPr lang="en-US" sz="3200" i="1" dirty="0">
                <a:solidFill>
                  <a:srgbClr val="1F497D"/>
                </a:solidFill>
                <a:latin typeface="+mj-lt"/>
                <a:sym typeface="Symbol"/>
              </a:rPr>
              <a:t>of Metadata</a:t>
            </a:r>
          </a:p>
          <a:p>
            <a:pPr algn="ctr"/>
            <a:endParaRPr lang="en-US" sz="3200" i="1" dirty="0">
              <a:solidFill>
                <a:srgbClr val="1F497D"/>
              </a:solidFill>
              <a:latin typeface="+mj-lt"/>
              <a:sym typeface="Symbol"/>
            </a:endParaRPr>
          </a:p>
          <a:p>
            <a:pPr algn="ctr"/>
            <a:r>
              <a:rPr lang="en-US" sz="2400" i="1" dirty="0">
                <a:solidFill>
                  <a:srgbClr val="1F497D"/>
                </a:solidFill>
                <a:latin typeface="+mj-lt"/>
                <a:sym typeface="Symbol"/>
              </a:rPr>
              <a:t>Key trends in context</a:t>
            </a:r>
          </a:p>
          <a:p>
            <a:pPr algn="ctr"/>
            <a:endParaRPr lang="en-US" sz="3200" dirty="0">
              <a:solidFill>
                <a:srgbClr val="1F497D"/>
              </a:solidFill>
              <a:latin typeface="+mj-lt"/>
              <a:sym typeface="Symbol"/>
            </a:endParaRPr>
          </a:p>
          <a:p>
            <a:endParaRPr lang="en-US" sz="3200" dirty="0">
              <a:latin typeface="+mj-lt"/>
            </a:endParaRPr>
          </a:p>
        </p:txBody>
      </p:sp>
      <p:pic>
        <p:nvPicPr>
          <p:cNvPr id="6" name="Picture 5">
            <a:extLst>
              <a:ext uri="{FF2B5EF4-FFF2-40B4-BE49-F238E27FC236}">
                <a16:creationId xmlns:a16="http://schemas.microsoft.com/office/drawing/2014/main" id="{ED8E8DFE-7872-4673-A4B6-730EA133B152}"/>
              </a:ext>
            </a:extLst>
          </p:cNvPr>
          <p:cNvPicPr>
            <a:picLocks noChangeAspect="1"/>
          </p:cNvPicPr>
          <p:nvPr/>
        </p:nvPicPr>
        <p:blipFill>
          <a:blip r:embed="rId4"/>
          <a:stretch>
            <a:fillRect/>
          </a:stretch>
        </p:blipFill>
        <p:spPr>
          <a:xfrm>
            <a:off x="9151242" y="3429000"/>
            <a:ext cx="2104750" cy="2789161"/>
          </a:xfrm>
          <a:prstGeom prst="rect">
            <a:avLst/>
          </a:prstGeom>
          <a:ln>
            <a:solidFill>
              <a:schemeClr val="accent6"/>
            </a:solidFill>
          </a:ln>
        </p:spPr>
      </p:pic>
      <p:pic>
        <p:nvPicPr>
          <p:cNvPr id="4" name="Picture 3">
            <a:extLst>
              <a:ext uri="{FF2B5EF4-FFF2-40B4-BE49-F238E27FC236}">
                <a16:creationId xmlns:a16="http://schemas.microsoft.com/office/drawing/2014/main" id="{858C28CA-8E6A-4B31-9026-EB7555E95E4B}"/>
              </a:ext>
            </a:extLst>
          </p:cNvPr>
          <p:cNvPicPr>
            <a:picLocks noChangeAspect="1"/>
          </p:cNvPicPr>
          <p:nvPr/>
        </p:nvPicPr>
        <p:blipFill>
          <a:blip r:embed="rId5"/>
          <a:srcRect/>
          <a:stretch/>
        </p:blipFill>
        <p:spPr>
          <a:xfrm>
            <a:off x="1618001" y="1946835"/>
            <a:ext cx="2806079" cy="617322"/>
          </a:xfrm>
          <a:prstGeom prst="rect">
            <a:avLst/>
          </a:prstGeom>
        </p:spPr>
      </p:pic>
    </p:spTree>
    <p:extLst>
      <p:ext uri="{BB962C8B-B14F-4D97-AF65-F5344CB8AC3E}">
        <p14:creationId xmlns:p14="http://schemas.microsoft.com/office/powerpoint/2010/main" val="1993636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AB04688-C968-440E-B04D-A86BB8D1100C}"/>
              </a:ext>
            </a:extLst>
          </p:cNvPr>
          <p:cNvPicPr>
            <a:picLocks noChangeAspect="1"/>
          </p:cNvPicPr>
          <p:nvPr/>
        </p:nvPicPr>
        <p:blipFill>
          <a:blip r:embed="rId3"/>
          <a:stretch>
            <a:fillRect/>
          </a:stretch>
        </p:blipFill>
        <p:spPr>
          <a:xfrm>
            <a:off x="7667946" y="842481"/>
            <a:ext cx="2714946" cy="3328828"/>
          </a:xfrm>
          <a:prstGeom prst="rect">
            <a:avLst/>
          </a:prstGeom>
        </p:spPr>
      </p:pic>
      <p:sp>
        <p:nvSpPr>
          <p:cNvPr id="2" name="Title 1">
            <a:extLst>
              <a:ext uri="{FF2B5EF4-FFF2-40B4-BE49-F238E27FC236}">
                <a16:creationId xmlns:a16="http://schemas.microsoft.com/office/drawing/2014/main" id="{6D71A3EE-7843-49C9-B391-DE89BDD6904F}"/>
              </a:ext>
            </a:extLst>
          </p:cNvPr>
          <p:cNvSpPr>
            <a:spLocks noGrp="1"/>
          </p:cNvSpPr>
          <p:nvPr>
            <p:ph type="ctrTitle"/>
          </p:nvPr>
        </p:nvSpPr>
        <p:spPr>
          <a:xfrm>
            <a:off x="2209800" y="419726"/>
            <a:ext cx="7772400" cy="719527"/>
          </a:xfrm>
        </p:spPr>
        <p:txBody>
          <a:bodyPr>
            <a:normAutofit fontScale="90000"/>
          </a:bodyPr>
          <a:lstStyle/>
          <a:p>
            <a:r>
              <a:rPr lang="en-GB" b="1" dirty="0">
                <a:solidFill>
                  <a:schemeClr val="tx2"/>
                </a:solidFill>
                <a:latin typeface="Arial" panose="020B0604020202020204" pitchFamily="34" charset="0"/>
                <a:cs typeface="Arial" panose="020B0604020202020204" pitchFamily="34" charset="0"/>
              </a:rPr>
              <a:t>Publisher metadata </a:t>
            </a:r>
            <a:br>
              <a:rPr lang="en-GB" dirty="0">
                <a:solidFill>
                  <a:srgbClr val="FF0000"/>
                </a:solidFill>
              </a:rPr>
            </a:br>
            <a:endParaRPr lang="en-GB" dirty="0">
              <a:solidFill>
                <a:srgbClr val="FF0000"/>
              </a:solidFill>
            </a:endParaRPr>
          </a:p>
        </p:txBody>
      </p:sp>
      <p:sp>
        <p:nvSpPr>
          <p:cNvPr id="3" name="Subtitle 2">
            <a:extLst>
              <a:ext uri="{FF2B5EF4-FFF2-40B4-BE49-F238E27FC236}">
                <a16:creationId xmlns:a16="http://schemas.microsoft.com/office/drawing/2014/main" id="{731E151C-91A9-4421-A015-35454393850F}"/>
              </a:ext>
            </a:extLst>
          </p:cNvPr>
          <p:cNvSpPr>
            <a:spLocks noGrp="1"/>
          </p:cNvSpPr>
          <p:nvPr>
            <p:ph type="subTitle" idx="1"/>
          </p:nvPr>
        </p:nvSpPr>
        <p:spPr>
          <a:xfrm>
            <a:off x="2209800" y="1335641"/>
            <a:ext cx="7772400" cy="2517168"/>
          </a:xfrm>
        </p:spPr>
        <p:txBody>
          <a:bodyPr/>
          <a:lstStyle/>
          <a:p>
            <a:pPr marL="457200" indent="-457200">
              <a:buFont typeface="Arial" panose="020B0604020202020204" pitchFamily="34" charset="0"/>
              <a:buChar char="•"/>
            </a:pPr>
            <a:r>
              <a:rPr lang="en-GB" dirty="0">
                <a:solidFill>
                  <a:schemeClr val="tx1"/>
                </a:solidFill>
              </a:rPr>
              <a:t>BL working with 5 publishers to              seed their metadata                                                      with ISNIs</a:t>
            </a:r>
          </a:p>
          <a:p>
            <a:endParaRPr lang="en-GB" sz="1100" dirty="0">
              <a:solidFill>
                <a:schemeClr val="tx1"/>
              </a:solidFill>
            </a:endParaRPr>
          </a:p>
          <a:p>
            <a:pPr marL="457200" indent="-457200">
              <a:buFont typeface="Arial" panose="020B0604020202020204" pitchFamily="34" charset="0"/>
              <a:buChar char="•"/>
            </a:pPr>
            <a:r>
              <a:rPr lang="en-GB" dirty="0">
                <a:solidFill>
                  <a:schemeClr val="tx1"/>
                </a:solidFill>
              </a:rPr>
              <a:t>BIC Metadata                                 Capabilities Directory </a:t>
            </a:r>
          </a:p>
        </p:txBody>
      </p:sp>
      <p:sp>
        <p:nvSpPr>
          <p:cNvPr id="6" name="Rectangle: Rounded Corners 5">
            <a:extLst>
              <a:ext uri="{FF2B5EF4-FFF2-40B4-BE49-F238E27FC236}">
                <a16:creationId xmlns:a16="http://schemas.microsoft.com/office/drawing/2014/main" id="{1FC32C11-AA09-4088-A236-FFB21151C4A9}"/>
              </a:ext>
            </a:extLst>
          </p:cNvPr>
          <p:cNvSpPr/>
          <p:nvPr/>
        </p:nvSpPr>
        <p:spPr>
          <a:xfrm rot="16200000">
            <a:off x="-2339715" y="2671259"/>
            <a:ext cx="5816449" cy="915256"/>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de-DE" sz="2400" dirty="0"/>
              <a:t>Transition </a:t>
            </a:r>
            <a:r>
              <a:rPr lang="de-DE" sz="2400" dirty="0" err="1"/>
              <a:t>to</a:t>
            </a:r>
            <a:r>
              <a:rPr lang="de-DE" sz="2400" dirty="0"/>
              <a:t> </a:t>
            </a:r>
            <a:r>
              <a:rPr lang="de-DE" sz="2400" dirty="0" err="1"/>
              <a:t>Linked</a:t>
            </a:r>
            <a:r>
              <a:rPr lang="de-DE" sz="2400" dirty="0"/>
              <a:t> Data &amp; </a:t>
            </a:r>
            <a:r>
              <a:rPr lang="de-DE" sz="2400" dirty="0" err="1"/>
              <a:t>Identifiers</a:t>
            </a:r>
            <a:endParaRPr lang="en-GB" sz="2400" dirty="0"/>
          </a:p>
        </p:txBody>
      </p:sp>
    </p:spTree>
    <p:extLst>
      <p:ext uri="{BB962C8B-B14F-4D97-AF65-F5344CB8AC3E}">
        <p14:creationId xmlns:p14="http://schemas.microsoft.com/office/powerpoint/2010/main" val="15693787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154F6-1FC9-483B-896B-2357EFDB0ED8}"/>
              </a:ext>
            </a:extLst>
          </p:cNvPr>
          <p:cNvSpPr>
            <a:spLocks noGrp="1"/>
          </p:cNvSpPr>
          <p:nvPr>
            <p:ph type="ctrTitle"/>
          </p:nvPr>
        </p:nvSpPr>
        <p:spPr>
          <a:xfrm>
            <a:off x="2209800" y="639380"/>
            <a:ext cx="7772400" cy="834579"/>
          </a:xfrm>
        </p:spPr>
        <p:txBody>
          <a:bodyPr/>
          <a:lstStyle/>
          <a:p>
            <a:r>
              <a:rPr lang="en-GB" b="1" dirty="0">
                <a:solidFill>
                  <a:schemeClr val="tx2"/>
                </a:solidFill>
                <a:latin typeface="Arial" panose="020B0604020202020204" pitchFamily="34" charset="0"/>
                <a:cs typeface="Arial" panose="020B0604020202020204" pitchFamily="34" charset="0"/>
              </a:rPr>
              <a:t>Persistent identifiers</a:t>
            </a:r>
          </a:p>
        </p:txBody>
      </p:sp>
      <p:sp>
        <p:nvSpPr>
          <p:cNvPr id="3" name="Subtitle 2">
            <a:extLst>
              <a:ext uri="{FF2B5EF4-FFF2-40B4-BE49-F238E27FC236}">
                <a16:creationId xmlns:a16="http://schemas.microsoft.com/office/drawing/2014/main" id="{5B4738D7-46A0-409A-9325-92E72568B576}"/>
              </a:ext>
            </a:extLst>
          </p:cNvPr>
          <p:cNvSpPr>
            <a:spLocks noGrp="1"/>
          </p:cNvSpPr>
          <p:nvPr>
            <p:ph type="subTitle" idx="1"/>
          </p:nvPr>
        </p:nvSpPr>
        <p:spPr>
          <a:xfrm>
            <a:off x="2209800" y="1569494"/>
            <a:ext cx="7772400" cy="4069307"/>
          </a:xfrm>
        </p:spPr>
        <p:txBody>
          <a:bodyPr/>
          <a:lstStyle/>
          <a:p>
            <a:pPr marL="457200" indent="-457200">
              <a:buFont typeface="Arial" panose="020B0604020202020204" pitchFamily="34" charset="0"/>
              <a:buChar char="•"/>
            </a:pPr>
            <a:r>
              <a:rPr lang="en-GB" dirty="0">
                <a:solidFill>
                  <a:schemeClr val="tx1"/>
                </a:solidFill>
              </a:rPr>
              <a:t>Towards a National Collection </a:t>
            </a:r>
          </a:p>
          <a:p>
            <a:r>
              <a:rPr lang="en-GB" dirty="0">
                <a:solidFill>
                  <a:schemeClr val="tx1"/>
                </a:solidFill>
              </a:rPr>
              <a:t>	Persistent Identifiers as IRO infrastructure</a:t>
            </a:r>
          </a:p>
          <a:p>
            <a:pPr marL="457200" indent="-457200">
              <a:buFont typeface="Arial" panose="020B0604020202020204" pitchFamily="34" charset="0"/>
              <a:buChar char="•"/>
            </a:pPr>
            <a:r>
              <a:rPr lang="en-GB" dirty="0">
                <a:solidFill>
                  <a:schemeClr val="tx1"/>
                </a:solidFill>
              </a:rPr>
              <a:t>FREYA</a:t>
            </a:r>
          </a:p>
          <a:p>
            <a:pPr marL="457200" indent="-457200">
              <a:buFont typeface="Arial" panose="020B0604020202020204" pitchFamily="34" charset="0"/>
              <a:buChar char="•"/>
            </a:pPr>
            <a:r>
              <a:rPr lang="en-GB" dirty="0">
                <a:solidFill>
                  <a:schemeClr val="tx1"/>
                </a:solidFill>
              </a:rPr>
              <a:t>BUT… </a:t>
            </a:r>
            <a:r>
              <a:rPr lang="en-GB" dirty="0">
                <a:solidFill>
                  <a:srgbClr val="FF0000"/>
                </a:solidFill>
              </a:rPr>
              <a:t>No single identifier </a:t>
            </a:r>
          </a:p>
          <a:p>
            <a:r>
              <a:rPr lang="en-GB" dirty="0">
                <a:solidFill>
                  <a:srgbClr val="FF0000"/>
                </a:solidFill>
              </a:rPr>
              <a:t>				covers  all </a:t>
            </a:r>
          </a:p>
          <a:p>
            <a:r>
              <a:rPr lang="en-GB" dirty="0">
                <a:solidFill>
                  <a:srgbClr val="FF0000"/>
                </a:solidFill>
              </a:rPr>
              <a:t>					use cases …</a:t>
            </a:r>
          </a:p>
          <a:p>
            <a:pPr marL="457200" indent="-457200">
              <a:buFont typeface="Arial" panose="020B0604020202020204" pitchFamily="34" charset="0"/>
              <a:buChar char="•"/>
            </a:pPr>
            <a:endParaRPr lang="en-GB" dirty="0">
              <a:solidFill>
                <a:schemeClr val="tx1"/>
              </a:solidFill>
            </a:endParaRPr>
          </a:p>
        </p:txBody>
      </p:sp>
      <p:pic>
        <p:nvPicPr>
          <p:cNvPr id="4" name="Content Placeholder 5">
            <a:extLst>
              <a:ext uri="{FF2B5EF4-FFF2-40B4-BE49-F238E27FC236}">
                <a16:creationId xmlns:a16="http://schemas.microsoft.com/office/drawing/2014/main" id="{27B82D2E-BC5C-4DB8-B073-5482BA842271}"/>
              </a:ext>
            </a:extLst>
          </p:cNvPr>
          <p:cNvPicPr>
            <a:picLocks noChangeAspect="1"/>
          </p:cNvPicPr>
          <p:nvPr/>
        </p:nvPicPr>
        <p:blipFill>
          <a:blip r:embed="rId3"/>
          <a:stretch>
            <a:fillRect/>
          </a:stretch>
        </p:blipFill>
        <p:spPr bwMode="auto">
          <a:xfrm>
            <a:off x="7051344" y="2700190"/>
            <a:ext cx="3616657" cy="4157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Rounded Corners 4">
            <a:extLst>
              <a:ext uri="{FF2B5EF4-FFF2-40B4-BE49-F238E27FC236}">
                <a16:creationId xmlns:a16="http://schemas.microsoft.com/office/drawing/2014/main" id="{852DB054-8385-4E77-8E23-ED39E5FFD76E}"/>
              </a:ext>
            </a:extLst>
          </p:cNvPr>
          <p:cNvSpPr/>
          <p:nvPr/>
        </p:nvSpPr>
        <p:spPr>
          <a:xfrm rot="16200000">
            <a:off x="-2339715" y="2671259"/>
            <a:ext cx="5816449" cy="915256"/>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de-DE" sz="2400" dirty="0"/>
              <a:t>Transition </a:t>
            </a:r>
            <a:r>
              <a:rPr lang="de-DE" sz="2400" dirty="0" err="1"/>
              <a:t>to</a:t>
            </a:r>
            <a:r>
              <a:rPr lang="de-DE" sz="2400" dirty="0"/>
              <a:t> </a:t>
            </a:r>
            <a:r>
              <a:rPr lang="de-DE" sz="2400" dirty="0" err="1"/>
              <a:t>Linked</a:t>
            </a:r>
            <a:r>
              <a:rPr lang="de-DE" sz="2400" dirty="0"/>
              <a:t> Data &amp; </a:t>
            </a:r>
            <a:r>
              <a:rPr lang="de-DE" sz="2400" dirty="0" err="1"/>
              <a:t>Identifiers</a:t>
            </a:r>
            <a:endParaRPr lang="en-GB" sz="2400" dirty="0"/>
          </a:p>
        </p:txBody>
      </p:sp>
    </p:spTree>
    <p:extLst>
      <p:ext uri="{BB962C8B-B14F-4D97-AF65-F5344CB8AC3E}">
        <p14:creationId xmlns:p14="http://schemas.microsoft.com/office/powerpoint/2010/main" val="10581331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ADDA2-80AB-4E07-964A-347AAB5D5402}"/>
              </a:ext>
            </a:extLst>
          </p:cNvPr>
          <p:cNvSpPr>
            <a:spLocks noGrp="1"/>
          </p:cNvSpPr>
          <p:nvPr>
            <p:ph type="ctrTitle"/>
          </p:nvPr>
        </p:nvSpPr>
        <p:spPr>
          <a:xfrm>
            <a:off x="2209800" y="377591"/>
            <a:ext cx="7772400" cy="841609"/>
          </a:xfrm>
        </p:spPr>
        <p:txBody>
          <a:bodyPr/>
          <a:lstStyle/>
          <a:p>
            <a:r>
              <a:rPr lang="en-GB" b="1" dirty="0" err="1">
                <a:solidFill>
                  <a:schemeClr val="tx2"/>
                </a:solidFill>
                <a:latin typeface="Arial" panose="020B0604020202020204" pitchFamily="34" charset="0"/>
                <a:cs typeface="Arial" panose="020B0604020202020204" pitchFamily="34" charset="0"/>
              </a:rPr>
              <a:t>Wikidata</a:t>
            </a:r>
            <a:endParaRPr lang="en-GB" b="1" dirty="0">
              <a:solidFill>
                <a:schemeClr val="tx2"/>
              </a:solidFill>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6D42E3C4-6D1A-4008-9288-EEFAF06E7023}"/>
              </a:ext>
            </a:extLst>
          </p:cNvPr>
          <p:cNvSpPr>
            <a:spLocks noGrp="1"/>
          </p:cNvSpPr>
          <p:nvPr>
            <p:ph type="subTitle" idx="1"/>
          </p:nvPr>
        </p:nvSpPr>
        <p:spPr>
          <a:xfrm>
            <a:off x="2209800" y="1219199"/>
            <a:ext cx="7772400" cy="4419602"/>
          </a:xfrm>
        </p:spPr>
        <p:txBody>
          <a:bodyPr/>
          <a:lstStyle/>
          <a:p>
            <a:pPr marL="457200" indent="-457200">
              <a:buFont typeface="Arial" panose="020B0604020202020204" pitchFamily="34" charset="0"/>
              <a:buChar char="•"/>
            </a:pPr>
            <a:r>
              <a:rPr lang="en-GB" dirty="0">
                <a:solidFill>
                  <a:schemeClr val="tx1"/>
                </a:solidFill>
              </a:rPr>
              <a:t>Identifier hub</a:t>
            </a:r>
          </a:p>
          <a:p>
            <a:pPr marL="457200" indent="-457200">
              <a:buFont typeface="Arial" panose="020B0604020202020204" pitchFamily="34" charset="0"/>
              <a:buChar char="•"/>
            </a:pPr>
            <a:r>
              <a:rPr lang="en-GB" dirty="0">
                <a:solidFill>
                  <a:schemeClr val="tx1"/>
                </a:solidFill>
              </a:rPr>
              <a:t>Content in Linked Open Data ecosystem </a:t>
            </a:r>
          </a:p>
          <a:p>
            <a:pPr marL="457200" indent="-457200">
              <a:buFont typeface="Arial" panose="020B0604020202020204" pitchFamily="34" charset="0"/>
              <a:buChar char="•"/>
            </a:pPr>
            <a:r>
              <a:rPr lang="en-GB" dirty="0">
                <a:solidFill>
                  <a:schemeClr val="tx1"/>
                </a:solidFill>
              </a:rPr>
              <a:t>Harvested by major discovery tools </a:t>
            </a:r>
          </a:p>
          <a:p>
            <a:pPr marL="457200" indent="-457200">
              <a:buFont typeface="Arial" panose="020B0604020202020204" pitchFamily="34" charset="0"/>
              <a:buChar char="•"/>
            </a:pPr>
            <a:r>
              <a:rPr lang="en-GB" dirty="0">
                <a:solidFill>
                  <a:schemeClr val="tx1"/>
                </a:solidFill>
              </a:rPr>
              <a:t>Creates bridges across domains</a:t>
            </a:r>
          </a:p>
          <a:p>
            <a:pPr marL="1371600" lvl="2" indent="-457200" algn="l">
              <a:buFont typeface="Arial" panose="020B0604020202020204" pitchFamily="34" charset="0"/>
              <a:buChar char="•"/>
            </a:pPr>
            <a:r>
              <a:rPr lang="en-GB" sz="2000" dirty="0">
                <a:solidFill>
                  <a:schemeClr val="tx1"/>
                </a:solidFill>
              </a:rPr>
              <a:t>Examples: NLW  Oxford  Leeds  Edinburgh  </a:t>
            </a:r>
            <a:r>
              <a:rPr lang="en-GB" sz="2000" dirty="0" err="1">
                <a:solidFill>
                  <a:schemeClr val="tx1"/>
                </a:solidFill>
              </a:rPr>
              <a:t>Wellcome</a:t>
            </a:r>
            <a:endParaRPr lang="en-GB" sz="2000" dirty="0">
              <a:solidFill>
                <a:schemeClr val="tx1"/>
              </a:solidFill>
            </a:endParaRPr>
          </a:p>
        </p:txBody>
      </p:sp>
      <p:pic>
        <p:nvPicPr>
          <p:cNvPr id="5" name="Picture 4">
            <a:extLst>
              <a:ext uri="{FF2B5EF4-FFF2-40B4-BE49-F238E27FC236}">
                <a16:creationId xmlns:a16="http://schemas.microsoft.com/office/drawing/2014/main" id="{A737C8A6-5651-4EB3-B7F7-00FBBBD1259E}"/>
              </a:ext>
            </a:extLst>
          </p:cNvPr>
          <p:cNvPicPr>
            <a:picLocks noChangeAspect="1"/>
          </p:cNvPicPr>
          <p:nvPr/>
        </p:nvPicPr>
        <p:blipFill>
          <a:blip r:embed="rId3"/>
          <a:stretch>
            <a:fillRect/>
          </a:stretch>
        </p:blipFill>
        <p:spPr>
          <a:xfrm>
            <a:off x="0" y="4010892"/>
            <a:ext cx="4646023" cy="2847109"/>
          </a:xfrm>
          <a:prstGeom prst="rect">
            <a:avLst/>
          </a:prstGeom>
        </p:spPr>
      </p:pic>
      <p:pic>
        <p:nvPicPr>
          <p:cNvPr id="7" name="Picture 6">
            <a:extLst>
              <a:ext uri="{FF2B5EF4-FFF2-40B4-BE49-F238E27FC236}">
                <a16:creationId xmlns:a16="http://schemas.microsoft.com/office/drawing/2014/main" id="{4DFA1199-D608-44C8-B2FF-152ED583E942}"/>
              </a:ext>
            </a:extLst>
          </p:cNvPr>
          <p:cNvPicPr>
            <a:picLocks noChangeAspect="1"/>
          </p:cNvPicPr>
          <p:nvPr/>
        </p:nvPicPr>
        <p:blipFill>
          <a:blip r:embed="rId4"/>
          <a:stretch>
            <a:fillRect/>
          </a:stretch>
        </p:blipFill>
        <p:spPr>
          <a:xfrm>
            <a:off x="4646022" y="4010892"/>
            <a:ext cx="3043647" cy="2847108"/>
          </a:xfrm>
          <a:prstGeom prst="rect">
            <a:avLst/>
          </a:prstGeom>
        </p:spPr>
      </p:pic>
      <p:pic>
        <p:nvPicPr>
          <p:cNvPr id="9" name="Picture 8">
            <a:extLst>
              <a:ext uri="{FF2B5EF4-FFF2-40B4-BE49-F238E27FC236}">
                <a16:creationId xmlns:a16="http://schemas.microsoft.com/office/drawing/2014/main" id="{54DE019E-65F7-4EC8-A316-EF8C05F72C4F}"/>
              </a:ext>
            </a:extLst>
          </p:cNvPr>
          <p:cNvPicPr>
            <a:picLocks noChangeAspect="1"/>
          </p:cNvPicPr>
          <p:nvPr/>
        </p:nvPicPr>
        <p:blipFill>
          <a:blip r:embed="rId5"/>
          <a:stretch>
            <a:fillRect/>
          </a:stretch>
        </p:blipFill>
        <p:spPr>
          <a:xfrm>
            <a:off x="7689668" y="4010893"/>
            <a:ext cx="4502332" cy="2847109"/>
          </a:xfrm>
          <a:prstGeom prst="rect">
            <a:avLst/>
          </a:prstGeom>
        </p:spPr>
      </p:pic>
      <p:sp>
        <p:nvSpPr>
          <p:cNvPr id="8" name="Rectangle: Rounded Corners 7">
            <a:extLst>
              <a:ext uri="{FF2B5EF4-FFF2-40B4-BE49-F238E27FC236}">
                <a16:creationId xmlns:a16="http://schemas.microsoft.com/office/drawing/2014/main" id="{54C7D1C6-D6E5-4803-BCFA-35931F5D2A65}"/>
              </a:ext>
            </a:extLst>
          </p:cNvPr>
          <p:cNvSpPr/>
          <p:nvPr/>
        </p:nvSpPr>
        <p:spPr>
          <a:xfrm rot="16200000">
            <a:off x="-2339715" y="2671259"/>
            <a:ext cx="5816449" cy="915256"/>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de-DE" sz="2400" dirty="0"/>
              <a:t>Transition </a:t>
            </a:r>
            <a:r>
              <a:rPr lang="de-DE" sz="2400" dirty="0" err="1"/>
              <a:t>to</a:t>
            </a:r>
            <a:r>
              <a:rPr lang="de-DE" sz="2400" dirty="0"/>
              <a:t> </a:t>
            </a:r>
            <a:r>
              <a:rPr lang="de-DE" sz="2400" dirty="0" err="1"/>
              <a:t>Linked</a:t>
            </a:r>
            <a:r>
              <a:rPr lang="de-DE" sz="2400" dirty="0"/>
              <a:t> Data &amp; </a:t>
            </a:r>
            <a:r>
              <a:rPr lang="de-DE" sz="2400" dirty="0" err="1"/>
              <a:t>Identifiers</a:t>
            </a:r>
            <a:endParaRPr lang="en-GB" sz="2400" dirty="0"/>
          </a:p>
        </p:txBody>
      </p:sp>
    </p:spTree>
    <p:extLst>
      <p:ext uri="{BB962C8B-B14F-4D97-AF65-F5344CB8AC3E}">
        <p14:creationId xmlns:p14="http://schemas.microsoft.com/office/powerpoint/2010/main" val="1885696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17F54CC-6871-41B8-A7AB-886AE2D978D4}"/>
              </a:ext>
            </a:extLst>
          </p:cNvPr>
          <p:cNvSpPr/>
          <p:nvPr/>
        </p:nvSpPr>
        <p:spPr>
          <a:xfrm>
            <a:off x="0" y="3429000"/>
            <a:ext cx="1026138" cy="3429002"/>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878AA5F7-15CD-4FA4-BCE7-2F2F3639980F}"/>
              </a:ext>
            </a:extLst>
          </p:cNvPr>
          <p:cNvSpPr>
            <a:spLocks noGrp="1"/>
          </p:cNvSpPr>
          <p:nvPr>
            <p:ph type="ctrTitle"/>
          </p:nvPr>
        </p:nvSpPr>
        <p:spPr>
          <a:xfrm>
            <a:off x="2209800" y="639380"/>
            <a:ext cx="7772400" cy="793636"/>
          </a:xfrm>
        </p:spPr>
        <p:txBody>
          <a:bodyPr/>
          <a:lstStyle/>
          <a:p>
            <a:r>
              <a:rPr lang="en-GB" b="1" dirty="0">
                <a:solidFill>
                  <a:schemeClr val="tx2"/>
                </a:solidFill>
                <a:latin typeface="Arial" panose="020B0604020202020204" pitchFamily="34" charset="0"/>
                <a:cs typeface="Arial" panose="020B0604020202020204" pitchFamily="34" charset="0"/>
              </a:rPr>
              <a:t>Knowledge Equity </a:t>
            </a:r>
          </a:p>
        </p:txBody>
      </p:sp>
      <p:sp>
        <p:nvSpPr>
          <p:cNvPr id="3" name="Subtitle 2">
            <a:extLst>
              <a:ext uri="{FF2B5EF4-FFF2-40B4-BE49-F238E27FC236}">
                <a16:creationId xmlns:a16="http://schemas.microsoft.com/office/drawing/2014/main" id="{B8A45726-ABA2-401B-8945-F3FE8008FE68}"/>
              </a:ext>
            </a:extLst>
          </p:cNvPr>
          <p:cNvSpPr>
            <a:spLocks noGrp="1"/>
          </p:cNvSpPr>
          <p:nvPr>
            <p:ph type="subTitle" idx="1"/>
          </p:nvPr>
        </p:nvSpPr>
        <p:spPr>
          <a:xfrm>
            <a:off x="2209800" y="1255595"/>
            <a:ext cx="7772400" cy="4383207"/>
          </a:xfrm>
        </p:spPr>
        <p:txBody>
          <a:bodyPr/>
          <a:lstStyle/>
          <a:p>
            <a:endParaRPr lang="en-GB" dirty="0">
              <a:solidFill>
                <a:schemeClr val="tx1"/>
              </a:solidFill>
            </a:endParaRPr>
          </a:p>
          <a:p>
            <a:pPr marL="457200" indent="-457200">
              <a:buFont typeface="Arial" panose="020B0604020202020204" pitchFamily="34" charset="0"/>
              <a:buChar char="•"/>
            </a:pPr>
            <a:r>
              <a:rPr lang="en-GB" dirty="0">
                <a:solidFill>
                  <a:schemeClr val="tx1"/>
                </a:solidFill>
              </a:rPr>
              <a:t>IFLA’s </a:t>
            </a:r>
            <a:r>
              <a:rPr lang="en-GB" dirty="0" err="1">
                <a:solidFill>
                  <a:schemeClr val="tx1"/>
                </a:solidFill>
              </a:rPr>
              <a:t>WikiCite</a:t>
            </a:r>
            <a:r>
              <a:rPr lang="en-GB" dirty="0">
                <a:solidFill>
                  <a:schemeClr val="tx1"/>
                </a:solidFill>
              </a:rPr>
              <a:t> Discussion series</a:t>
            </a:r>
          </a:p>
          <a:p>
            <a:r>
              <a:rPr lang="en-GB" dirty="0">
                <a:solidFill>
                  <a:schemeClr val="tx1"/>
                </a:solidFill>
              </a:rPr>
              <a:t>	Session 5</a:t>
            </a:r>
          </a:p>
          <a:p>
            <a:pPr marL="457200" indent="-457200">
              <a:buFont typeface="Arial" panose="020B0604020202020204" pitchFamily="34" charset="0"/>
              <a:buChar char="•"/>
            </a:pPr>
            <a:r>
              <a:rPr lang="en-GB" dirty="0">
                <a:solidFill>
                  <a:schemeClr val="tx1"/>
                </a:solidFill>
              </a:rPr>
              <a:t>Cataloguing Code of Ethics </a:t>
            </a:r>
          </a:p>
        </p:txBody>
      </p:sp>
      <p:pic>
        <p:nvPicPr>
          <p:cNvPr id="5" name="Picture 4">
            <a:extLst>
              <a:ext uri="{FF2B5EF4-FFF2-40B4-BE49-F238E27FC236}">
                <a16:creationId xmlns:a16="http://schemas.microsoft.com/office/drawing/2014/main" id="{71EF08D5-EA07-4396-862C-8B42201EBEAD}"/>
              </a:ext>
            </a:extLst>
          </p:cNvPr>
          <p:cNvPicPr>
            <a:picLocks noChangeAspect="1"/>
          </p:cNvPicPr>
          <p:nvPr/>
        </p:nvPicPr>
        <p:blipFill>
          <a:blip r:embed="rId3"/>
          <a:stretch>
            <a:fillRect/>
          </a:stretch>
        </p:blipFill>
        <p:spPr>
          <a:xfrm>
            <a:off x="1026138" y="3739488"/>
            <a:ext cx="11165863" cy="3118513"/>
          </a:xfrm>
          <a:prstGeom prst="rect">
            <a:avLst/>
          </a:prstGeom>
        </p:spPr>
      </p:pic>
      <p:sp>
        <p:nvSpPr>
          <p:cNvPr id="6" name="Rectangle: Rounded Corners 5">
            <a:extLst>
              <a:ext uri="{FF2B5EF4-FFF2-40B4-BE49-F238E27FC236}">
                <a16:creationId xmlns:a16="http://schemas.microsoft.com/office/drawing/2014/main" id="{0DB8B4BB-09B1-406D-B5B7-E4B53946C368}"/>
              </a:ext>
            </a:extLst>
          </p:cNvPr>
          <p:cNvSpPr/>
          <p:nvPr/>
        </p:nvSpPr>
        <p:spPr>
          <a:xfrm rot="16200000">
            <a:off x="-2339715" y="2671259"/>
            <a:ext cx="5816449" cy="915256"/>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de-DE" sz="2400" dirty="0"/>
              <a:t>Transition </a:t>
            </a:r>
            <a:r>
              <a:rPr lang="de-DE" sz="2400" dirty="0" err="1"/>
              <a:t>to</a:t>
            </a:r>
            <a:r>
              <a:rPr lang="de-DE" sz="2400" dirty="0"/>
              <a:t> </a:t>
            </a:r>
            <a:r>
              <a:rPr lang="de-DE" sz="2400" dirty="0" err="1"/>
              <a:t>Linked</a:t>
            </a:r>
            <a:r>
              <a:rPr lang="de-DE" sz="2400" dirty="0"/>
              <a:t> Data &amp; </a:t>
            </a:r>
            <a:r>
              <a:rPr lang="de-DE" sz="2400" dirty="0" err="1"/>
              <a:t>Identifiers</a:t>
            </a:r>
            <a:endParaRPr lang="en-GB" sz="2400" dirty="0"/>
          </a:p>
        </p:txBody>
      </p:sp>
    </p:spTree>
    <p:extLst>
      <p:ext uri="{BB962C8B-B14F-4D97-AF65-F5344CB8AC3E}">
        <p14:creationId xmlns:p14="http://schemas.microsoft.com/office/powerpoint/2010/main" val="15880346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4F8AB94-9F84-441F-8DF2-B97F78FDE06D}"/>
              </a:ext>
            </a:extLst>
          </p:cNvPr>
          <p:cNvSpPr>
            <a:spLocks noGrp="1"/>
          </p:cNvSpPr>
          <p:nvPr>
            <p:ph type="body" sz="quarter" idx="13"/>
          </p:nvPr>
        </p:nvSpPr>
        <p:spPr>
          <a:xfrm>
            <a:off x="1137018" y="220663"/>
            <a:ext cx="10409399" cy="915256"/>
          </a:xfrm>
        </p:spPr>
        <p:txBody>
          <a:bodyPr/>
          <a:lstStyle/>
          <a:p>
            <a:r>
              <a:rPr lang="en-US" dirty="0"/>
              <a:t>Describing “Inside-Out” and “Facilitated” Collections</a:t>
            </a:r>
          </a:p>
        </p:txBody>
      </p:sp>
      <p:pic>
        <p:nvPicPr>
          <p:cNvPr id="4" name="Picture 3">
            <a:extLst>
              <a:ext uri="{FF2B5EF4-FFF2-40B4-BE49-F238E27FC236}">
                <a16:creationId xmlns:a16="http://schemas.microsoft.com/office/drawing/2014/main" id="{FCD37975-58D2-4EAF-94A6-A799D4E3763D}"/>
              </a:ext>
            </a:extLst>
          </p:cNvPr>
          <p:cNvPicPr>
            <a:picLocks noChangeAspect="1"/>
          </p:cNvPicPr>
          <p:nvPr/>
        </p:nvPicPr>
        <p:blipFill>
          <a:blip r:embed="rId3"/>
          <a:stretch>
            <a:fillRect/>
          </a:stretch>
        </p:blipFill>
        <p:spPr>
          <a:xfrm>
            <a:off x="5406260" y="857172"/>
            <a:ext cx="5064386" cy="3612461"/>
          </a:xfrm>
          <a:prstGeom prst="rect">
            <a:avLst/>
          </a:prstGeom>
        </p:spPr>
      </p:pic>
      <p:sp>
        <p:nvSpPr>
          <p:cNvPr id="5" name="TextBox 4">
            <a:extLst>
              <a:ext uri="{FF2B5EF4-FFF2-40B4-BE49-F238E27FC236}">
                <a16:creationId xmlns:a16="http://schemas.microsoft.com/office/drawing/2014/main" id="{5DB4D22F-01C8-4DF2-AC97-28685064A337}"/>
              </a:ext>
            </a:extLst>
          </p:cNvPr>
          <p:cNvSpPr txBox="1"/>
          <p:nvPr/>
        </p:nvSpPr>
        <p:spPr>
          <a:xfrm>
            <a:off x="1836513" y="2161309"/>
            <a:ext cx="3313915" cy="2308324"/>
          </a:xfrm>
          <a:prstGeom prst="rect">
            <a:avLst/>
          </a:prstGeom>
          <a:noFill/>
        </p:spPr>
        <p:txBody>
          <a:bodyPr wrap="square" rtlCol="0">
            <a:spAutoFit/>
          </a:bodyPr>
          <a:lstStyle/>
          <a:p>
            <a:pPr marL="285750" indent="-285750">
              <a:buFont typeface="Arial" panose="020B0604020202020204" pitchFamily="34" charset="0"/>
              <a:buChar char="•"/>
            </a:pPr>
            <a:r>
              <a:rPr lang="en-US" sz="2400" dirty="0"/>
              <a:t>Archival collections</a:t>
            </a:r>
          </a:p>
          <a:p>
            <a:pPr marL="285750" indent="-285750">
              <a:buFont typeface="Arial" panose="020B0604020202020204" pitchFamily="34" charset="0"/>
              <a:buChar char="•"/>
            </a:pPr>
            <a:r>
              <a:rPr lang="en-US" sz="2400" dirty="0"/>
              <a:t>Archived websites</a:t>
            </a:r>
          </a:p>
          <a:p>
            <a:pPr marL="285750" indent="-285750">
              <a:buFont typeface="Arial" panose="020B0604020202020204" pitchFamily="34" charset="0"/>
              <a:buChar char="•"/>
            </a:pPr>
            <a:r>
              <a:rPr lang="en-US" sz="2400" dirty="0"/>
              <a:t>Audio and video collections</a:t>
            </a:r>
          </a:p>
          <a:p>
            <a:pPr marL="285750" indent="-285750">
              <a:buFont typeface="Arial" panose="020B0604020202020204" pitchFamily="34" charset="0"/>
              <a:buChar char="•"/>
            </a:pPr>
            <a:r>
              <a:rPr lang="en-US" sz="2400" dirty="0"/>
              <a:t>Image collections</a:t>
            </a:r>
          </a:p>
          <a:p>
            <a:pPr marL="285750" indent="-285750">
              <a:buFont typeface="Arial" panose="020B0604020202020204" pitchFamily="34" charset="0"/>
              <a:buChar char="•"/>
            </a:pPr>
            <a:r>
              <a:rPr lang="en-US" sz="2400" dirty="0"/>
              <a:t>Research data</a:t>
            </a:r>
            <a:endParaRPr lang="en-US" dirty="0"/>
          </a:p>
        </p:txBody>
      </p:sp>
      <p:sp>
        <p:nvSpPr>
          <p:cNvPr id="6" name="TextBox 5">
            <a:extLst>
              <a:ext uri="{FF2B5EF4-FFF2-40B4-BE49-F238E27FC236}">
                <a16:creationId xmlns:a16="http://schemas.microsoft.com/office/drawing/2014/main" id="{9FC584FE-3528-4D01-8CF9-12B3FA00B6F6}"/>
              </a:ext>
            </a:extLst>
          </p:cNvPr>
          <p:cNvSpPr txBox="1"/>
          <p:nvPr/>
        </p:nvSpPr>
        <p:spPr>
          <a:xfrm>
            <a:off x="2833183" y="5169831"/>
            <a:ext cx="6837291" cy="830997"/>
          </a:xfrm>
          <a:prstGeom prst="rect">
            <a:avLst/>
          </a:prstGeom>
          <a:noFill/>
        </p:spPr>
        <p:txBody>
          <a:bodyPr wrap="square" rtlCol="0">
            <a:spAutoFit/>
          </a:bodyPr>
          <a:lstStyle/>
          <a:p>
            <a:r>
              <a:rPr lang="en-US" sz="2400" dirty="0"/>
              <a:t>“</a:t>
            </a:r>
            <a:r>
              <a:rPr lang="en-US" sz="2400" i="1" dirty="0"/>
              <a:t>Metadata underlies all discovery regardless of format, now and in the future…”</a:t>
            </a:r>
          </a:p>
        </p:txBody>
      </p:sp>
      <p:sp>
        <p:nvSpPr>
          <p:cNvPr id="11" name="Rectangle 2">
            <a:extLst>
              <a:ext uri="{FF2B5EF4-FFF2-40B4-BE49-F238E27FC236}">
                <a16:creationId xmlns:a16="http://schemas.microsoft.com/office/drawing/2014/main" id="{804D153F-E04A-4C7F-8F3D-998FB5B82509}"/>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2" name="Rectangle 3">
            <a:extLst>
              <a:ext uri="{FF2B5EF4-FFF2-40B4-BE49-F238E27FC236}">
                <a16:creationId xmlns:a16="http://schemas.microsoft.com/office/drawing/2014/main" id="{1F7DC41D-3D3E-493C-8669-B7CA56F1F63D}"/>
              </a:ext>
            </a:extLst>
          </p:cNvPr>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3" name="TextBox 12">
            <a:extLst>
              <a:ext uri="{FF2B5EF4-FFF2-40B4-BE49-F238E27FC236}">
                <a16:creationId xmlns:a16="http://schemas.microsoft.com/office/drawing/2014/main" id="{3423091B-A745-48E6-9550-CFDFDEEE034B}"/>
              </a:ext>
            </a:extLst>
          </p:cNvPr>
          <p:cNvSpPr txBox="1"/>
          <p:nvPr/>
        </p:nvSpPr>
        <p:spPr>
          <a:xfrm>
            <a:off x="4291836" y="4588899"/>
            <a:ext cx="6952427" cy="461665"/>
          </a:xfrm>
          <a:prstGeom prst="rect">
            <a:avLst/>
          </a:prstGeom>
          <a:noFill/>
        </p:spPr>
        <p:txBody>
          <a:bodyPr wrap="square" rtlCol="0">
            <a:spAutoFit/>
          </a:bodyPr>
          <a:lstStyle/>
          <a:p>
            <a:r>
              <a:rPr lang="en-GB" sz="2400" dirty="0">
                <a:solidFill>
                  <a:srgbClr val="236192"/>
                </a:solidFill>
                <a:hlinkClick r:id="rId4"/>
              </a:rPr>
              <a:t>https://researchworks.oclc.org/iiif-explorer/</a:t>
            </a:r>
            <a:endParaRPr lang="en-GB" sz="2400" dirty="0">
              <a:solidFill>
                <a:srgbClr val="236192"/>
              </a:solidFill>
            </a:endParaRPr>
          </a:p>
        </p:txBody>
      </p:sp>
      <p:sp>
        <p:nvSpPr>
          <p:cNvPr id="9" name="Rectangle: Rounded Corners 8">
            <a:extLst>
              <a:ext uri="{FF2B5EF4-FFF2-40B4-BE49-F238E27FC236}">
                <a16:creationId xmlns:a16="http://schemas.microsoft.com/office/drawing/2014/main" id="{1F0256D3-B59A-4203-B699-B80973166DA3}"/>
              </a:ext>
            </a:extLst>
          </p:cNvPr>
          <p:cNvSpPr/>
          <p:nvPr/>
        </p:nvSpPr>
        <p:spPr>
          <a:xfrm rot="16200000">
            <a:off x="-2339715" y="2671259"/>
            <a:ext cx="5816449" cy="915256"/>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de-DE" sz="2400" dirty="0"/>
              <a:t>„Inside-Out“ &amp; „</a:t>
            </a:r>
            <a:r>
              <a:rPr lang="de-DE" sz="2400" dirty="0" err="1"/>
              <a:t>Facilitated</a:t>
            </a:r>
            <a:r>
              <a:rPr lang="de-DE" sz="2400" dirty="0"/>
              <a:t>“ Collections</a:t>
            </a:r>
            <a:endParaRPr lang="en-GB" sz="2400" dirty="0"/>
          </a:p>
        </p:txBody>
      </p:sp>
    </p:spTree>
    <p:extLst>
      <p:ext uri="{BB962C8B-B14F-4D97-AF65-F5344CB8AC3E}">
        <p14:creationId xmlns:p14="http://schemas.microsoft.com/office/powerpoint/2010/main" val="1188902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8B3AE5-B583-4A37-BE73-6B07210ADDFA}"/>
              </a:ext>
            </a:extLst>
          </p:cNvPr>
          <p:cNvPicPr>
            <a:picLocks noChangeAspect="1"/>
          </p:cNvPicPr>
          <p:nvPr/>
        </p:nvPicPr>
        <p:blipFill>
          <a:blip r:embed="rId3"/>
          <a:stretch>
            <a:fillRect/>
          </a:stretch>
        </p:blipFill>
        <p:spPr>
          <a:xfrm>
            <a:off x="1524000" y="2130423"/>
            <a:ext cx="9144000" cy="2597155"/>
          </a:xfrm>
          <a:prstGeom prst="rect">
            <a:avLst/>
          </a:prstGeom>
        </p:spPr>
      </p:pic>
      <p:sp>
        <p:nvSpPr>
          <p:cNvPr id="3" name="Rectangle: Rounded Corners 2">
            <a:extLst>
              <a:ext uri="{FF2B5EF4-FFF2-40B4-BE49-F238E27FC236}">
                <a16:creationId xmlns:a16="http://schemas.microsoft.com/office/drawing/2014/main" id="{C526F940-30CC-423C-9D4E-225EC1689497}"/>
              </a:ext>
            </a:extLst>
          </p:cNvPr>
          <p:cNvSpPr/>
          <p:nvPr/>
        </p:nvSpPr>
        <p:spPr>
          <a:xfrm rot="16200000">
            <a:off x="-2339715" y="2671259"/>
            <a:ext cx="5816449" cy="915256"/>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de-DE" sz="2400" dirty="0"/>
              <a:t>„Inside-Out“ &amp; „</a:t>
            </a:r>
            <a:r>
              <a:rPr lang="de-DE" sz="2400" dirty="0" err="1"/>
              <a:t>Facilitated</a:t>
            </a:r>
            <a:r>
              <a:rPr lang="de-DE" sz="2400" dirty="0"/>
              <a:t>“ Collections</a:t>
            </a:r>
            <a:endParaRPr lang="en-GB" sz="2400" dirty="0"/>
          </a:p>
        </p:txBody>
      </p:sp>
    </p:spTree>
    <p:extLst>
      <p:ext uri="{BB962C8B-B14F-4D97-AF65-F5344CB8AC3E}">
        <p14:creationId xmlns:p14="http://schemas.microsoft.com/office/powerpoint/2010/main" val="1686501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EBFF0-2455-4CD7-8F04-B8A57170EFF1}"/>
              </a:ext>
            </a:extLst>
          </p:cNvPr>
          <p:cNvSpPr>
            <a:spLocks noGrp="1"/>
          </p:cNvSpPr>
          <p:nvPr>
            <p:ph type="ctrTitle"/>
          </p:nvPr>
        </p:nvSpPr>
        <p:spPr>
          <a:xfrm>
            <a:off x="2209800" y="639380"/>
            <a:ext cx="7772400" cy="807284"/>
          </a:xfrm>
        </p:spPr>
        <p:txBody>
          <a:bodyPr/>
          <a:lstStyle/>
          <a:p>
            <a:r>
              <a:rPr lang="en-GB" b="1" dirty="0">
                <a:solidFill>
                  <a:schemeClr val="tx2"/>
                </a:solidFill>
                <a:latin typeface="Arial" panose="020B0604020202020204" pitchFamily="34" charset="0"/>
                <a:cs typeface="Arial" panose="020B0604020202020204" pitchFamily="34" charset="0"/>
              </a:rPr>
              <a:t>Access and quality </a:t>
            </a:r>
          </a:p>
        </p:txBody>
      </p:sp>
      <p:sp>
        <p:nvSpPr>
          <p:cNvPr id="3" name="Subtitle 2">
            <a:extLst>
              <a:ext uri="{FF2B5EF4-FFF2-40B4-BE49-F238E27FC236}">
                <a16:creationId xmlns:a16="http://schemas.microsoft.com/office/drawing/2014/main" id="{020C12BA-12FB-46E7-B0B7-B401DB41E4EA}"/>
              </a:ext>
            </a:extLst>
          </p:cNvPr>
          <p:cNvSpPr>
            <a:spLocks noGrp="1"/>
          </p:cNvSpPr>
          <p:nvPr>
            <p:ph type="subTitle" idx="1"/>
          </p:nvPr>
        </p:nvSpPr>
        <p:spPr>
          <a:xfrm>
            <a:off x="2209800" y="1446665"/>
            <a:ext cx="7772400" cy="4192136"/>
          </a:xfrm>
        </p:spPr>
        <p:txBody>
          <a:bodyPr/>
          <a:lstStyle/>
          <a:p>
            <a:endParaRPr lang="en-GB" dirty="0"/>
          </a:p>
          <a:p>
            <a:r>
              <a:rPr lang="en-GB" dirty="0">
                <a:solidFill>
                  <a:schemeClr val="tx1"/>
                </a:solidFill>
              </a:rPr>
              <a:t>Quality of Shelf Ready Metadata  </a:t>
            </a:r>
          </a:p>
          <a:p>
            <a:r>
              <a:rPr lang="en-GB" dirty="0">
                <a:solidFill>
                  <a:schemeClr val="tx1"/>
                </a:solidFill>
              </a:rPr>
              <a:t>(NAG report)</a:t>
            </a:r>
          </a:p>
          <a:p>
            <a:endParaRPr lang="en-GB" dirty="0">
              <a:solidFill>
                <a:schemeClr val="tx1"/>
              </a:solidFill>
            </a:endParaRPr>
          </a:p>
          <a:p>
            <a:r>
              <a:rPr lang="en-GB" dirty="0">
                <a:solidFill>
                  <a:schemeClr val="tx1"/>
                </a:solidFill>
              </a:rPr>
              <a:t>National Bibliographic Knowledge Base (NBK</a:t>
            </a:r>
            <a:r>
              <a:rPr lang="en-GB" dirty="0"/>
              <a:t>)</a:t>
            </a:r>
          </a:p>
        </p:txBody>
      </p:sp>
      <p:pic>
        <p:nvPicPr>
          <p:cNvPr id="5" name="Picture 4">
            <a:extLst>
              <a:ext uri="{FF2B5EF4-FFF2-40B4-BE49-F238E27FC236}">
                <a16:creationId xmlns:a16="http://schemas.microsoft.com/office/drawing/2014/main" id="{F0F97650-F1B7-44E6-B6F6-36659E872B83}"/>
              </a:ext>
            </a:extLst>
          </p:cNvPr>
          <p:cNvPicPr>
            <a:picLocks noChangeAspect="1"/>
          </p:cNvPicPr>
          <p:nvPr/>
        </p:nvPicPr>
        <p:blipFill>
          <a:blip r:embed="rId3"/>
          <a:stretch>
            <a:fillRect/>
          </a:stretch>
        </p:blipFill>
        <p:spPr>
          <a:xfrm>
            <a:off x="7651846" y="13646"/>
            <a:ext cx="3016155" cy="3548421"/>
          </a:xfrm>
          <a:prstGeom prst="rect">
            <a:avLst/>
          </a:prstGeom>
        </p:spPr>
      </p:pic>
      <p:sp>
        <p:nvSpPr>
          <p:cNvPr id="6" name="Rectangle: Rounded Corners 5">
            <a:extLst>
              <a:ext uri="{FF2B5EF4-FFF2-40B4-BE49-F238E27FC236}">
                <a16:creationId xmlns:a16="http://schemas.microsoft.com/office/drawing/2014/main" id="{8F16AF28-4A77-4191-92BD-365DA329A45D}"/>
              </a:ext>
            </a:extLst>
          </p:cNvPr>
          <p:cNvSpPr/>
          <p:nvPr/>
        </p:nvSpPr>
        <p:spPr>
          <a:xfrm rot="16200000">
            <a:off x="-2339715" y="2671259"/>
            <a:ext cx="5816449" cy="915256"/>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de-DE" sz="2400" dirty="0"/>
              <a:t>„Inside-Out“ &amp; „</a:t>
            </a:r>
            <a:r>
              <a:rPr lang="de-DE" sz="2400" dirty="0" err="1"/>
              <a:t>Facilitated</a:t>
            </a:r>
            <a:r>
              <a:rPr lang="de-DE" sz="2400" dirty="0"/>
              <a:t>“ Collections</a:t>
            </a:r>
            <a:endParaRPr lang="en-GB" sz="2400" dirty="0"/>
          </a:p>
        </p:txBody>
      </p:sp>
    </p:spTree>
    <p:extLst>
      <p:ext uri="{BB962C8B-B14F-4D97-AF65-F5344CB8AC3E}">
        <p14:creationId xmlns:p14="http://schemas.microsoft.com/office/powerpoint/2010/main" val="34299145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CCE60-1145-435D-A549-4B35DEA1DA91}"/>
              </a:ext>
            </a:extLst>
          </p:cNvPr>
          <p:cNvSpPr>
            <a:spLocks noGrp="1"/>
          </p:cNvSpPr>
          <p:nvPr>
            <p:ph type="ctrTitle"/>
          </p:nvPr>
        </p:nvSpPr>
        <p:spPr>
          <a:xfrm>
            <a:off x="2209800" y="965772"/>
            <a:ext cx="7772400" cy="760287"/>
          </a:xfrm>
        </p:spPr>
        <p:txBody>
          <a:bodyPr>
            <a:normAutofit/>
          </a:bodyPr>
          <a:lstStyle/>
          <a:p>
            <a:pPr algn="ctr"/>
            <a:r>
              <a:rPr lang="en-GB" b="1" dirty="0">
                <a:solidFill>
                  <a:schemeClr val="tx2"/>
                </a:solidFill>
                <a:latin typeface="Arial" panose="020B0604020202020204" pitchFamily="34" charset="0"/>
                <a:cs typeface="Arial" panose="020B0604020202020204" pitchFamily="34" charset="0"/>
              </a:rPr>
              <a:t>Plan M</a:t>
            </a:r>
          </a:p>
        </p:txBody>
      </p:sp>
      <p:sp>
        <p:nvSpPr>
          <p:cNvPr id="3" name="Subtitle 2">
            <a:extLst>
              <a:ext uri="{FF2B5EF4-FFF2-40B4-BE49-F238E27FC236}">
                <a16:creationId xmlns:a16="http://schemas.microsoft.com/office/drawing/2014/main" id="{47F0C8AA-7AC7-45C9-8312-12A1EA0524F2}"/>
              </a:ext>
            </a:extLst>
          </p:cNvPr>
          <p:cNvSpPr>
            <a:spLocks noGrp="1"/>
          </p:cNvSpPr>
          <p:nvPr>
            <p:ph type="subTitle" idx="1"/>
          </p:nvPr>
        </p:nvSpPr>
        <p:spPr>
          <a:xfrm>
            <a:off x="2209800" y="2116478"/>
            <a:ext cx="7772400" cy="3133617"/>
          </a:xfrm>
        </p:spPr>
        <p:txBody>
          <a:bodyPr/>
          <a:lstStyle/>
          <a:p>
            <a:pPr algn="ctr">
              <a:lnSpc>
                <a:spcPct val="107000"/>
              </a:lnSpc>
              <a:spcAft>
                <a:spcPts val="800"/>
              </a:spcAft>
            </a:pPr>
            <a:r>
              <a:rPr lang="en-GB" sz="2200" dirty="0">
                <a:solidFill>
                  <a:schemeClr val="tx1"/>
                </a:solidFill>
                <a:latin typeface="Calibri" panose="020F0502020204030204" pitchFamily="34" charset="0"/>
                <a:ea typeface="Calibri" panose="020F0502020204030204" pitchFamily="34" charset="0"/>
                <a:cs typeface="Times New Roman" panose="02020603050405020304" pitchFamily="18" charset="0"/>
              </a:rPr>
              <a:t>	</a:t>
            </a:r>
            <a:r>
              <a:rPr lang="en-GB" sz="2400" dirty="0">
                <a:solidFill>
                  <a:schemeClr val="tx1"/>
                </a:solidFill>
                <a:latin typeface="Calibri" panose="020F0502020204030204" pitchFamily="34" charset="0"/>
                <a:ea typeface="Calibri" panose="020F0502020204030204" pitchFamily="34" charset="0"/>
                <a:cs typeface="Times New Roman" panose="02020603050405020304" pitchFamily="18" charset="0"/>
              </a:rPr>
              <a:t>“The changes in data availability, fitness-for-purpose (including 	eBook records) and coverage should start to enable libraries to regard the </a:t>
            </a:r>
            <a:r>
              <a:rPr lang="en-GB" sz="2400" dirty="0">
                <a:solidFill>
                  <a:srgbClr val="00B050"/>
                </a:solidFill>
                <a:latin typeface="Calibri" panose="020F0502020204030204" pitchFamily="34" charset="0"/>
                <a:ea typeface="Calibri" panose="020F0502020204030204" pitchFamily="34" charset="0"/>
                <a:cs typeface="Times New Roman" panose="02020603050405020304" pitchFamily="18" charset="0"/>
              </a:rPr>
              <a:t>metadata associated with ‘routine acquisition’</a:t>
            </a:r>
            <a:r>
              <a:rPr lang="en-GB" sz="2400" dirty="0">
                <a:solidFill>
                  <a:schemeClr val="tx1"/>
                </a:solidFill>
                <a:latin typeface="Calibri" panose="020F0502020204030204" pitchFamily="34" charset="0"/>
                <a:ea typeface="Calibri" panose="020F0502020204030204" pitchFamily="34" charset="0"/>
                <a:cs typeface="Times New Roman" panose="02020603050405020304" pitchFamily="18" charset="0"/>
              </a:rPr>
              <a:t> as a </a:t>
            </a:r>
            <a:r>
              <a:rPr lang="en-GB" sz="2400" dirty="0">
                <a:solidFill>
                  <a:srgbClr val="00B050"/>
                </a:solidFill>
                <a:latin typeface="Calibri" panose="020F0502020204030204" pitchFamily="34" charset="0"/>
                <a:ea typeface="Calibri" panose="020F0502020204030204" pitchFamily="34" charset="0"/>
                <a:cs typeface="Times New Roman" panose="02020603050405020304" pitchFamily="18" charset="0"/>
              </a:rPr>
              <a:t>solved issue</a:t>
            </a:r>
            <a:r>
              <a:rPr lang="en-GB" sz="2400" dirty="0">
                <a:solidFill>
                  <a:schemeClr val="tx1"/>
                </a:solidFill>
                <a:latin typeface="Calibri" panose="020F0502020204030204" pitchFamily="34" charset="0"/>
                <a:ea typeface="Calibri" panose="020F0502020204030204" pitchFamily="34" charset="0"/>
                <a:cs typeface="Times New Roman" panose="02020603050405020304" pitchFamily="18" charset="0"/>
              </a:rPr>
              <a:t>, allowing them to </a:t>
            </a:r>
            <a:r>
              <a:rPr lang="en-GB" sz="2400" dirty="0">
                <a:solidFill>
                  <a:srgbClr val="00B050"/>
                </a:solidFill>
                <a:latin typeface="Calibri" panose="020F0502020204030204" pitchFamily="34" charset="0"/>
                <a:ea typeface="Calibri" panose="020F0502020204030204" pitchFamily="34" charset="0"/>
                <a:cs typeface="Times New Roman" panose="02020603050405020304" pitchFamily="18" charset="0"/>
              </a:rPr>
              <a:t>focus on more bespoke work </a:t>
            </a:r>
            <a:r>
              <a:rPr lang="en-GB" sz="2400" dirty="0">
                <a:solidFill>
                  <a:schemeClr val="tx1"/>
                </a:solidFill>
                <a:latin typeface="Calibri" panose="020F0502020204030204" pitchFamily="34" charset="0"/>
                <a:ea typeface="Calibri" panose="020F0502020204030204" pitchFamily="34" charset="0"/>
                <a:cs typeface="Times New Roman" panose="02020603050405020304" pitchFamily="18" charset="0"/>
              </a:rPr>
              <a:t>and describing                                special or hidden collections”</a:t>
            </a:r>
            <a:endParaRPr lang="en-GB" dirty="0"/>
          </a:p>
        </p:txBody>
      </p:sp>
      <p:pic>
        <p:nvPicPr>
          <p:cNvPr id="5" name="Picture 4">
            <a:extLst>
              <a:ext uri="{FF2B5EF4-FFF2-40B4-BE49-F238E27FC236}">
                <a16:creationId xmlns:a16="http://schemas.microsoft.com/office/drawing/2014/main" id="{BD1C81FD-268C-4239-A887-C703DA62D75E}"/>
              </a:ext>
            </a:extLst>
          </p:cNvPr>
          <p:cNvPicPr>
            <a:picLocks noChangeAspect="1"/>
          </p:cNvPicPr>
          <p:nvPr/>
        </p:nvPicPr>
        <p:blipFill>
          <a:blip r:embed="rId3"/>
          <a:stretch>
            <a:fillRect/>
          </a:stretch>
        </p:blipFill>
        <p:spPr>
          <a:xfrm>
            <a:off x="8465128" y="1"/>
            <a:ext cx="2202872" cy="2116476"/>
          </a:xfrm>
          <a:prstGeom prst="rect">
            <a:avLst/>
          </a:prstGeom>
          <a:solidFill>
            <a:schemeClr val="bg1"/>
          </a:solidFill>
        </p:spPr>
      </p:pic>
      <p:pic>
        <p:nvPicPr>
          <p:cNvPr id="7" name="Picture 6">
            <a:extLst>
              <a:ext uri="{FF2B5EF4-FFF2-40B4-BE49-F238E27FC236}">
                <a16:creationId xmlns:a16="http://schemas.microsoft.com/office/drawing/2014/main" id="{23FE7503-5419-43B1-8FCD-E0F9076719A9}"/>
              </a:ext>
            </a:extLst>
          </p:cNvPr>
          <p:cNvPicPr>
            <a:picLocks noChangeAspect="1"/>
          </p:cNvPicPr>
          <p:nvPr/>
        </p:nvPicPr>
        <p:blipFill>
          <a:blip r:embed="rId4"/>
          <a:stretch>
            <a:fillRect/>
          </a:stretch>
        </p:blipFill>
        <p:spPr>
          <a:xfrm>
            <a:off x="1524000" y="164387"/>
            <a:ext cx="2202872" cy="1952090"/>
          </a:xfrm>
          <a:prstGeom prst="rect">
            <a:avLst/>
          </a:prstGeom>
        </p:spPr>
      </p:pic>
      <p:sp>
        <p:nvSpPr>
          <p:cNvPr id="6" name="Rectangle: Rounded Corners 5">
            <a:extLst>
              <a:ext uri="{FF2B5EF4-FFF2-40B4-BE49-F238E27FC236}">
                <a16:creationId xmlns:a16="http://schemas.microsoft.com/office/drawing/2014/main" id="{97E5CA86-D02E-490A-B648-5CAE66D63F6B}"/>
              </a:ext>
            </a:extLst>
          </p:cNvPr>
          <p:cNvSpPr/>
          <p:nvPr/>
        </p:nvSpPr>
        <p:spPr>
          <a:xfrm rot="16200000">
            <a:off x="-2339715" y="2671259"/>
            <a:ext cx="5816449" cy="915256"/>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de-DE" sz="2400" dirty="0"/>
              <a:t>„Inside-Out“ &amp; „</a:t>
            </a:r>
            <a:r>
              <a:rPr lang="de-DE" sz="2400" dirty="0" err="1"/>
              <a:t>Facilitated</a:t>
            </a:r>
            <a:r>
              <a:rPr lang="de-DE" sz="2400" dirty="0"/>
              <a:t>“ Collections</a:t>
            </a:r>
            <a:endParaRPr lang="en-GB" sz="2400" dirty="0"/>
          </a:p>
        </p:txBody>
      </p:sp>
    </p:spTree>
    <p:extLst>
      <p:ext uri="{BB962C8B-B14F-4D97-AF65-F5344CB8AC3E}">
        <p14:creationId xmlns:p14="http://schemas.microsoft.com/office/powerpoint/2010/main" val="31132972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BCD19-156D-4E29-9A3B-F7F8C9524998}"/>
              </a:ext>
            </a:extLst>
          </p:cNvPr>
          <p:cNvSpPr>
            <a:spLocks noGrp="1"/>
          </p:cNvSpPr>
          <p:nvPr>
            <p:ph type="ctrTitle"/>
          </p:nvPr>
        </p:nvSpPr>
        <p:spPr>
          <a:xfrm>
            <a:off x="2209800" y="639380"/>
            <a:ext cx="7772400" cy="829657"/>
          </a:xfrm>
        </p:spPr>
        <p:txBody>
          <a:bodyPr/>
          <a:lstStyle/>
          <a:p>
            <a:r>
              <a:rPr lang="en-GB" b="1" dirty="0">
                <a:solidFill>
                  <a:schemeClr val="tx2"/>
                </a:solidFill>
                <a:latin typeface="Arial" panose="020B0604020202020204" pitchFamily="34" charset="0"/>
                <a:cs typeface="Arial" panose="020B0604020202020204" pitchFamily="34" charset="0"/>
              </a:rPr>
              <a:t>Exposing unique content</a:t>
            </a:r>
          </a:p>
        </p:txBody>
      </p:sp>
      <p:sp>
        <p:nvSpPr>
          <p:cNvPr id="3" name="Subtitle 2">
            <a:extLst>
              <a:ext uri="{FF2B5EF4-FFF2-40B4-BE49-F238E27FC236}">
                <a16:creationId xmlns:a16="http://schemas.microsoft.com/office/drawing/2014/main" id="{07025393-FAAB-496A-BA2F-10BCF9B103D4}"/>
              </a:ext>
            </a:extLst>
          </p:cNvPr>
          <p:cNvSpPr>
            <a:spLocks noGrp="1"/>
          </p:cNvSpPr>
          <p:nvPr>
            <p:ph type="subTitle" idx="1"/>
          </p:nvPr>
        </p:nvSpPr>
        <p:spPr>
          <a:xfrm>
            <a:off x="2209800" y="1804277"/>
            <a:ext cx="7772400" cy="2917849"/>
          </a:xfrm>
        </p:spPr>
        <p:txBody>
          <a:bodyPr/>
          <a:lstStyle/>
          <a:p>
            <a:pPr marL="457200" indent="-457200">
              <a:buFont typeface="Arial" panose="020B0604020202020204" pitchFamily="34" charset="0"/>
              <a:buChar char="•"/>
            </a:pPr>
            <a:r>
              <a:rPr lang="en-GB" dirty="0">
                <a:solidFill>
                  <a:schemeClr val="tx1"/>
                </a:solidFill>
              </a:rPr>
              <a:t>Google Arts &amp; Culture </a:t>
            </a:r>
          </a:p>
          <a:p>
            <a:pPr marL="457200" indent="-457200">
              <a:buFont typeface="Arial" panose="020B0604020202020204" pitchFamily="34" charset="0"/>
              <a:buChar char="•"/>
            </a:pPr>
            <a:r>
              <a:rPr lang="en-GB" dirty="0">
                <a:solidFill>
                  <a:schemeClr val="tx1"/>
                </a:solidFill>
              </a:rPr>
              <a:t>Flickr</a:t>
            </a:r>
          </a:p>
          <a:p>
            <a:pPr marL="457200" indent="-457200">
              <a:buFont typeface="Arial" panose="020B0604020202020204" pitchFamily="34" charset="0"/>
              <a:buChar char="•"/>
            </a:pPr>
            <a:r>
              <a:rPr lang="en-GB" dirty="0" err="1">
                <a:solidFill>
                  <a:schemeClr val="tx1"/>
                </a:solidFill>
              </a:rPr>
              <a:t>Unsplash</a:t>
            </a:r>
            <a:endParaRPr lang="en-GB" dirty="0">
              <a:solidFill>
                <a:schemeClr val="tx1"/>
              </a:solidFill>
            </a:endParaRPr>
          </a:p>
          <a:p>
            <a:pPr marL="457200" indent="-457200">
              <a:buFont typeface="Arial" panose="020B0604020202020204" pitchFamily="34" charset="0"/>
              <a:buChar char="•"/>
            </a:pPr>
            <a:r>
              <a:rPr lang="en-GB" dirty="0">
                <a:solidFill>
                  <a:schemeClr val="tx1"/>
                </a:solidFill>
              </a:rPr>
              <a:t>JSTOR Open Community Collections </a:t>
            </a:r>
          </a:p>
        </p:txBody>
      </p:sp>
      <p:pic>
        <p:nvPicPr>
          <p:cNvPr id="5" name="Picture 4">
            <a:extLst>
              <a:ext uri="{FF2B5EF4-FFF2-40B4-BE49-F238E27FC236}">
                <a16:creationId xmlns:a16="http://schemas.microsoft.com/office/drawing/2014/main" id="{8FC74924-0CFF-4B2C-BC49-EF770C240DC9}"/>
              </a:ext>
            </a:extLst>
          </p:cNvPr>
          <p:cNvPicPr>
            <a:picLocks noChangeAspect="1"/>
          </p:cNvPicPr>
          <p:nvPr/>
        </p:nvPicPr>
        <p:blipFill>
          <a:blip r:embed="rId3"/>
          <a:stretch>
            <a:fillRect/>
          </a:stretch>
        </p:blipFill>
        <p:spPr>
          <a:xfrm>
            <a:off x="5619395" y="2416723"/>
            <a:ext cx="3000375" cy="1104900"/>
          </a:xfrm>
          <a:prstGeom prst="rect">
            <a:avLst/>
          </a:prstGeom>
        </p:spPr>
      </p:pic>
      <p:sp>
        <p:nvSpPr>
          <p:cNvPr id="6" name="Rectangle: Rounded Corners 5">
            <a:extLst>
              <a:ext uri="{FF2B5EF4-FFF2-40B4-BE49-F238E27FC236}">
                <a16:creationId xmlns:a16="http://schemas.microsoft.com/office/drawing/2014/main" id="{0F506B30-BDD5-4AC5-B48F-274BDC5AE716}"/>
              </a:ext>
            </a:extLst>
          </p:cNvPr>
          <p:cNvSpPr/>
          <p:nvPr/>
        </p:nvSpPr>
        <p:spPr>
          <a:xfrm rot="16200000">
            <a:off x="-2339715" y="2671259"/>
            <a:ext cx="5816449" cy="915256"/>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de-DE" sz="2400" dirty="0"/>
              <a:t>„Inside-Out“ &amp; „</a:t>
            </a:r>
            <a:r>
              <a:rPr lang="de-DE" sz="2400" dirty="0" err="1"/>
              <a:t>Facilitated</a:t>
            </a:r>
            <a:r>
              <a:rPr lang="de-DE" sz="2400" dirty="0"/>
              <a:t>“ Collections</a:t>
            </a:r>
            <a:endParaRPr lang="en-GB" sz="2400" dirty="0"/>
          </a:p>
        </p:txBody>
      </p:sp>
    </p:spTree>
    <p:extLst>
      <p:ext uri="{BB962C8B-B14F-4D97-AF65-F5344CB8AC3E}">
        <p14:creationId xmlns:p14="http://schemas.microsoft.com/office/powerpoint/2010/main" val="3577395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04E58-3B4C-43E7-B70D-0F23B3F01D37}"/>
              </a:ext>
            </a:extLst>
          </p:cNvPr>
          <p:cNvSpPr>
            <a:spLocks noGrp="1"/>
          </p:cNvSpPr>
          <p:nvPr>
            <p:ph type="ctrTitle"/>
          </p:nvPr>
        </p:nvSpPr>
        <p:spPr>
          <a:xfrm>
            <a:off x="2209800" y="639380"/>
            <a:ext cx="7772400" cy="752693"/>
          </a:xfrm>
        </p:spPr>
        <p:txBody>
          <a:bodyPr/>
          <a:lstStyle/>
          <a:p>
            <a:r>
              <a:rPr lang="en-GB" b="1" dirty="0">
                <a:solidFill>
                  <a:schemeClr val="tx2"/>
                </a:solidFill>
                <a:latin typeface="Arial" panose="020B0604020202020204" pitchFamily="34" charset="0"/>
                <a:cs typeface="Arial" panose="020B0604020202020204" pitchFamily="34" charset="0"/>
              </a:rPr>
              <a:t>Working with unique content </a:t>
            </a:r>
          </a:p>
        </p:txBody>
      </p:sp>
      <p:sp>
        <p:nvSpPr>
          <p:cNvPr id="3" name="Subtitle 2">
            <a:extLst>
              <a:ext uri="{FF2B5EF4-FFF2-40B4-BE49-F238E27FC236}">
                <a16:creationId xmlns:a16="http://schemas.microsoft.com/office/drawing/2014/main" id="{460A953C-4E7B-417B-8106-BC3338848BC0}"/>
              </a:ext>
            </a:extLst>
          </p:cNvPr>
          <p:cNvSpPr>
            <a:spLocks noGrp="1"/>
          </p:cNvSpPr>
          <p:nvPr>
            <p:ph type="subTitle" idx="1"/>
          </p:nvPr>
        </p:nvSpPr>
        <p:spPr>
          <a:xfrm>
            <a:off x="2209800" y="1583141"/>
            <a:ext cx="7772400" cy="4055660"/>
          </a:xfrm>
        </p:spPr>
        <p:txBody>
          <a:bodyPr/>
          <a:lstStyle/>
          <a:p>
            <a:pPr marL="457200" indent="-457200">
              <a:buFont typeface="Arial" panose="020B0604020202020204" pitchFamily="34" charset="0"/>
              <a:buChar char="•"/>
            </a:pPr>
            <a:r>
              <a:rPr lang="en-GB" dirty="0">
                <a:solidFill>
                  <a:schemeClr val="tx1"/>
                </a:solidFill>
              </a:rPr>
              <a:t>Archives Hub Names Project </a:t>
            </a:r>
          </a:p>
          <a:p>
            <a:pPr marL="457200" indent="-457200">
              <a:buFont typeface="Arial" panose="020B0604020202020204" pitchFamily="34" charset="0"/>
              <a:buChar char="•"/>
            </a:pPr>
            <a:r>
              <a:rPr lang="en-GB" dirty="0">
                <a:solidFill>
                  <a:schemeClr val="tx1"/>
                </a:solidFill>
              </a:rPr>
              <a:t>International Image Interoperability Framework (IIIF)</a:t>
            </a:r>
          </a:p>
          <a:p>
            <a:pPr marL="457200" indent="-457200">
              <a:buFont typeface="Arial" panose="020B0604020202020204" pitchFamily="34" charset="0"/>
              <a:buChar char="•"/>
            </a:pPr>
            <a:r>
              <a:rPr lang="en-GB" dirty="0">
                <a:solidFill>
                  <a:schemeClr val="tx1"/>
                </a:solidFill>
              </a:rPr>
              <a:t>Text Encoding Initiative (TEI)</a:t>
            </a:r>
          </a:p>
          <a:p>
            <a:pPr marL="457200" indent="-457200">
              <a:buFont typeface="Arial" panose="020B0604020202020204" pitchFamily="34" charset="0"/>
              <a:buChar char="•"/>
            </a:pPr>
            <a:r>
              <a:rPr lang="en-GB" dirty="0">
                <a:solidFill>
                  <a:schemeClr val="tx1"/>
                </a:solidFill>
              </a:rPr>
              <a:t>Metadata support for research data</a:t>
            </a:r>
          </a:p>
        </p:txBody>
      </p:sp>
      <p:pic>
        <p:nvPicPr>
          <p:cNvPr id="5" name="Picture 4">
            <a:extLst>
              <a:ext uri="{FF2B5EF4-FFF2-40B4-BE49-F238E27FC236}">
                <a16:creationId xmlns:a16="http://schemas.microsoft.com/office/drawing/2014/main" id="{F3A0870F-6A9F-4D1C-B14D-843C480E73D4}"/>
              </a:ext>
            </a:extLst>
          </p:cNvPr>
          <p:cNvPicPr>
            <a:picLocks noChangeAspect="1"/>
          </p:cNvPicPr>
          <p:nvPr/>
        </p:nvPicPr>
        <p:blipFill>
          <a:blip r:embed="rId3"/>
          <a:stretch>
            <a:fillRect/>
          </a:stretch>
        </p:blipFill>
        <p:spPr>
          <a:xfrm>
            <a:off x="8689075" y="1392072"/>
            <a:ext cx="1869743" cy="2538484"/>
          </a:xfrm>
          <a:prstGeom prst="rect">
            <a:avLst/>
          </a:prstGeom>
        </p:spPr>
      </p:pic>
      <p:sp>
        <p:nvSpPr>
          <p:cNvPr id="6" name="Rectangle: Rounded Corners 5">
            <a:extLst>
              <a:ext uri="{FF2B5EF4-FFF2-40B4-BE49-F238E27FC236}">
                <a16:creationId xmlns:a16="http://schemas.microsoft.com/office/drawing/2014/main" id="{3A357547-8809-4620-85C5-7243B088950A}"/>
              </a:ext>
            </a:extLst>
          </p:cNvPr>
          <p:cNvSpPr/>
          <p:nvPr/>
        </p:nvSpPr>
        <p:spPr>
          <a:xfrm rot="16200000">
            <a:off x="-2339715" y="2671259"/>
            <a:ext cx="5816449" cy="915256"/>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de-DE" sz="2400" dirty="0"/>
              <a:t>„Inside-Out“ &amp; „</a:t>
            </a:r>
            <a:r>
              <a:rPr lang="de-DE" sz="2400" dirty="0" err="1"/>
              <a:t>Facilitated</a:t>
            </a:r>
            <a:r>
              <a:rPr lang="de-DE" sz="2400" dirty="0"/>
              <a:t>“ Collections</a:t>
            </a:r>
            <a:endParaRPr lang="en-GB" sz="2400" dirty="0"/>
          </a:p>
        </p:txBody>
      </p:sp>
    </p:spTree>
    <p:extLst>
      <p:ext uri="{BB962C8B-B14F-4D97-AF65-F5344CB8AC3E}">
        <p14:creationId xmlns:p14="http://schemas.microsoft.com/office/powerpoint/2010/main" val="464090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6F01B6C-16CD-424B-B213-4F184A191CE3}"/>
              </a:ext>
            </a:extLst>
          </p:cNvPr>
          <p:cNvSpPr>
            <a:spLocks noGrp="1"/>
          </p:cNvSpPr>
          <p:nvPr>
            <p:ph type="body" sz="quarter" idx="13"/>
          </p:nvPr>
        </p:nvSpPr>
        <p:spPr>
          <a:xfrm>
            <a:off x="1524001" y="2454"/>
            <a:ext cx="8181975" cy="915256"/>
          </a:xfrm>
        </p:spPr>
        <p:txBody>
          <a:bodyPr/>
          <a:lstStyle/>
          <a:p>
            <a:r>
              <a:rPr lang="en-US" sz="4000" dirty="0">
                <a:latin typeface="+mj-lt"/>
              </a:rPr>
              <a:t>  Speakers</a:t>
            </a:r>
          </a:p>
        </p:txBody>
      </p:sp>
      <p:pic>
        <p:nvPicPr>
          <p:cNvPr id="9" name="Picture Placeholder 6">
            <a:extLst>
              <a:ext uri="{FF2B5EF4-FFF2-40B4-BE49-F238E27FC236}">
                <a16:creationId xmlns:a16="http://schemas.microsoft.com/office/drawing/2014/main" id="{3AC64DD3-04C4-475E-8121-0ED78FF055FA}"/>
              </a:ext>
            </a:extLst>
          </p:cNvPr>
          <p:cNvPicPr>
            <a:picLocks noChangeAspect="1"/>
          </p:cNvPicPr>
          <p:nvPr/>
        </p:nvPicPr>
        <p:blipFill>
          <a:blip r:embed="rId3"/>
          <a:srcRect t="2234" b="2234"/>
          <a:stretch/>
        </p:blipFill>
        <p:spPr>
          <a:xfrm>
            <a:off x="2075960" y="1229289"/>
            <a:ext cx="2016125" cy="2571750"/>
          </a:xfrm>
          <a:prstGeom prst="rect">
            <a:avLst/>
          </a:prstGeom>
        </p:spPr>
      </p:pic>
      <p:sp>
        <p:nvSpPr>
          <p:cNvPr id="10" name="Text Placeholder 3">
            <a:extLst>
              <a:ext uri="{FF2B5EF4-FFF2-40B4-BE49-F238E27FC236}">
                <a16:creationId xmlns:a16="http://schemas.microsoft.com/office/drawing/2014/main" id="{1F1290C0-98F3-4D99-9D9D-EFF806D1D1F0}"/>
              </a:ext>
            </a:extLst>
          </p:cNvPr>
          <p:cNvSpPr txBox="1">
            <a:spLocks/>
          </p:cNvSpPr>
          <p:nvPr/>
        </p:nvSpPr>
        <p:spPr>
          <a:xfrm>
            <a:off x="4287157" y="1229422"/>
            <a:ext cx="5727700" cy="650875"/>
          </a:xfrm>
          <a:prstGeom prst="rect">
            <a:avLst/>
          </a:prstGeom>
        </p:spPr>
        <p:txBody>
          <a:bodyPr vert="horz"/>
          <a:lstStyle>
            <a:lvl1pPr marL="0" indent="0" algn="l" defTabSz="457200" rtl="0" eaLnBrk="1" latinLnBrk="0" hangingPunct="1">
              <a:spcBef>
                <a:spcPct val="20000"/>
              </a:spcBef>
              <a:buFont typeface="Arial"/>
              <a:buNone/>
              <a:defRPr sz="3600" b="1" kern="1200" baseline="0">
                <a:solidFill>
                  <a:schemeClr val="tx2"/>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Annette Dortmund</a:t>
            </a:r>
          </a:p>
        </p:txBody>
      </p:sp>
      <p:sp>
        <p:nvSpPr>
          <p:cNvPr id="11" name="Text Placeholder 2">
            <a:extLst>
              <a:ext uri="{FF2B5EF4-FFF2-40B4-BE49-F238E27FC236}">
                <a16:creationId xmlns:a16="http://schemas.microsoft.com/office/drawing/2014/main" id="{E480E826-D750-4C4C-AF35-25848A07038A}"/>
              </a:ext>
            </a:extLst>
          </p:cNvPr>
          <p:cNvSpPr>
            <a:spLocks noGrp="1"/>
          </p:cNvSpPr>
          <p:nvPr>
            <p:ph type="body" sz="quarter" idx="12"/>
          </p:nvPr>
        </p:nvSpPr>
        <p:spPr>
          <a:xfrm>
            <a:off x="4388343" y="1915483"/>
            <a:ext cx="5727699" cy="976310"/>
          </a:xfrm>
        </p:spPr>
        <p:txBody>
          <a:bodyPr/>
          <a:lstStyle/>
          <a:p>
            <a:pPr marL="0" indent="0">
              <a:buNone/>
            </a:pPr>
            <a:r>
              <a:rPr lang="en-US" dirty="0"/>
              <a:t>Senior Product Manager &amp;</a:t>
            </a:r>
          </a:p>
          <a:p>
            <a:pPr marL="0" indent="0">
              <a:buNone/>
            </a:pPr>
            <a:r>
              <a:rPr lang="en-US" dirty="0"/>
              <a:t>Research Consultant, OCLC</a:t>
            </a:r>
          </a:p>
        </p:txBody>
      </p:sp>
      <p:pic>
        <p:nvPicPr>
          <p:cNvPr id="2" name="Picture 1">
            <a:extLst>
              <a:ext uri="{FF2B5EF4-FFF2-40B4-BE49-F238E27FC236}">
                <a16:creationId xmlns:a16="http://schemas.microsoft.com/office/drawing/2014/main" id="{07ACE136-6251-4B58-9197-E12F78973E1A}"/>
              </a:ext>
            </a:extLst>
          </p:cNvPr>
          <p:cNvPicPr>
            <a:picLocks noChangeAspect="1"/>
          </p:cNvPicPr>
          <p:nvPr/>
        </p:nvPicPr>
        <p:blipFill>
          <a:blip r:embed="rId4"/>
          <a:srcRect/>
          <a:stretch/>
        </p:blipFill>
        <p:spPr>
          <a:xfrm>
            <a:off x="2193990" y="4112618"/>
            <a:ext cx="1780063" cy="2286000"/>
          </a:xfrm>
          <a:prstGeom prst="rect">
            <a:avLst/>
          </a:prstGeom>
        </p:spPr>
      </p:pic>
      <p:sp>
        <p:nvSpPr>
          <p:cNvPr id="15" name="Text Placeholder 3">
            <a:extLst>
              <a:ext uri="{FF2B5EF4-FFF2-40B4-BE49-F238E27FC236}">
                <a16:creationId xmlns:a16="http://schemas.microsoft.com/office/drawing/2014/main" id="{9835E558-E74A-44EB-9DC5-CA11C5E2EF44}"/>
              </a:ext>
            </a:extLst>
          </p:cNvPr>
          <p:cNvSpPr txBox="1">
            <a:spLocks/>
          </p:cNvSpPr>
          <p:nvPr/>
        </p:nvSpPr>
        <p:spPr>
          <a:xfrm>
            <a:off x="4439557" y="3966207"/>
            <a:ext cx="5727700" cy="650875"/>
          </a:xfrm>
          <a:prstGeom prst="rect">
            <a:avLst/>
          </a:prstGeom>
        </p:spPr>
        <p:txBody>
          <a:bodyPr vert="horz"/>
          <a:lstStyle>
            <a:lvl1pPr marL="0" indent="0" algn="l" defTabSz="457200" rtl="0" eaLnBrk="1" latinLnBrk="0" hangingPunct="1">
              <a:spcBef>
                <a:spcPct val="20000"/>
              </a:spcBef>
              <a:buFont typeface="Arial"/>
              <a:buNone/>
              <a:defRPr sz="3600" b="1" kern="1200" baseline="0">
                <a:solidFill>
                  <a:schemeClr val="tx2"/>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Helen K. R. Williams</a:t>
            </a:r>
          </a:p>
        </p:txBody>
      </p:sp>
      <p:sp>
        <p:nvSpPr>
          <p:cNvPr id="16" name="Text Placeholder 2">
            <a:extLst>
              <a:ext uri="{FF2B5EF4-FFF2-40B4-BE49-F238E27FC236}">
                <a16:creationId xmlns:a16="http://schemas.microsoft.com/office/drawing/2014/main" id="{11A31DCC-2A9E-4F7A-B741-463BFBC6C54A}"/>
              </a:ext>
            </a:extLst>
          </p:cNvPr>
          <p:cNvSpPr txBox="1">
            <a:spLocks/>
          </p:cNvSpPr>
          <p:nvPr/>
        </p:nvSpPr>
        <p:spPr>
          <a:xfrm>
            <a:off x="4439558" y="4652268"/>
            <a:ext cx="5727699" cy="650875"/>
          </a:xfrm>
          <a:prstGeom prst="rect">
            <a:avLst/>
          </a:prstGeom>
        </p:spPr>
        <p:txBody>
          <a:bodyPr vert="horz"/>
          <a:lstStyle>
            <a:lvl1pPr marL="342900" indent="-342900" algn="l" defTabSz="457200" rtl="0" eaLnBrk="1" latinLnBrk="0" hangingPunct="1">
              <a:spcBef>
                <a:spcPct val="20000"/>
              </a:spcBef>
              <a:buFont typeface="Arial"/>
              <a:buChar char="•"/>
              <a:defRPr sz="2400" kern="1200" baseline="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t>Metadata Manager, LSE Library</a:t>
            </a:r>
          </a:p>
        </p:txBody>
      </p:sp>
    </p:spTree>
    <p:extLst>
      <p:ext uri="{BB962C8B-B14F-4D97-AF65-F5344CB8AC3E}">
        <p14:creationId xmlns:p14="http://schemas.microsoft.com/office/powerpoint/2010/main" val="2682268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9842BCB-33F2-4DF3-B8DF-C7E3B5833057}"/>
              </a:ext>
            </a:extLst>
          </p:cNvPr>
          <p:cNvSpPr>
            <a:spLocks noGrp="1"/>
          </p:cNvSpPr>
          <p:nvPr>
            <p:ph type="body" sz="quarter" idx="13"/>
          </p:nvPr>
        </p:nvSpPr>
        <p:spPr>
          <a:xfrm>
            <a:off x="1224642" y="220663"/>
            <a:ext cx="10321775" cy="915256"/>
          </a:xfrm>
        </p:spPr>
        <p:txBody>
          <a:bodyPr/>
          <a:lstStyle/>
          <a:p>
            <a:r>
              <a:rPr lang="en-US" dirty="0"/>
              <a:t>Evolution of “Metadata as a Service”</a:t>
            </a:r>
          </a:p>
        </p:txBody>
      </p:sp>
      <p:pic>
        <p:nvPicPr>
          <p:cNvPr id="4" name="Picture 3">
            <a:extLst>
              <a:ext uri="{FF2B5EF4-FFF2-40B4-BE49-F238E27FC236}">
                <a16:creationId xmlns:a16="http://schemas.microsoft.com/office/drawing/2014/main" id="{4D4C5117-A1DD-4526-BB39-8C9AA539C6E9}"/>
              </a:ext>
            </a:extLst>
          </p:cNvPr>
          <p:cNvPicPr>
            <a:picLocks noChangeAspect="1"/>
          </p:cNvPicPr>
          <p:nvPr/>
        </p:nvPicPr>
        <p:blipFill>
          <a:blip r:embed="rId3"/>
          <a:stretch>
            <a:fillRect/>
          </a:stretch>
        </p:blipFill>
        <p:spPr>
          <a:xfrm>
            <a:off x="1524003" y="1261148"/>
            <a:ext cx="4359018" cy="2565876"/>
          </a:xfrm>
          <a:prstGeom prst="rect">
            <a:avLst/>
          </a:prstGeom>
        </p:spPr>
      </p:pic>
      <p:pic>
        <p:nvPicPr>
          <p:cNvPr id="5" name="Picture 4">
            <a:extLst>
              <a:ext uri="{FF2B5EF4-FFF2-40B4-BE49-F238E27FC236}">
                <a16:creationId xmlns:a16="http://schemas.microsoft.com/office/drawing/2014/main" id="{0C3055A7-23AB-4CA5-87E1-35324DFEA62E}"/>
              </a:ext>
            </a:extLst>
          </p:cNvPr>
          <p:cNvPicPr>
            <a:picLocks noChangeAspect="1"/>
          </p:cNvPicPr>
          <p:nvPr/>
        </p:nvPicPr>
        <p:blipFill>
          <a:blip r:embed="rId4"/>
          <a:stretch>
            <a:fillRect/>
          </a:stretch>
        </p:blipFill>
        <p:spPr>
          <a:xfrm>
            <a:off x="5986864" y="1048465"/>
            <a:ext cx="4433319" cy="3120660"/>
          </a:xfrm>
          <a:prstGeom prst="rect">
            <a:avLst/>
          </a:prstGeom>
        </p:spPr>
      </p:pic>
      <p:sp>
        <p:nvSpPr>
          <p:cNvPr id="6" name="TextBox 5">
            <a:extLst>
              <a:ext uri="{FF2B5EF4-FFF2-40B4-BE49-F238E27FC236}">
                <a16:creationId xmlns:a16="http://schemas.microsoft.com/office/drawing/2014/main" id="{E0D2B6FE-A23B-4A2D-B66F-3715E94707C9}"/>
              </a:ext>
            </a:extLst>
          </p:cNvPr>
          <p:cNvSpPr txBox="1"/>
          <p:nvPr/>
        </p:nvSpPr>
        <p:spPr>
          <a:xfrm>
            <a:off x="2445796" y="4169126"/>
            <a:ext cx="2515432" cy="461665"/>
          </a:xfrm>
          <a:prstGeom prst="rect">
            <a:avLst/>
          </a:prstGeom>
          <a:noFill/>
        </p:spPr>
        <p:txBody>
          <a:bodyPr wrap="none" rtlCol="0">
            <a:spAutoFit/>
          </a:bodyPr>
          <a:lstStyle/>
          <a:p>
            <a:r>
              <a:rPr lang="en-US" sz="2400" dirty="0"/>
              <a:t>New applications</a:t>
            </a:r>
          </a:p>
        </p:txBody>
      </p:sp>
      <p:sp>
        <p:nvSpPr>
          <p:cNvPr id="7" name="TextBox 6">
            <a:extLst>
              <a:ext uri="{FF2B5EF4-FFF2-40B4-BE49-F238E27FC236}">
                <a16:creationId xmlns:a16="http://schemas.microsoft.com/office/drawing/2014/main" id="{A059F11D-3F32-44AA-9D36-6385094E1961}"/>
              </a:ext>
            </a:extLst>
          </p:cNvPr>
          <p:cNvSpPr txBox="1"/>
          <p:nvPr/>
        </p:nvSpPr>
        <p:spPr>
          <a:xfrm>
            <a:off x="6754560" y="4304116"/>
            <a:ext cx="1931939" cy="461665"/>
          </a:xfrm>
          <a:prstGeom prst="rect">
            <a:avLst/>
          </a:prstGeom>
          <a:noFill/>
        </p:spPr>
        <p:txBody>
          <a:bodyPr wrap="none" rtlCol="0">
            <a:spAutoFit/>
          </a:bodyPr>
          <a:lstStyle/>
          <a:p>
            <a:r>
              <a:rPr lang="en-US" sz="2400" dirty="0"/>
              <a:t>Bibliometrics</a:t>
            </a:r>
          </a:p>
        </p:txBody>
      </p:sp>
      <p:sp>
        <p:nvSpPr>
          <p:cNvPr id="8" name="TextBox 7">
            <a:extLst>
              <a:ext uri="{FF2B5EF4-FFF2-40B4-BE49-F238E27FC236}">
                <a16:creationId xmlns:a16="http://schemas.microsoft.com/office/drawing/2014/main" id="{15BDE6D9-F0AC-4151-93C7-1915583A99D9}"/>
              </a:ext>
            </a:extLst>
          </p:cNvPr>
          <p:cNvSpPr txBox="1"/>
          <p:nvPr/>
        </p:nvSpPr>
        <p:spPr>
          <a:xfrm>
            <a:off x="4184040" y="4647217"/>
            <a:ext cx="3605646" cy="1569660"/>
          </a:xfrm>
          <a:prstGeom prst="rect">
            <a:avLst/>
          </a:prstGeom>
          <a:noFill/>
        </p:spPr>
        <p:txBody>
          <a:bodyPr wrap="square" rtlCol="0">
            <a:spAutoFit/>
          </a:bodyPr>
          <a:lstStyle/>
          <a:p>
            <a:r>
              <a:rPr lang="en-US" sz="2400" dirty="0"/>
              <a:t>Plus:</a:t>
            </a:r>
          </a:p>
          <a:p>
            <a:pPr marL="285750" indent="-285750">
              <a:buFont typeface="Arial" panose="020B0604020202020204" pitchFamily="34" charset="0"/>
              <a:buChar char="•"/>
            </a:pPr>
            <a:r>
              <a:rPr lang="en-US" sz="2400" dirty="0"/>
              <a:t>Metrics</a:t>
            </a:r>
          </a:p>
          <a:p>
            <a:pPr marL="285750" indent="-285750">
              <a:buFont typeface="Arial" panose="020B0604020202020204" pitchFamily="34" charset="0"/>
              <a:buChar char="•"/>
            </a:pPr>
            <a:r>
              <a:rPr lang="en-US" sz="2400" dirty="0"/>
              <a:t>Consultancy</a:t>
            </a:r>
          </a:p>
          <a:p>
            <a:pPr marL="285750" indent="-285750">
              <a:buFont typeface="Arial" panose="020B0604020202020204" pitchFamily="34" charset="0"/>
              <a:buChar char="•"/>
            </a:pPr>
            <a:r>
              <a:rPr lang="en-US" sz="2400" dirty="0"/>
              <a:t>Semantic indexing</a:t>
            </a:r>
          </a:p>
        </p:txBody>
      </p:sp>
      <p:sp>
        <p:nvSpPr>
          <p:cNvPr id="9" name="Rectangle: Rounded Corners 8">
            <a:extLst>
              <a:ext uri="{FF2B5EF4-FFF2-40B4-BE49-F238E27FC236}">
                <a16:creationId xmlns:a16="http://schemas.microsoft.com/office/drawing/2014/main" id="{1380D19F-4027-410C-A961-C78E72BA27F7}"/>
              </a:ext>
            </a:extLst>
          </p:cNvPr>
          <p:cNvSpPr/>
          <p:nvPr/>
        </p:nvSpPr>
        <p:spPr>
          <a:xfrm rot="16200000">
            <a:off x="-2339715" y="2671259"/>
            <a:ext cx="5816449" cy="915256"/>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de-DE" sz="2400" dirty="0" err="1"/>
              <a:t>Metadata</a:t>
            </a:r>
            <a:r>
              <a:rPr lang="de-DE" sz="2400" dirty="0"/>
              <a:t> </a:t>
            </a:r>
            <a:r>
              <a:rPr lang="de-DE" sz="2400" dirty="0" err="1"/>
              <a:t>as</a:t>
            </a:r>
            <a:r>
              <a:rPr lang="de-DE" sz="2400" dirty="0"/>
              <a:t> a Service</a:t>
            </a:r>
            <a:endParaRPr lang="en-GB" sz="2400" dirty="0"/>
          </a:p>
        </p:txBody>
      </p:sp>
    </p:spTree>
    <p:extLst>
      <p:ext uri="{BB962C8B-B14F-4D97-AF65-F5344CB8AC3E}">
        <p14:creationId xmlns:p14="http://schemas.microsoft.com/office/powerpoint/2010/main" val="3295875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34CC3-704F-468C-A059-BEEFE575A065}"/>
              </a:ext>
            </a:extLst>
          </p:cNvPr>
          <p:cNvSpPr>
            <a:spLocks noGrp="1"/>
          </p:cNvSpPr>
          <p:nvPr>
            <p:ph type="ctrTitle"/>
          </p:nvPr>
        </p:nvSpPr>
        <p:spPr>
          <a:xfrm>
            <a:off x="2209800" y="639380"/>
            <a:ext cx="7772400" cy="739045"/>
          </a:xfrm>
        </p:spPr>
        <p:txBody>
          <a:bodyPr>
            <a:noAutofit/>
          </a:bodyPr>
          <a:lstStyle/>
          <a:p>
            <a:r>
              <a:rPr lang="en-GB" b="1" dirty="0">
                <a:solidFill>
                  <a:schemeClr val="tx2"/>
                </a:solidFill>
                <a:latin typeface="Arial" panose="020B0604020202020204" pitchFamily="34" charset="0"/>
                <a:cs typeface="Arial" panose="020B0604020202020204" pitchFamily="34" charset="0"/>
              </a:rPr>
              <a:t>Metadata as a service</a:t>
            </a:r>
          </a:p>
        </p:txBody>
      </p:sp>
      <p:sp>
        <p:nvSpPr>
          <p:cNvPr id="3" name="Subtitle 2">
            <a:extLst>
              <a:ext uri="{FF2B5EF4-FFF2-40B4-BE49-F238E27FC236}">
                <a16:creationId xmlns:a16="http://schemas.microsoft.com/office/drawing/2014/main" id="{7BBA619D-1F51-4581-B42E-F43B6A637B78}"/>
              </a:ext>
            </a:extLst>
          </p:cNvPr>
          <p:cNvSpPr>
            <a:spLocks noGrp="1"/>
          </p:cNvSpPr>
          <p:nvPr>
            <p:ph type="subTitle" idx="1"/>
          </p:nvPr>
        </p:nvSpPr>
        <p:spPr>
          <a:xfrm>
            <a:off x="1404256" y="2040759"/>
            <a:ext cx="9873343" cy="3598041"/>
          </a:xfrm>
          <a:solidFill>
            <a:schemeClr val="bg1"/>
          </a:solidFill>
        </p:spPr>
        <p:txBody>
          <a:bodyPr/>
          <a:lstStyle/>
          <a:p>
            <a:r>
              <a:rPr lang="en-GB" dirty="0">
                <a:solidFill>
                  <a:schemeClr val="tx1"/>
                </a:solidFill>
              </a:rPr>
              <a:t>Collaborative partnerships</a:t>
            </a:r>
          </a:p>
          <a:p>
            <a:endParaRPr lang="en-GB" dirty="0">
              <a:solidFill>
                <a:schemeClr val="tx1"/>
              </a:solidFill>
            </a:endParaRPr>
          </a:p>
          <a:p>
            <a:r>
              <a:rPr lang="en-GB" dirty="0">
                <a:solidFill>
                  <a:schemeClr val="tx1"/>
                </a:solidFill>
              </a:rPr>
              <a:t>Metadata as a primary output </a:t>
            </a:r>
          </a:p>
        </p:txBody>
      </p:sp>
      <p:pic>
        <p:nvPicPr>
          <p:cNvPr id="5" name="Picture 4">
            <a:extLst>
              <a:ext uri="{FF2B5EF4-FFF2-40B4-BE49-F238E27FC236}">
                <a16:creationId xmlns:a16="http://schemas.microsoft.com/office/drawing/2014/main" id="{6418AE0E-75C5-4BCF-87EC-2CFFE5515FE5}"/>
              </a:ext>
            </a:extLst>
          </p:cNvPr>
          <p:cNvPicPr>
            <a:picLocks noChangeAspect="1"/>
          </p:cNvPicPr>
          <p:nvPr/>
        </p:nvPicPr>
        <p:blipFill>
          <a:blip r:embed="rId3"/>
          <a:stretch>
            <a:fillRect/>
          </a:stretch>
        </p:blipFill>
        <p:spPr>
          <a:xfrm>
            <a:off x="7801970" y="1528550"/>
            <a:ext cx="2866030" cy="5329451"/>
          </a:xfrm>
          <a:prstGeom prst="rect">
            <a:avLst/>
          </a:prstGeom>
        </p:spPr>
      </p:pic>
      <p:pic>
        <p:nvPicPr>
          <p:cNvPr id="7" name="Picture 6">
            <a:extLst>
              <a:ext uri="{FF2B5EF4-FFF2-40B4-BE49-F238E27FC236}">
                <a16:creationId xmlns:a16="http://schemas.microsoft.com/office/drawing/2014/main" id="{AEF1D9BB-C84B-41BD-92A8-6794B426ADCE}"/>
              </a:ext>
            </a:extLst>
          </p:cNvPr>
          <p:cNvPicPr>
            <a:picLocks noChangeAspect="1"/>
          </p:cNvPicPr>
          <p:nvPr/>
        </p:nvPicPr>
        <p:blipFill>
          <a:blip r:embed="rId4"/>
          <a:stretch>
            <a:fillRect/>
          </a:stretch>
        </p:blipFill>
        <p:spPr>
          <a:xfrm>
            <a:off x="2209800" y="4021961"/>
            <a:ext cx="2762250" cy="2279175"/>
          </a:xfrm>
          <a:prstGeom prst="rect">
            <a:avLst/>
          </a:prstGeom>
        </p:spPr>
      </p:pic>
      <p:sp>
        <p:nvSpPr>
          <p:cNvPr id="6" name="Rectangle: Rounded Corners 5">
            <a:extLst>
              <a:ext uri="{FF2B5EF4-FFF2-40B4-BE49-F238E27FC236}">
                <a16:creationId xmlns:a16="http://schemas.microsoft.com/office/drawing/2014/main" id="{B43A39C0-43C5-44F4-99E2-1E5C936680EC}"/>
              </a:ext>
            </a:extLst>
          </p:cNvPr>
          <p:cNvSpPr/>
          <p:nvPr/>
        </p:nvSpPr>
        <p:spPr>
          <a:xfrm rot="16200000">
            <a:off x="-2339715" y="2671259"/>
            <a:ext cx="5816449" cy="915256"/>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de-DE" sz="2400" dirty="0" err="1"/>
              <a:t>Metadata</a:t>
            </a:r>
            <a:r>
              <a:rPr lang="de-DE" sz="2400" dirty="0"/>
              <a:t> </a:t>
            </a:r>
            <a:r>
              <a:rPr lang="de-DE" sz="2400" dirty="0" err="1"/>
              <a:t>as</a:t>
            </a:r>
            <a:r>
              <a:rPr lang="de-DE" sz="2400" dirty="0"/>
              <a:t> a Service</a:t>
            </a:r>
            <a:endParaRPr lang="en-GB" sz="2400" dirty="0"/>
          </a:p>
        </p:txBody>
      </p:sp>
    </p:spTree>
    <p:extLst>
      <p:ext uri="{BB962C8B-B14F-4D97-AF65-F5344CB8AC3E}">
        <p14:creationId xmlns:p14="http://schemas.microsoft.com/office/powerpoint/2010/main" val="17579636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CA102-A0BA-4AD4-A7D1-837624290233}"/>
              </a:ext>
            </a:extLst>
          </p:cNvPr>
          <p:cNvSpPr>
            <a:spLocks noGrp="1"/>
          </p:cNvSpPr>
          <p:nvPr>
            <p:ph type="ctrTitle"/>
          </p:nvPr>
        </p:nvSpPr>
        <p:spPr>
          <a:xfrm>
            <a:off x="2209800" y="639380"/>
            <a:ext cx="7772400" cy="807284"/>
          </a:xfrm>
        </p:spPr>
        <p:txBody>
          <a:bodyPr/>
          <a:lstStyle/>
          <a:p>
            <a:r>
              <a:rPr lang="en-GB" b="1" dirty="0">
                <a:solidFill>
                  <a:schemeClr val="tx2"/>
                </a:solidFill>
                <a:latin typeface="Arial" panose="020B0604020202020204" pitchFamily="34" charset="0"/>
                <a:cs typeface="Arial" panose="020B0604020202020204" pitchFamily="34" charset="0"/>
              </a:rPr>
              <a:t>Cross team working</a:t>
            </a:r>
          </a:p>
        </p:txBody>
      </p:sp>
      <p:sp>
        <p:nvSpPr>
          <p:cNvPr id="3" name="Subtitle 2">
            <a:extLst>
              <a:ext uri="{FF2B5EF4-FFF2-40B4-BE49-F238E27FC236}">
                <a16:creationId xmlns:a16="http://schemas.microsoft.com/office/drawing/2014/main" id="{05FA2BB8-3CE8-4234-895D-1BE1B1E04B35}"/>
              </a:ext>
            </a:extLst>
          </p:cNvPr>
          <p:cNvSpPr>
            <a:spLocks noGrp="1"/>
          </p:cNvSpPr>
          <p:nvPr>
            <p:ph type="subTitle" idx="1"/>
          </p:nvPr>
        </p:nvSpPr>
        <p:spPr>
          <a:xfrm>
            <a:off x="2209800" y="1446666"/>
            <a:ext cx="7772400" cy="3671245"/>
          </a:xfrm>
        </p:spPr>
        <p:txBody>
          <a:bodyPr/>
          <a:lstStyle/>
          <a:p>
            <a:r>
              <a:rPr lang="en-GB" dirty="0">
                <a:solidFill>
                  <a:srgbClr val="00B050"/>
                </a:solidFill>
              </a:rPr>
              <a:t>Research Support         	Digital Library </a:t>
            </a:r>
          </a:p>
          <a:p>
            <a:r>
              <a:rPr lang="en-GB" sz="2600" dirty="0">
                <a:solidFill>
                  <a:schemeClr val="tx1"/>
                </a:solidFill>
              </a:rPr>
              <a:t>Data Management Plans		JSTOR Open Community </a:t>
            </a:r>
          </a:p>
          <a:p>
            <a:r>
              <a:rPr lang="en-GB" sz="2600" dirty="0">
                <a:solidFill>
                  <a:schemeClr val="tx1"/>
                </a:solidFill>
              </a:rPr>
              <a:t>Datasets audit					Collections</a:t>
            </a:r>
          </a:p>
          <a:p>
            <a:r>
              <a:rPr lang="en-GB" sz="2600" dirty="0">
                <a:solidFill>
                  <a:schemeClr val="tx1"/>
                </a:solidFill>
              </a:rPr>
              <a:t>REF support</a:t>
            </a:r>
          </a:p>
          <a:p>
            <a:r>
              <a:rPr lang="en-GB" dirty="0"/>
              <a:t>					</a:t>
            </a:r>
            <a:r>
              <a:rPr lang="en-GB" dirty="0">
                <a:solidFill>
                  <a:srgbClr val="00B050"/>
                </a:solidFill>
              </a:rPr>
              <a:t>Online services </a:t>
            </a:r>
          </a:p>
          <a:p>
            <a:r>
              <a:rPr lang="en-GB" dirty="0">
                <a:solidFill>
                  <a:srgbClr val="FF0000"/>
                </a:solidFill>
              </a:rPr>
              <a:t>					</a:t>
            </a:r>
            <a:r>
              <a:rPr lang="en-GB" sz="2600" dirty="0">
                <a:solidFill>
                  <a:schemeClr val="tx1"/>
                </a:solidFill>
              </a:rPr>
              <a:t>Optimising library systems</a:t>
            </a:r>
          </a:p>
          <a:p>
            <a:r>
              <a:rPr lang="en-GB" dirty="0"/>
              <a:t>								</a:t>
            </a:r>
          </a:p>
        </p:txBody>
      </p:sp>
      <p:pic>
        <p:nvPicPr>
          <p:cNvPr id="5" name="Picture 4">
            <a:extLst>
              <a:ext uri="{FF2B5EF4-FFF2-40B4-BE49-F238E27FC236}">
                <a16:creationId xmlns:a16="http://schemas.microsoft.com/office/drawing/2014/main" id="{43011DD2-C1B0-4962-8CBE-8A77F4555F1F}"/>
              </a:ext>
            </a:extLst>
          </p:cNvPr>
          <p:cNvPicPr>
            <a:picLocks noChangeAspect="1"/>
          </p:cNvPicPr>
          <p:nvPr/>
        </p:nvPicPr>
        <p:blipFill>
          <a:blip r:embed="rId3"/>
          <a:stretch>
            <a:fillRect/>
          </a:stretch>
        </p:blipFill>
        <p:spPr>
          <a:xfrm>
            <a:off x="8048900" y="2549346"/>
            <a:ext cx="2619101" cy="1759309"/>
          </a:xfrm>
          <a:prstGeom prst="rect">
            <a:avLst/>
          </a:prstGeom>
        </p:spPr>
      </p:pic>
      <p:sp>
        <p:nvSpPr>
          <p:cNvPr id="6" name="Rectangle: Rounded Corners 5">
            <a:extLst>
              <a:ext uri="{FF2B5EF4-FFF2-40B4-BE49-F238E27FC236}">
                <a16:creationId xmlns:a16="http://schemas.microsoft.com/office/drawing/2014/main" id="{2FA9386C-A55E-4FA5-BFCF-6FACA255EA38}"/>
              </a:ext>
            </a:extLst>
          </p:cNvPr>
          <p:cNvSpPr/>
          <p:nvPr/>
        </p:nvSpPr>
        <p:spPr>
          <a:xfrm rot="16200000">
            <a:off x="-2339715" y="2671259"/>
            <a:ext cx="5816449" cy="915256"/>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de-DE" sz="2400" dirty="0" err="1"/>
              <a:t>Metadata</a:t>
            </a:r>
            <a:r>
              <a:rPr lang="de-DE" sz="2400" dirty="0"/>
              <a:t> </a:t>
            </a:r>
            <a:r>
              <a:rPr lang="de-DE" sz="2400" dirty="0" err="1"/>
              <a:t>as</a:t>
            </a:r>
            <a:r>
              <a:rPr lang="de-DE" sz="2400" dirty="0"/>
              <a:t> a Service</a:t>
            </a:r>
            <a:endParaRPr lang="en-GB" sz="2400" dirty="0"/>
          </a:p>
        </p:txBody>
      </p:sp>
    </p:spTree>
    <p:extLst>
      <p:ext uri="{BB962C8B-B14F-4D97-AF65-F5344CB8AC3E}">
        <p14:creationId xmlns:p14="http://schemas.microsoft.com/office/powerpoint/2010/main" val="11800539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95E30-250E-4D0F-857F-F16E19B81614}"/>
              </a:ext>
            </a:extLst>
          </p:cNvPr>
          <p:cNvSpPr>
            <a:spLocks noGrp="1"/>
          </p:cNvSpPr>
          <p:nvPr>
            <p:ph type="ctrTitle"/>
          </p:nvPr>
        </p:nvSpPr>
        <p:spPr>
          <a:xfrm>
            <a:off x="2209800" y="639380"/>
            <a:ext cx="7772400" cy="766340"/>
          </a:xfrm>
        </p:spPr>
        <p:txBody>
          <a:bodyPr/>
          <a:lstStyle/>
          <a:p>
            <a:r>
              <a:rPr lang="en-GB" dirty="0"/>
              <a:t>	</a:t>
            </a:r>
            <a:r>
              <a:rPr lang="en-GB" b="1" dirty="0">
                <a:solidFill>
                  <a:schemeClr val="tx2"/>
                </a:solidFill>
                <a:latin typeface="Arial" panose="020B0604020202020204" pitchFamily="34" charset="0"/>
                <a:cs typeface="Arial" panose="020B0604020202020204" pitchFamily="34" charset="0"/>
              </a:rPr>
              <a:t>Catalogue as Data</a:t>
            </a:r>
          </a:p>
        </p:txBody>
      </p:sp>
      <p:sp>
        <p:nvSpPr>
          <p:cNvPr id="3" name="Subtitle 2">
            <a:extLst>
              <a:ext uri="{FF2B5EF4-FFF2-40B4-BE49-F238E27FC236}">
                <a16:creationId xmlns:a16="http://schemas.microsoft.com/office/drawing/2014/main" id="{9B07FFA6-4C94-4BF8-8623-DC7FA38E8088}"/>
              </a:ext>
            </a:extLst>
          </p:cNvPr>
          <p:cNvSpPr>
            <a:spLocks noGrp="1"/>
          </p:cNvSpPr>
          <p:nvPr>
            <p:ph type="subTitle" idx="1"/>
          </p:nvPr>
        </p:nvSpPr>
        <p:spPr>
          <a:xfrm>
            <a:off x="2209800" y="1405721"/>
            <a:ext cx="7772400" cy="3430958"/>
          </a:xfrm>
        </p:spPr>
        <p:txBody>
          <a:bodyPr/>
          <a:lstStyle/>
          <a:p>
            <a:pPr marL="457200" indent="-457200">
              <a:buFont typeface="Arial" panose="020B0604020202020204" pitchFamily="34" charset="0"/>
              <a:buChar char="•"/>
            </a:pPr>
            <a:r>
              <a:rPr lang="en-GB" dirty="0">
                <a:solidFill>
                  <a:schemeClr val="tx1"/>
                </a:solidFill>
              </a:rPr>
              <a:t>Legacies of Catalogue </a:t>
            </a:r>
          </a:p>
          <a:p>
            <a:r>
              <a:rPr lang="en-GB" dirty="0">
                <a:solidFill>
                  <a:schemeClr val="tx1"/>
                </a:solidFill>
              </a:rPr>
              <a:t>Descriptions and Curatorial Voice </a:t>
            </a:r>
          </a:p>
          <a:p>
            <a:endParaRPr lang="en-GB" sz="1600" dirty="0"/>
          </a:p>
          <a:p>
            <a:pPr marL="457200" indent="-457200">
              <a:buFont typeface="Arial" panose="020B0604020202020204" pitchFamily="34" charset="0"/>
              <a:buChar char="•"/>
            </a:pPr>
            <a:r>
              <a:rPr lang="en-GB" dirty="0">
                <a:solidFill>
                  <a:schemeClr val="tx1"/>
                </a:solidFill>
              </a:rPr>
              <a:t>Macroscopes and Microscopes: </a:t>
            </a:r>
          </a:p>
          <a:p>
            <a:r>
              <a:rPr lang="en-GB" dirty="0">
                <a:solidFill>
                  <a:schemeClr val="tx1"/>
                </a:solidFill>
              </a:rPr>
              <a:t>Scholar Cyborgs in the Digital </a:t>
            </a:r>
          </a:p>
          <a:p>
            <a:r>
              <a:rPr lang="en-GB" dirty="0">
                <a:solidFill>
                  <a:schemeClr val="tx1"/>
                </a:solidFill>
              </a:rPr>
              <a:t>Research Library</a:t>
            </a:r>
          </a:p>
        </p:txBody>
      </p:sp>
      <p:pic>
        <p:nvPicPr>
          <p:cNvPr id="5" name="Picture 4">
            <a:extLst>
              <a:ext uri="{FF2B5EF4-FFF2-40B4-BE49-F238E27FC236}">
                <a16:creationId xmlns:a16="http://schemas.microsoft.com/office/drawing/2014/main" id="{9733B24A-968C-4E6F-B8CB-35415663C55C}"/>
              </a:ext>
            </a:extLst>
          </p:cNvPr>
          <p:cNvPicPr>
            <a:picLocks noChangeAspect="1"/>
          </p:cNvPicPr>
          <p:nvPr/>
        </p:nvPicPr>
        <p:blipFill>
          <a:blip r:embed="rId3"/>
          <a:stretch>
            <a:fillRect/>
          </a:stretch>
        </p:blipFill>
        <p:spPr>
          <a:xfrm>
            <a:off x="7804880" y="1201006"/>
            <a:ext cx="2863121" cy="2486575"/>
          </a:xfrm>
          <a:prstGeom prst="rect">
            <a:avLst/>
          </a:prstGeom>
        </p:spPr>
      </p:pic>
      <p:sp>
        <p:nvSpPr>
          <p:cNvPr id="6" name="Rectangle: Rounded Corners 5">
            <a:extLst>
              <a:ext uri="{FF2B5EF4-FFF2-40B4-BE49-F238E27FC236}">
                <a16:creationId xmlns:a16="http://schemas.microsoft.com/office/drawing/2014/main" id="{795FFF82-48E2-41ED-A9AD-567DBF158AD0}"/>
              </a:ext>
            </a:extLst>
          </p:cNvPr>
          <p:cNvSpPr/>
          <p:nvPr/>
        </p:nvSpPr>
        <p:spPr>
          <a:xfrm rot="16200000">
            <a:off x="-2339715" y="2671259"/>
            <a:ext cx="5816449" cy="915256"/>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de-DE" sz="2400" dirty="0" err="1"/>
              <a:t>Metadata</a:t>
            </a:r>
            <a:r>
              <a:rPr lang="de-DE" sz="2400" dirty="0"/>
              <a:t> </a:t>
            </a:r>
            <a:r>
              <a:rPr lang="de-DE" sz="2400" dirty="0" err="1"/>
              <a:t>as</a:t>
            </a:r>
            <a:r>
              <a:rPr lang="de-DE" sz="2400" dirty="0"/>
              <a:t> a Service</a:t>
            </a:r>
            <a:endParaRPr lang="en-GB" sz="2400" dirty="0"/>
          </a:p>
        </p:txBody>
      </p:sp>
    </p:spTree>
    <p:extLst>
      <p:ext uri="{BB962C8B-B14F-4D97-AF65-F5344CB8AC3E}">
        <p14:creationId xmlns:p14="http://schemas.microsoft.com/office/powerpoint/2010/main" val="853304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E1C4B2F-F126-4491-BF9A-28A6A411C66D}"/>
              </a:ext>
            </a:extLst>
          </p:cNvPr>
          <p:cNvSpPr>
            <a:spLocks noGrp="1"/>
          </p:cNvSpPr>
          <p:nvPr>
            <p:ph type="body" sz="quarter" idx="13"/>
          </p:nvPr>
        </p:nvSpPr>
        <p:spPr>
          <a:xfrm>
            <a:off x="1338942" y="220663"/>
            <a:ext cx="10207475" cy="915256"/>
          </a:xfrm>
        </p:spPr>
        <p:txBody>
          <a:bodyPr/>
          <a:lstStyle/>
          <a:p>
            <a:r>
              <a:rPr lang="en-US" dirty="0"/>
              <a:t>Preparing for Future Staffing Requirements</a:t>
            </a:r>
          </a:p>
        </p:txBody>
      </p:sp>
      <p:pic>
        <p:nvPicPr>
          <p:cNvPr id="4" name="Picture 3">
            <a:extLst>
              <a:ext uri="{FF2B5EF4-FFF2-40B4-BE49-F238E27FC236}">
                <a16:creationId xmlns:a16="http://schemas.microsoft.com/office/drawing/2014/main" id="{854B766B-88B8-4A19-999D-D19BC5F3FB3B}"/>
              </a:ext>
            </a:extLst>
          </p:cNvPr>
          <p:cNvPicPr>
            <a:picLocks noChangeAspect="1"/>
          </p:cNvPicPr>
          <p:nvPr/>
        </p:nvPicPr>
        <p:blipFill>
          <a:blip r:embed="rId3"/>
          <a:stretch>
            <a:fillRect/>
          </a:stretch>
        </p:blipFill>
        <p:spPr>
          <a:xfrm>
            <a:off x="2765772" y="2396401"/>
            <a:ext cx="6660457" cy="2065199"/>
          </a:xfrm>
          <a:prstGeom prst="rect">
            <a:avLst/>
          </a:prstGeom>
        </p:spPr>
      </p:pic>
      <p:sp>
        <p:nvSpPr>
          <p:cNvPr id="5" name="Rectangle: Rounded Corners 4">
            <a:extLst>
              <a:ext uri="{FF2B5EF4-FFF2-40B4-BE49-F238E27FC236}">
                <a16:creationId xmlns:a16="http://schemas.microsoft.com/office/drawing/2014/main" id="{634FC5E0-260F-451F-AC87-CB2909090E51}"/>
              </a:ext>
            </a:extLst>
          </p:cNvPr>
          <p:cNvSpPr/>
          <p:nvPr/>
        </p:nvSpPr>
        <p:spPr>
          <a:xfrm rot="16200000">
            <a:off x="-2339715" y="2671259"/>
            <a:ext cx="5816449" cy="915256"/>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de-DE" sz="2400" dirty="0"/>
              <a:t>Future </a:t>
            </a:r>
            <a:r>
              <a:rPr lang="de-DE" sz="2400" dirty="0" err="1"/>
              <a:t>Staffing</a:t>
            </a:r>
            <a:r>
              <a:rPr lang="de-DE" sz="2400" dirty="0"/>
              <a:t> </a:t>
            </a:r>
            <a:r>
              <a:rPr lang="de-DE" sz="2400" dirty="0" err="1"/>
              <a:t>Requirements</a:t>
            </a:r>
            <a:endParaRPr lang="en-GB" sz="2400" dirty="0"/>
          </a:p>
        </p:txBody>
      </p:sp>
    </p:spTree>
    <p:extLst>
      <p:ext uri="{BB962C8B-B14F-4D97-AF65-F5344CB8AC3E}">
        <p14:creationId xmlns:p14="http://schemas.microsoft.com/office/powerpoint/2010/main" val="3943629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B62CA-9825-4E19-9DBA-4106E15CB68C}"/>
              </a:ext>
            </a:extLst>
          </p:cNvPr>
          <p:cNvSpPr>
            <a:spLocks noGrp="1"/>
          </p:cNvSpPr>
          <p:nvPr>
            <p:ph type="ctrTitle"/>
          </p:nvPr>
        </p:nvSpPr>
        <p:spPr>
          <a:xfrm>
            <a:off x="2209800" y="709133"/>
            <a:ext cx="7772400" cy="739045"/>
          </a:xfrm>
        </p:spPr>
        <p:txBody>
          <a:bodyPr>
            <a:noAutofit/>
          </a:bodyPr>
          <a:lstStyle/>
          <a:p>
            <a:r>
              <a:rPr lang="en-GB" b="1" dirty="0">
                <a:solidFill>
                  <a:schemeClr val="tx2"/>
                </a:solidFill>
                <a:latin typeface="Arial" panose="020B0604020202020204" pitchFamily="34" charset="0"/>
                <a:cs typeface="Arial" panose="020B0604020202020204" pitchFamily="34" charset="0"/>
              </a:rPr>
              <a:t>Culture shift</a:t>
            </a:r>
          </a:p>
        </p:txBody>
      </p:sp>
      <p:sp>
        <p:nvSpPr>
          <p:cNvPr id="3" name="Subtitle 2">
            <a:extLst>
              <a:ext uri="{FF2B5EF4-FFF2-40B4-BE49-F238E27FC236}">
                <a16:creationId xmlns:a16="http://schemas.microsoft.com/office/drawing/2014/main" id="{F32A8AD4-2193-42C0-B3FA-96B5BC7A7EC0}"/>
              </a:ext>
            </a:extLst>
          </p:cNvPr>
          <p:cNvSpPr>
            <a:spLocks noGrp="1"/>
          </p:cNvSpPr>
          <p:nvPr>
            <p:ph type="subTitle" idx="1"/>
          </p:nvPr>
        </p:nvSpPr>
        <p:spPr>
          <a:xfrm>
            <a:off x="2209800" y="1514902"/>
            <a:ext cx="7772400" cy="4123899"/>
          </a:xfrm>
        </p:spPr>
        <p:txBody>
          <a:bodyPr/>
          <a:lstStyle/>
          <a:p>
            <a:endParaRPr lang="en-GB" sz="4000" dirty="0">
              <a:solidFill>
                <a:schemeClr val="tx1"/>
              </a:solidFill>
            </a:endParaRPr>
          </a:p>
          <a:p>
            <a:endParaRPr lang="en-GB" sz="4000" dirty="0">
              <a:solidFill>
                <a:schemeClr val="tx1"/>
              </a:solidFill>
            </a:endParaRPr>
          </a:p>
          <a:p>
            <a:r>
              <a:rPr lang="en-GB" sz="4000" dirty="0">
                <a:solidFill>
                  <a:schemeClr val="tx1"/>
                </a:solidFill>
              </a:rPr>
              <a:t>#RLUKdigishift </a:t>
            </a:r>
          </a:p>
        </p:txBody>
      </p:sp>
      <p:pic>
        <p:nvPicPr>
          <p:cNvPr id="5" name="Picture 4">
            <a:extLst>
              <a:ext uri="{FF2B5EF4-FFF2-40B4-BE49-F238E27FC236}">
                <a16:creationId xmlns:a16="http://schemas.microsoft.com/office/drawing/2014/main" id="{A3C3AFE3-9C3C-49F2-839D-2BD742536FCF}"/>
              </a:ext>
            </a:extLst>
          </p:cNvPr>
          <p:cNvPicPr>
            <a:picLocks noChangeAspect="1"/>
          </p:cNvPicPr>
          <p:nvPr/>
        </p:nvPicPr>
        <p:blipFill>
          <a:blip r:embed="rId3"/>
          <a:stretch>
            <a:fillRect/>
          </a:stretch>
        </p:blipFill>
        <p:spPr>
          <a:xfrm>
            <a:off x="4775774" y="1726050"/>
            <a:ext cx="4067175" cy="804410"/>
          </a:xfrm>
          <a:prstGeom prst="rect">
            <a:avLst/>
          </a:prstGeom>
        </p:spPr>
      </p:pic>
      <p:pic>
        <p:nvPicPr>
          <p:cNvPr id="7" name="Picture 6" descr="A close up of a sign&#10;&#10;Description automatically generated">
            <a:extLst>
              <a:ext uri="{FF2B5EF4-FFF2-40B4-BE49-F238E27FC236}">
                <a16:creationId xmlns:a16="http://schemas.microsoft.com/office/drawing/2014/main" id="{1B5B68D7-91DE-43E2-B31E-043EC87B959D}"/>
              </a:ext>
            </a:extLst>
          </p:cNvPr>
          <p:cNvPicPr>
            <a:picLocks noChangeAspect="1"/>
          </p:cNvPicPr>
          <p:nvPr/>
        </p:nvPicPr>
        <p:blipFill>
          <a:blip r:embed="rId4"/>
          <a:stretch>
            <a:fillRect/>
          </a:stretch>
        </p:blipFill>
        <p:spPr>
          <a:xfrm>
            <a:off x="6286310" y="3362291"/>
            <a:ext cx="3695890" cy="965250"/>
          </a:xfrm>
          <a:prstGeom prst="rect">
            <a:avLst/>
          </a:prstGeom>
        </p:spPr>
      </p:pic>
      <p:sp>
        <p:nvSpPr>
          <p:cNvPr id="6" name="Rectangle: Rounded Corners 5">
            <a:extLst>
              <a:ext uri="{FF2B5EF4-FFF2-40B4-BE49-F238E27FC236}">
                <a16:creationId xmlns:a16="http://schemas.microsoft.com/office/drawing/2014/main" id="{5316C65F-5D83-4E81-BD3C-DB3B0DDBDA8A}"/>
              </a:ext>
            </a:extLst>
          </p:cNvPr>
          <p:cNvSpPr/>
          <p:nvPr/>
        </p:nvSpPr>
        <p:spPr>
          <a:xfrm rot="16200000">
            <a:off x="-2339715" y="2671259"/>
            <a:ext cx="5816449" cy="915256"/>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de-DE" sz="2400" dirty="0"/>
              <a:t>Future </a:t>
            </a:r>
            <a:r>
              <a:rPr lang="de-DE" sz="2400" dirty="0" err="1"/>
              <a:t>Staffing</a:t>
            </a:r>
            <a:r>
              <a:rPr lang="de-DE" sz="2400" dirty="0"/>
              <a:t> </a:t>
            </a:r>
            <a:r>
              <a:rPr lang="de-DE" sz="2400" dirty="0" err="1"/>
              <a:t>Requirements</a:t>
            </a:r>
            <a:endParaRPr lang="en-GB" sz="2400" dirty="0"/>
          </a:p>
        </p:txBody>
      </p:sp>
    </p:spTree>
    <p:extLst>
      <p:ext uri="{BB962C8B-B14F-4D97-AF65-F5344CB8AC3E}">
        <p14:creationId xmlns:p14="http://schemas.microsoft.com/office/powerpoint/2010/main" val="10239662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CA118-9251-4E41-9EEF-C13F10E211BA}"/>
              </a:ext>
            </a:extLst>
          </p:cNvPr>
          <p:cNvSpPr>
            <a:spLocks noGrp="1"/>
          </p:cNvSpPr>
          <p:nvPr>
            <p:ph type="ctrTitle"/>
          </p:nvPr>
        </p:nvSpPr>
        <p:spPr>
          <a:xfrm>
            <a:off x="8210550" y="1633928"/>
            <a:ext cx="2990850" cy="2678766"/>
          </a:xfrm>
        </p:spPr>
        <p:txBody>
          <a:bodyPr>
            <a:normAutofit/>
          </a:bodyPr>
          <a:lstStyle/>
          <a:p>
            <a:pPr algn="ctr"/>
            <a:r>
              <a:rPr lang="en-GB" b="1" dirty="0">
                <a:solidFill>
                  <a:schemeClr val="tx2"/>
                </a:solidFill>
                <a:latin typeface="Arial" panose="020B0604020202020204" pitchFamily="34" charset="0"/>
                <a:cs typeface="Arial" panose="020B0604020202020204" pitchFamily="34" charset="0"/>
              </a:rPr>
              <a:t>Metadata Team Purpose Tree</a:t>
            </a:r>
          </a:p>
        </p:txBody>
      </p:sp>
      <p:sp>
        <p:nvSpPr>
          <p:cNvPr id="3" name="Subtitle 2">
            <a:extLst>
              <a:ext uri="{FF2B5EF4-FFF2-40B4-BE49-F238E27FC236}">
                <a16:creationId xmlns:a16="http://schemas.microsoft.com/office/drawing/2014/main" id="{DE74BA56-F4CC-441A-8291-EC82C750F5D4}"/>
              </a:ext>
            </a:extLst>
          </p:cNvPr>
          <p:cNvSpPr>
            <a:spLocks noGrp="1"/>
          </p:cNvSpPr>
          <p:nvPr>
            <p:ph type="subTitle" idx="1"/>
          </p:nvPr>
        </p:nvSpPr>
        <p:spPr>
          <a:xfrm>
            <a:off x="1524001" y="1"/>
            <a:ext cx="4148137" cy="6857999"/>
          </a:xfrm>
        </p:spPr>
        <p:txBody>
          <a:bodyPr/>
          <a:lstStyle/>
          <a:p>
            <a:endParaRPr lang="en-GB" dirty="0"/>
          </a:p>
        </p:txBody>
      </p:sp>
      <p:pic>
        <p:nvPicPr>
          <p:cNvPr id="7" name="Picture 6">
            <a:extLst>
              <a:ext uri="{FF2B5EF4-FFF2-40B4-BE49-F238E27FC236}">
                <a16:creationId xmlns:a16="http://schemas.microsoft.com/office/drawing/2014/main" id="{E2EF2246-CEBA-4792-8C25-4AA6A0A38BF0}"/>
              </a:ext>
            </a:extLst>
          </p:cNvPr>
          <p:cNvPicPr>
            <a:picLocks noChangeAspect="1"/>
          </p:cNvPicPr>
          <p:nvPr/>
        </p:nvPicPr>
        <p:blipFill>
          <a:blip r:embed="rId3"/>
          <a:stretch>
            <a:fillRect/>
          </a:stretch>
        </p:blipFill>
        <p:spPr>
          <a:xfrm>
            <a:off x="1240972" y="1"/>
            <a:ext cx="5843588" cy="6857999"/>
          </a:xfrm>
          <a:prstGeom prst="rect">
            <a:avLst/>
          </a:prstGeom>
        </p:spPr>
      </p:pic>
      <p:sp>
        <p:nvSpPr>
          <p:cNvPr id="5" name="Rectangle: Rounded Corners 4">
            <a:extLst>
              <a:ext uri="{FF2B5EF4-FFF2-40B4-BE49-F238E27FC236}">
                <a16:creationId xmlns:a16="http://schemas.microsoft.com/office/drawing/2014/main" id="{A2918AF9-1026-44DD-9687-9C33A34E0972}"/>
              </a:ext>
            </a:extLst>
          </p:cNvPr>
          <p:cNvSpPr/>
          <p:nvPr/>
        </p:nvSpPr>
        <p:spPr>
          <a:xfrm rot="16200000">
            <a:off x="-2339715" y="2671259"/>
            <a:ext cx="5816449" cy="915256"/>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de-DE" sz="2400" dirty="0"/>
              <a:t>Future </a:t>
            </a:r>
            <a:r>
              <a:rPr lang="de-DE" sz="2400" dirty="0" err="1"/>
              <a:t>Staffing</a:t>
            </a:r>
            <a:r>
              <a:rPr lang="de-DE" sz="2400" dirty="0"/>
              <a:t> </a:t>
            </a:r>
            <a:r>
              <a:rPr lang="de-DE" sz="2400" dirty="0" err="1"/>
              <a:t>Requirements</a:t>
            </a:r>
            <a:endParaRPr lang="en-GB" sz="2400" dirty="0"/>
          </a:p>
        </p:txBody>
      </p:sp>
    </p:spTree>
    <p:extLst>
      <p:ext uri="{BB962C8B-B14F-4D97-AF65-F5344CB8AC3E}">
        <p14:creationId xmlns:p14="http://schemas.microsoft.com/office/powerpoint/2010/main" val="7595866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75763248-B270-4E11-8039-8C4B29EB6052}"/>
              </a:ext>
            </a:extLst>
          </p:cNvPr>
          <p:cNvSpPr>
            <a:spLocks noGrp="1"/>
          </p:cNvSpPr>
          <p:nvPr>
            <p:ph type="subTitle" idx="1"/>
          </p:nvPr>
        </p:nvSpPr>
        <p:spPr/>
        <p:txBody>
          <a:bodyPr/>
          <a:lstStyle/>
          <a:p>
            <a:pPr algn="r"/>
            <a:endParaRPr lang="en-GB" sz="2800" dirty="0"/>
          </a:p>
          <a:p>
            <a:pPr algn="r"/>
            <a:r>
              <a:rPr lang="en-GB" sz="2800" dirty="0">
                <a:solidFill>
                  <a:schemeClr val="tx1"/>
                </a:solidFill>
              </a:rPr>
              <a:t>Seek opportunities for </a:t>
            </a:r>
          </a:p>
          <a:p>
            <a:pPr algn="r"/>
            <a:r>
              <a:rPr lang="en-GB" sz="2800" dirty="0">
                <a:solidFill>
                  <a:schemeClr val="tx1"/>
                </a:solidFill>
              </a:rPr>
              <a:t>Metadata colleagues </a:t>
            </a:r>
          </a:p>
          <a:p>
            <a:pPr algn="r"/>
            <a:r>
              <a:rPr lang="en-GB" sz="2800" dirty="0">
                <a:solidFill>
                  <a:schemeClr val="tx1"/>
                </a:solidFill>
              </a:rPr>
              <a:t>to contribute to the  </a:t>
            </a:r>
          </a:p>
          <a:p>
            <a:pPr algn="r"/>
            <a:r>
              <a:rPr lang="en-GB" sz="2800" dirty="0">
                <a:solidFill>
                  <a:schemeClr val="tx1"/>
                </a:solidFill>
              </a:rPr>
              <a:t>wider work of the Library</a:t>
            </a:r>
          </a:p>
        </p:txBody>
      </p:sp>
      <p:sp>
        <p:nvSpPr>
          <p:cNvPr id="2" name="Title 1">
            <a:extLst>
              <a:ext uri="{FF2B5EF4-FFF2-40B4-BE49-F238E27FC236}">
                <a16:creationId xmlns:a16="http://schemas.microsoft.com/office/drawing/2014/main" id="{C8770340-799E-4569-92F6-16C7C928F85A}"/>
              </a:ext>
            </a:extLst>
          </p:cNvPr>
          <p:cNvSpPr>
            <a:spLocks noGrp="1"/>
          </p:cNvSpPr>
          <p:nvPr>
            <p:ph type="ctrTitle"/>
          </p:nvPr>
        </p:nvSpPr>
        <p:spPr>
          <a:xfrm>
            <a:off x="3366450" y="657226"/>
            <a:ext cx="5036023" cy="946723"/>
          </a:xfrm>
        </p:spPr>
        <p:txBody>
          <a:bodyPr>
            <a:noAutofit/>
          </a:bodyPr>
          <a:lstStyle/>
          <a:p>
            <a:r>
              <a:rPr lang="en-GB" sz="4800" b="1" dirty="0">
                <a:solidFill>
                  <a:schemeClr val="tx2"/>
                </a:solidFill>
                <a:latin typeface="Arial" panose="020B0604020202020204" pitchFamily="34" charset="0"/>
                <a:cs typeface="Arial" panose="020B0604020202020204" pitchFamily="34" charset="0"/>
              </a:rPr>
              <a:t>Flexibility</a:t>
            </a:r>
          </a:p>
        </p:txBody>
      </p:sp>
      <p:pic>
        <p:nvPicPr>
          <p:cNvPr id="5" name="Picture 4">
            <a:extLst>
              <a:ext uri="{FF2B5EF4-FFF2-40B4-BE49-F238E27FC236}">
                <a16:creationId xmlns:a16="http://schemas.microsoft.com/office/drawing/2014/main" id="{0105319F-10EC-48E2-A32E-3FB93ECEFE6D}"/>
              </a:ext>
            </a:extLst>
          </p:cNvPr>
          <p:cNvPicPr>
            <a:picLocks noChangeAspect="1"/>
          </p:cNvPicPr>
          <p:nvPr/>
        </p:nvPicPr>
        <p:blipFill>
          <a:blip r:embed="rId3"/>
          <a:stretch>
            <a:fillRect/>
          </a:stretch>
        </p:blipFill>
        <p:spPr>
          <a:xfrm>
            <a:off x="1" y="1856097"/>
            <a:ext cx="6900862" cy="5001903"/>
          </a:xfrm>
          <a:prstGeom prst="rect">
            <a:avLst/>
          </a:prstGeom>
        </p:spPr>
      </p:pic>
      <p:sp>
        <p:nvSpPr>
          <p:cNvPr id="6" name="Rectangle: Rounded Corners 5">
            <a:extLst>
              <a:ext uri="{FF2B5EF4-FFF2-40B4-BE49-F238E27FC236}">
                <a16:creationId xmlns:a16="http://schemas.microsoft.com/office/drawing/2014/main" id="{ED6EAE06-6CF7-45DC-940D-288B87B1C009}"/>
              </a:ext>
            </a:extLst>
          </p:cNvPr>
          <p:cNvSpPr/>
          <p:nvPr/>
        </p:nvSpPr>
        <p:spPr>
          <a:xfrm rot="16200000">
            <a:off x="-2339715" y="2671259"/>
            <a:ext cx="5816449" cy="915256"/>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de-DE" sz="2400" dirty="0"/>
              <a:t>Future </a:t>
            </a:r>
            <a:r>
              <a:rPr lang="de-DE" sz="2400" dirty="0" err="1"/>
              <a:t>Staffing</a:t>
            </a:r>
            <a:r>
              <a:rPr lang="de-DE" sz="2400" dirty="0"/>
              <a:t> </a:t>
            </a:r>
            <a:r>
              <a:rPr lang="de-DE" sz="2400" dirty="0" err="1"/>
              <a:t>Requirements</a:t>
            </a:r>
            <a:endParaRPr lang="en-GB" sz="2400" dirty="0"/>
          </a:p>
        </p:txBody>
      </p:sp>
    </p:spTree>
    <p:extLst>
      <p:ext uri="{BB962C8B-B14F-4D97-AF65-F5344CB8AC3E}">
        <p14:creationId xmlns:p14="http://schemas.microsoft.com/office/powerpoint/2010/main" val="37684622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0AEBA-3193-4ACE-9C3C-92918B204311}"/>
              </a:ext>
            </a:extLst>
          </p:cNvPr>
          <p:cNvSpPr>
            <a:spLocks noGrp="1"/>
          </p:cNvSpPr>
          <p:nvPr>
            <p:ph type="ctrTitle"/>
          </p:nvPr>
        </p:nvSpPr>
        <p:spPr>
          <a:xfrm>
            <a:off x="1616468" y="1099336"/>
            <a:ext cx="3739794" cy="4099389"/>
          </a:xfrm>
        </p:spPr>
        <p:txBody>
          <a:bodyPr>
            <a:normAutofit fontScale="90000"/>
          </a:bodyPr>
          <a:lstStyle/>
          <a:p>
            <a:pPr algn="ctr"/>
            <a:br>
              <a:rPr lang="en-GB" sz="4800" dirty="0"/>
            </a:br>
            <a:r>
              <a:rPr lang="en-GB" sz="4800" dirty="0">
                <a:solidFill>
                  <a:schemeClr val="accent6"/>
                </a:solidFill>
              </a:rPr>
              <a:t>Reviews</a:t>
            </a:r>
            <a:br>
              <a:rPr lang="en-GB" sz="4800" dirty="0"/>
            </a:br>
            <a:br>
              <a:rPr lang="en-GB" sz="4800" dirty="0"/>
            </a:br>
            <a:r>
              <a:rPr lang="en-GB" sz="4800" dirty="0">
                <a:solidFill>
                  <a:srgbClr val="7030A0"/>
                </a:solidFill>
              </a:rPr>
              <a:t>Efficiencies</a:t>
            </a:r>
            <a:br>
              <a:rPr lang="en-GB" sz="4800" dirty="0"/>
            </a:br>
            <a:br>
              <a:rPr lang="en-GB" sz="4800" dirty="0"/>
            </a:br>
            <a:endParaRPr lang="en-GB" sz="4800" dirty="0"/>
          </a:p>
        </p:txBody>
      </p:sp>
      <p:sp>
        <p:nvSpPr>
          <p:cNvPr id="3" name="Subtitle 2">
            <a:extLst>
              <a:ext uri="{FF2B5EF4-FFF2-40B4-BE49-F238E27FC236}">
                <a16:creationId xmlns:a16="http://schemas.microsoft.com/office/drawing/2014/main" id="{A302C078-482D-4A04-8A0D-E8020017A3D8}"/>
              </a:ext>
            </a:extLst>
          </p:cNvPr>
          <p:cNvSpPr>
            <a:spLocks noGrp="1"/>
          </p:cNvSpPr>
          <p:nvPr>
            <p:ph type="subTitle" idx="1"/>
          </p:nvPr>
        </p:nvSpPr>
        <p:spPr>
          <a:xfrm>
            <a:off x="2209800" y="1745667"/>
            <a:ext cx="3218380" cy="2292078"/>
          </a:xfrm>
        </p:spPr>
        <p:txBody>
          <a:bodyPr/>
          <a:lstStyle/>
          <a:p>
            <a:endParaRPr lang="en-GB" dirty="0"/>
          </a:p>
          <a:p>
            <a:endParaRPr lang="en-GB" dirty="0"/>
          </a:p>
          <a:p>
            <a:r>
              <a:rPr lang="en-GB" dirty="0"/>
              <a:t>    </a:t>
            </a:r>
          </a:p>
          <a:p>
            <a:endParaRPr lang="en-GB" dirty="0"/>
          </a:p>
          <a:p>
            <a:endParaRPr lang="en-GB" dirty="0"/>
          </a:p>
        </p:txBody>
      </p:sp>
      <p:pic>
        <p:nvPicPr>
          <p:cNvPr id="5" name="Picture 4">
            <a:extLst>
              <a:ext uri="{FF2B5EF4-FFF2-40B4-BE49-F238E27FC236}">
                <a16:creationId xmlns:a16="http://schemas.microsoft.com/office/drawing/2014/main" id="{5D3FA355-2DAE-42FD-AAB8-C8635A505ECD}"/>
              </a:ext>
            </a:extLst>
          </p:cNvPr>
          <p:cNvPicPr>
            <a:picLocks noChangeAspect="1"/>
          </p:cNvPicPr>
          <p:nvPr/>
        </p:nvPicPr>
        <p:blipFill>
          <a:blip r:embed="rId3"/>
          <a:stretch>
            <a:fillRect/>
          </a:stretch>
        </p:blipFill>
        <p:spPr>
          <a:xfrm>
            <a:off x="5577386" y="1"/>
            <a:ext cx="5090614" cy="3945276"/>
          </a:xfrm>
          <a:prstGeom prst="rect">
            <a:avLst/>
          </a:prstGeom>
        </p:spPr>
      </p:pic>
      <p:sp>
        <p:nvSpPr>
          <p:cNvPr id="6" name="TextBox 5">
            <a:extLst>
              <a:ext uri="{FF2B5EF4-FFF2-40B4-BE49-F238E27FC236}">
                <a16:creationId xmlns:a16="http://schemas.microsoft.com/office/drawing/2014/main" id="{36EA0716-332A-4E47-93E0-AE7CD493BB03}"/>
              </a:ext>
            </a:extLst>
          </p:cNvPr>
          <p:cNvSpPr txBox="1"/>
          <p:nvPr/>
        </p:nvSpPr>
        <p:spPr>
          <a:xfrm>
            <a:off x="3070262" y="619876"/>
            <a:ext cx="4572000" cy="646331"/>
          </a:xfrm>
          <a:prstGeom prst="rect">
            <a:avLst/>
          </a:prstGeom>
          <a:noFill/>
        </p:spPr>
        <p:txBody>
          <a:bodyPr wrap="square">
            <a:spAutoFit/>
          </a:bodyPr>
          <a:lstStyle/>
          <a:p>
            <a:pPr fontAlgn="base">
              <a:spcBef>
                <a:spcPct val="0"/>
              </a:spcBef>
              <a:spcAft>
                <a:spcPct val="0"/>
              </a:spcAft>
              <a:defRPr/>
            </a:pPr>
            <a:r>
              <a:rPr lang="en-GB" sz="3600" b="1" dirty="0">
                <a:solidFill>
                  <a:schemeClr val="tx2"/>
                </a:solidFill>
                <a:latin typeface="Arial" panose="020B0604020202020204" pitchFamily="34" charset="0"/>
                <a:ea typeface="ＭＳ Ｐゴシック" panose="020B0600070205080204" pitchFamily="34" charset="-128"/>
                <a:cs typeface="Arial" panose="020B0604020202020204" pitchFamily="34" charset="0"/>
              </a:rPr>
              <a:t>New opportunities</a:t>
            </a:r>
          </a:p>
        </p:txBody>
      </p:sp>
      <p:sp>
        <p:nvSpPr>
          <p:cNvPr id="8" name="TextBox 7">
            <a:extLst>
              <a:ext uri="{FF2B5EF4-FFF2-40B4-BE49-F238E27FC236}">
                <a16:creationId xmlns:a16="http://schemas.microsoft.com/office/drawing/2014/main" id="{4E177385-DA18-4A8D-AAD7-2CF7EF3C4A48}"/>
              </a:ext>
            </a:extLst>
          </p:cNvPr>
          <p:cNvSpPr txBox="1"/>
          <p:nvPr/>
        </p:nvSpPr>
        <p:spPr>
          <a:xfrm>
            <a:off x="5109682" y="4101572"/>
            <a:ext cx="5645649" cy="769441"/>
          </a:xfrm>
          <a:prstGeom prst="rect">
            <a:avLst/>
          </a:prstGeom>
          <a:noFill/>
        </p:spPr>
        <p:txBody>
          <a:bodyPr wrap="square">
            <a:spAutoFit/>
          </a:bodyPr>
          <a:lstStyle/>
          <a:p>
            <a:pPr fontAlgn="base">
              <a:spcBef>
                <a:spcPct val="0"/>
              </a:spcBef>
              <a:spcAft>
                <a:spcPct val="0"/>
              </a:spcAft>
              <a:defRPr/>
            </a:pPr>
            <a:r>
              <a:rPr lang="en-GB" sz="4400" dirty="0">
                <a:solidFill>
                  <a:srgbClr val="00B050"/>
                </a:solidFill>
                <a:latin typeface="Calibri"/>
                <a:ea typeface="ＭＳ Ｐゴシック" panose="020B0600070205080204" pitchFamily="34" charset="-128"/>
              </a:rPr>
              <a:t>Experiments</a:t>
            </a:r>
            <a:endParaRPr lang="en-GB" sz="4400" dirty="0">
              <a:solidFill>
                <a:prstClr val="black"/>
              </a:solidFill>
              <a:latin typeface="Calibri"/>
              <a:ea typeface="ＭＳ Ｐゴシック" panose="020B0600070205080204" pitchFamily="34" charset="-128"/>
            </a:endParaRPr>
          </a:p>
        </p:txBody>
      </p:sp>
      <p:sp>
        <p:nvSpPr>
          <p:cNvPr id="7" name="Rectangle: Rounded Corners 6">
            <a:extLst>
              <a:ext uri="{FF2B5EF4-FFF2-40B4-BE49-F238E27FC236}">
                <a16:creationId xmlns:a16="http://schemas.microsoft.com/office/drawing/2014/main" id="{63165FB4-E855-4D5A-8B67-AD984201380A}"/>
              </a:ext>
            </a:extLst>
          </p:cNvPr>
          <p:cNvSpPr/>
          <p:nvPr/>
        </p:nvSpPr>
        <p:spPr>
          <a:xfrm rot="16200000">
            <a:off x="-2339715" y="2671259"/>
            <a:ext cx="5816449" cy="915256"/>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de-DE" sz="2400" dirty="0"/>
              <a:t>Future </a:t>
            </a:r>
            <a:r>
              <a:rPr lang="de-DE" sz="2400" dirty="0" err="1"/>
              <a:t>Staffing</a:t>
            </a:r>
            <a:r>
              <a:rPr lang="de-DE" sz="2400" dirty="0"/>
              <a:t> </a:t>
            </a:r>
            <a:r>
              <a:rPr lang="de-DE" sz="2400" dirty="0" err="1"/>
              <a:t>Requirements</a:t>
            </a:r>
            <a:endParaRPr lang="en-GB" sz="2400" dirty="0"/>
          </a:p>
        </p:txBody>
      </p:sp>
    </p:spTree>
    <p:extLst>
      <p:ext uri="{BB962C8B-B14F-4D97-AF65-F5344CB8AC3E}">
        <p14:creationId xmlns:p14="http://schemas.microsoft.com/office/powerpoint/2010/main" val="34428711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2FC6515-2B07-4B75-B090-E0C5C9502DEF}"/>
              </a:ext>
            </a:extLst>
          </p:cNvPr>
          <p:cNvSpPr>
            <a:spLocks noGrp="1"/>
          </p:cNvSpPr>
          <p:nvPr>
            <p:ph type="body" sz="quarter" idx="13"/>
          </p:nvPr>
        </p:nvSpPr>
        <p:spPr/>
        <p:txBody>
          <a:bodyPr/>
          <a:lstStyle/>
          <a:p>
            <a:r>
              <a:rPr lang="en-US" dirty="0"/>
              <a:t>Conclusion</a:t>
            </a:r>
          </a:p>
        </p:txBody>
      </p:sp>
      <p:pic>
        <p:nvPicPr>
          <p:cNvPr id="4" name="Picture 3">
            <a:extLst>
              <a:ext uri="{FF2B5EF4-FFF2-40B4-BE49-F238E27FC236}">
                <a16:creationId xmlns:a16="http://schemas.microsoft.com/office/drawing/2014/main" id="{613028B5-5749-44C1-9093-ADC1E66C2688}"/>
              </a:ext>
            </a:extLst>
          </p:cNvPr>
          <p:cNvPicPr>
            <a:picLocks noChangeAspect="1"/>
          </p:cNvPicPr>
          <p:nvPr/>
        </p:nvPicPr>
        <p:blipFill>
          <a:blip r:embed="rId3"/>
          <a:stretch>
            <a:fillRect/>
          </a:stretch>
        </p:blipFill>
        <p:spPr>
          <a:xfrm>
            <a:off x="1299233" y="1406795"/>
            <a:ext cx="10247185" cy="2218922"/>
          </a:xfrm>
          <a:prstGeom prst="rect">
            <a:avLst/>
          </a:prstGeom>
        </p:spPr>
      </p:pic>
      <p:pic>
        <p:nvPicPr>
          <p:cNvPr id="5" name="Picture 4">
            <a:extLst>
              <a:ext uri="{FF2B5EF4-FFF2-40B4-BE49-F238E27FC236}">
                <a16:creationId xmlns:a16="http://schemas.microsoft.com/office/drawing/2014/main" id="{C8194AC6-5A25-434A-A3A5-4BBB8286174B}"/>
              </a:ext>
            </a:extLst>
          </p:cNvPr>
          <p:cNvPicPr>
            <a:picLocks noChangeAspect="1"/>
          </p:cNvPicPr>
          <p:nvPr/>
        </p:nvPicPr>
        <p:blipFill>
          <a:blip r:embed="rId4"/>
          <a:stretch>
            <a:fillRect/>
          </a:stretch>
        </p:blipFill>
        <p:spPr>
          <a:xfrm>
            <a:off x="1524000" y="3896593"/>
            <a:ext cx="9144000" cy="1187355"/>
          </a:xfrm>
          <a:prstGeom prst="rect">
            <a:avLst/>
          </a:prstGeom>
        </p:spPr>
      </p:pic>
    </p:spTree>
    <p:extLst>
      <p:ext uri="{BB962C8B-B14F-4D97-AF65-F5344CB8AC3E}">
        <p14:creationId xmlns:p14="http://schemas.microsoft.com/office/powerpoint/2010/main" val="1854181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1F1290C0-98F3-4D99-9D9D-EFF806D1D1F0}"/>
              </a:ext>
            </a:extLst>
          </p:cNvPr>
          <p:cNvSpPr txBox="1">
            <a:spLocks/>
          </p:cNvSpPr>
          <p:nvPr/>
        </p:nvSpPr>
        <p:spPr>
          <a:xfrm>
            <a:off x="3232150" y="624360"/>
            <a:ext cx="5727700" cy="650875"/>
          </a:xfrm>
          <a:prstGeom prst="rect">
            <a:avLst/>
          </a:prstGeom>
        </p:spPr>
        <p:txBody>
          <a:bodyPr vert="horz"/>
          <a:lstStyle>
            <a:lvl1pPr marL="0" indent="0" algn="l" defTabSz="457200" rtl="0" eaLnBrk="1" latinLnBrk="0" hangingPunct="1">
              <a:spcBef>
                <a:spcPct val="20000"/>
              </a:spcBef>
              <a:buFont typeface="Arial"/>
              <a:buNone/>
              <a:defRPr sz="3600" b="1" kern="1200" baseline="0">
                <a:solidFill>
                  <a:schemeClr val="tx2"/>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Karen </a:t>
            </a:r>
          </a:p>
          <a:p>
            <a:r>
              <a:rPr lang="en-US" dirty="0"/>
              <a:t>Smith-Yoshimura</a:t>
            </a:r>
          </a:p>
          <a:p>
            <a:r>
              <a:rPr lang="en-GB" sz="2400" dirty="0">
                <a:solidFill>
                  <a:schemeClr val="tx1"/>
                </a:solidFill>
              </a:rPr>
              <a:t>OCLC Research Senior Program Officer (retired Nov 30, 2020)</a:t>
            </a:r>
          </a:p>
          <a:p>
            <a:endParaRPr lang="en-US" dirty="0"/>
          </a:p>
          <a:p>
            <a:endParaRPr lang="en-US" dirty="0"/>
          </a:p>
        </p:txBody>
      </p:sp>
      <p:sp>
        <p:nvSpPr>
          <p:cNvPr id="15" name="Text Placeholder 3">
            <a:extLst>
              <a:ext uri="{FF2B5EF4-FFF2-40B4-BE49-F238E27FC236}">
                <a16:creationId xmlns:a16="http://schemas.microsoft.com/office/drawing/2014/main" id="{9835E558-E74A-44EB-9DC5-CA11C5E2EF44}"/>
              </a:ext>
            </a:extLst>
          </p:cNvPr>
          <p:cNvSpPr txBox="1">
            <a:spLocks/>
          </p:cNvSpPr>
          <p:nvPr/>
        </p:nvSpPr>
        <p:spPr>
          <a:xfrm>
            <a:off x="4439557" y="3966207"/>
            <a:ext cx="5727700" cy="650875"/>
          </a:xfrm>
          <a:prstGeom prst="rect">
            <a:avLst/>
          </a:prstGeom>
        </p:spPr>
        <p:txBody>
          <a:bodyPr vert="horz"/>
          <a:lstStyle>
            <a:lvl1pPr marL="0" indent="0" algn="l" defTabSz="457200" rtl="0" eaLnBrk="1" latinLnBrk="0" hangingPunct="1">
              <a:spcBef>
                <a:spcPct val="20000"/>
              </a:spcBef>
              <a:buFont typeface="Arial"/>
              <a:buNone/>
              <a:defRPr sz="3600" b="1" kern="1200" baseline="0">
                <a:solidFill>
                  <a:schemeClr val="tx2"/>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sp>
        <p:nvSpPr>
          <p:cNvPr id="16" name="Text Placeholder 2">
            <a:extLst>
              <a:ext uri="{FF2B5EF4-FFF2-40B4-BE49-F238E27FC236}">
                <a16:creationId xmlns:a16="http://schemas.microsoft.com/office/drawing/2014/main" id="{11A31DCC-2A9E-4F7A-B741-463BFBC6C54A}"/>
              </a:ext>
            </a:extLst>
          </p:cNvPr>
          <p:cNvSpPr txBox="1">
            <a:spLocks/>
          </p:cNvSpPr>
          <p:nvPr/>
        </p:nvSpPr>
        <p:spPr>
          <a:xfrm>
            <a:off x="4439558" y="4652268"/>
            <a:ext cx="5727699" cy="650875"/>
          </a:xfrm>
          <a:prstGeom prst="rect">
            <a:avLst/>
          </a:prstGeom>
        </p:spPr>
        <p:txBody>
          <a:bodyPr vert="horz"/>
          <a:lstStyle>
            <a:lvl1pPr marL="342900" indent="-342900" algn="l" defTabSz="457200" rtl="0" eaLnBrk="1" latinLnBrk="0" hangingPunct="1">
              <a:spcBef>
                <a:spcPct val="20000"/>
              </a:spcBef>
              <a:buFont typeface="Arial"/>
              <a:buChar char="•"/>
              <a:defRPr sz="2400" kern="1200" baseline="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dirty="0"/>
          </a:p>
        </p:txBody>
      </p:sp>
      <p:pic>
        <p:nvPicPr>
          <p:cNvPr id="4" name="Picture 3">
            <a:extLst>
              <a:ext uri="{FF2B5EF4-FFF2-40B4-BE49-F238E27FC236}">
                <a16:creationId xmlns:a16="http://schemas.microsoft.com/office/drawing/2014/main" id="{2E0FDB7D-6C91-4643-99CB-20E7685CF8CE}"/>
              </a:ext>
            </a:extLst>
          </p:cNvPr>
          <p:cNvPicPr>
            <a:picLocks noChangeAspect="1"/>
          </p:cNvPicPr>
          <p:nvPr/>
        </p:nvPicPr>
        <p:blipFill>
          <a:blip r:embed="rId3"/>
          <a:stretch>
            <a:fillRect/>
          </a:stretch>
        </p:blipFill>
        <p:spPr>
          <a:xfrm>
            <a:off x="892349" y="643167"/>
            <a:ext cx="2011854" cy="2474259"/>
          </a:xfrm>
          <a:prstGeom prst="rect">
            <a:avLst/>
          </a:prstGeom>
        </p:spPr>
      </p:pic>
      <p:pic>
        <p:nvPicPr>
          <p:cNvPr id="5" name="Picture 4">
            <a:extLst>
              <a:ext uri="{FF2B5EF4-FFF2-40B4-BE49-F238E27FC236}">
                <a16:creationId xmlns:a16="http://schemas.microsoft.com/office/drawing/2014/main" id="{F6A34A12-FDA8-4B07-977C-FB102C29AC98}"/>
              </a:ext>
            </a:extLst>
          </p:cNvPr>
          <p:cNvPicPr>
            <a:picLocks noChangeAspect="1"/>
          </p:cNvPicPr>
          <p:nvPr/>
        </p:nvPicPr>
        <p:blipFill>
          <a:blip r:embed="rId4"/>
          <a:stretch>
            <a:fillRect/>
          </a:stretch>
        </p:blipFill>
        <p:spPr>
          <a:xfrm>
            <a:off x="8281872" y="769056"/>
            <a:ext cx="3615572" cy="4347693"/>
          </a:xfrm>
          <a:prstGeom prst="rect">
            <a:avLst/>
          </a:prstGeom>
        </p:spPr>
      </p:pic>
      <p:pic>
        <p:nvPicPr>
          <p:cNvPr id="6" name="Picture 5">
            <a:extLst>
              <a:ext uri="{FF2B5EF4-FFF2-40B4-BE49-F238E27FC236}">
                <a16:creationId xmlns:a16="http://schemas.microsoft.com/office/drawing/2014/main" id="{6A9E4E95-04DD-41DE-ABA1-9C0766A48858}"/>
              </a:ext>
            </a:extLst>
          </p:cNvPr>
          <p:cNvPicPr>
            <a:picLocks noChangeAspect="1"/>
          </p:cNvPicPr>
          <p:nvPr/>
        </p:nvPicPr>
        <p:blipFill>
          <a:blip r:embed="rId5"/>
          <a:stretch>
            <a:fillRect/>
          </a:stretch>
        </p:blipFill>
        <p:spPr>
          <a:xfrm>
            <a:off x="452832" y="3445144"/>
            <a:ext cx="4902741" cy="3065122"/>
          </a:xfrm>
          <a:prstGeom prst="rect">
            <a:avLst/>
          </a:prstGeom>
        </p:spPr>
      </p:pic>
      <p:pic>
        <p:nvPicPr>
          <p:cNvPr id="8" name="Picture 7">
            <a:extLst>
              <a:ext uri="{FF2B5EF4-FFF2-40B4-BE49-F238E27FC236}">
                <a16:creationId xmlns:a16="http://schemas.microsoft.com/office/drawing/2014/main" id="{99F8822E-5F9D-4857-9A66-F8DB1ECA16E1}"/>
              </a:ext>
            </a:extLst>
          </p:cNvPr>
          <p:cNvPicPr>
            <a:picLocks noChangeAspect="1"/>
          </p:cNvPicPr>
          <p:nvPr/>
        </p:nvPicPr>
        <p:blipFill>
          <a:blip r:embed="rId6"/>
          <a:stretch>
            <a:fillRect/>
          </a:stretch>
        </p:blipFill>
        <p:spPr>
          <a:xfrm>
            <a:off x="5584676" y="2855377"/>
            <a:ext cx="2369249" cy="3139669"/>
          </a:xfrm>
          <a:prstGeom prst="rect">
            <a:avLst/>
          </a:prstGeom>
          <a:ln>
            <a:solidFill>
              <a:schemeClr val="tx1"/>
            </a:solidFill>
          </a:ln>
        </p:spPr>
      </p:pic>
    </p:spTree>
    <p:extLst>
      <p:ext uri="{BB962C8B-B14F-4D97-AF65-F5344CB8AC3E}">
        <p14:creationId xmlns:p14="http://schemas.microsoft.com/office/powerpoint/2010/main" val="161245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4768503-4D68-406F-AF4A-DA4C9B0CB29B}"/>
              </a:ext>
            </a:extLst>
          </p:cNvPr>
          <p:cNvPicPr>
            <a:picLocks noChangeAspect="1"/>
          </p:cNvPicPr>
          <p:nvPr/>
        </p:nvPicPr>
        <p:blipFill>
          <a:blip r:embed="rId3"/>
          <a:stretch>
            <a:fillRect/>
          </a:stretch>
        </p:blipFill>
        <p:spPr>
          <a:xfrm>
            <a:off x="6096000" y="97017"/>
            <a:ext cx="4359018" cy="5776461"/>
          </a:xfrm>
          <a:prstGeom prst="rect">
            <a:avLst/>
          </a:prstGeom>
          <a:noFill/>
          <a:ln>
            <a:solidFill>
              <a:schemeClr val="accent6"/>
            </a:solidFill>
          </a:ln>
        </p:spPr>
      </p:pic>
      <p:sp>
        <p:nvSpPr>
          <p:cNvPr id="3" name="TextBox 2">
            <a:extLst>
              <a:ext uri="{FF2B5EF4-FFF2-40B4-BE49-F238E27FC236}">
                <a16:creationId xmlns:a16="http://schemas.microsoft.com/office/drawing/2014/main" id="{4F29C344-319A-42C9-B121-ED601D57F295}"/>
              </a:ext>
            </a:extLst>
          </p:cNvPr>
          <p:cNvSpPr txBox="1"/>
          <p:nvPr/>
        </p:nvSpPr>
        <p:spPr>
          <a:xfrm>
            <a:off x="1243497" y="843677"/>
            <a:ext cx="4197653" cy="5355312"/>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400" dirty="0"/>
              <a:t>The Transition to Linked Data and Identifiers</a:t>
            </a:r>
          </a:p>
          <a:p>
            <a:pPr marL="285750" indent="-285750">
              <a:spcAft>
                <a:spcPts val="600"/>
              </a:spcAft>
              <a:buFont typeface="Arial" panose="020B0604020202020204" pitchFamily="34" charset="0"/>
              <a:buChar char="•"/>
            </a:pPr>
            <a:r>
              <a:rPr lang="en-US" sz="2400" dirty="0"/>
              <a:t>Describing “Inside-Out” and “Facilitated” Collections</a:t>
            </a:r>
          </a:p>
          <a:p>
            <a:pPr marL="285750" indent="-285750">
              <a:spcAft>
                <a:spcPts val="600"/>
              </a:spcAft>
              <a:buFont typeface="Arial" panose="020B0604020202020204" pitchFamily="34" charset="0"/>
              <a:buChar char="•"/>
            </a:pPr>
            <a:r>
              <a:rPr lang="en-US" sz="2400" dirty="0"/>
              <a:t>Evolution of “Metadata as a Service”</a:t>
            </a:r>
          </a:p>
          <a:p>
            <a:pPr marL="285750" indent="-285750">
              <a:spcAft>
                <a:spcPts val="600"/>
              </a:spcAft>
              <a:buFont typeface="Arial" panose="020B0604020202020204" pitchFamily="34" charset="0"/>
              <a:buChar char="•"/>
            </a:pPr>
            <a:r>
              <a:rPr lang="en-US" sz="2400" dirty="0"/>
              <a:t>Preparing for Future Staffing Requirements</a:t>
            </a:r>
          </a:p>
          <a:p>
            <a:endParaRPr lang="en-US" sz="2400" dirty="0"/>
          </a:p>
          <a:p>
            <a:r>
              <a:rPr lang="en-GB" sz="1600" dirty="0">
                <a:effectLst/>
                <a:latin typeface="Calibri" panose="020F0502020204030204" pitchFamily="34" charset="0"/>
                <a:ea typeface="Calibri" panose="020F0502020204030204" pitchFamily="34" charset="0"/>
              </a:rPr>
              <a:t>Smith-Yoshimura, Karen. 2020. </a:t>
            </a:r>
            <a:r>
              <a:rPr lang="en-GB" sz="1600" i="1" dirty="0">
                <a:effectLst/>
                <a:latin typeface="Calibri" panose="020F0502020204030204" pitchFamily="34" charset="0"/>
                <a:ea typeface="Calibri" panose="020F0502020204030204" pitchFamily="34" charset="0"/>
              </a:rPr>
              <a:t>Transitioning to the Next Generation of Metadata</a:t>
            </a:r>
            <a:r>
              <a:rPr lang="en-GB" sz="1600" dirty="0">
                <a:effectLst/>
                <a:latin typeface="Calibri" panose="020F0502020204030204" pitchFamily="34" charset="0"/>
                <a:ea typeface="Calibri" panose="020F0502020204030204" pitchFamily="34" charset="0"/>
              </a:rPr>
              <a:t>. Dublin, OH: OCLC Research. </a:t>
            </a:r>
          </a:p>
          <a:p>
            <a:r>
              <a:rPr lang="en-GB" sz="1600" u="sng" dirty="0">
                <a:solidFill>
                  <a:srgbClr val="0000FF"/>
                </a:solidFill>
                <a:effectLst/>
                <a:latin typeface="Calibri" panose="020F0502020204030204" pitchFamily="34" charset="0"/>
                <a:ea typeface="Calibri" panose="020F0502020204030204" pitchFamily="34" charset="0"/>
                <a:hlinkClick r:id="rId4"/>
              </a:rPr>
              <a:t>https://doi.org/10.25333/rqgd-b343</a:t>
            </a:r>
            <a:endParaRPr lang="en-GB" sz="1600" dirty="0">
              <a:effectLst/>
              <a:latin typeface="Calibri" panose="020F0502020204030204" pitchFamily="34" charset="0"/>
              <a:ea typeface="Calibri" panose="020F0502020204030204" pitchFamily="34" charset="0"/>
            </a:endParaRPr>
          </a:p>
          <a:p>
            <a:endParaRPr lang="en-US" dirty="0"/>
          </a:p>
        </p:txBody>
      </p:sp>
    </p:spTree>
    <p:extLst>
      <p:ext uri="{BB962C8B-B14F-4D97-AF65-F5344CB8AC3E}">
        <p14:creationId xmlns:p14="http://schemas.microsoft.com/office/powerpoint/2010/main" val="38008512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ubtitle 4"/>
          <p:cNvSpPr txBox="1">
            <a:spLocks/>
          </p:cNvSpPr>
          <p:nvPr/>
        </p:nvSpPr>
        <p:spPr bwMode="auto">
          <a:xfrm>
            <a:off x="2125663" y="683219"/>
            <a:ext cx="7772400" cy="783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buFont typeface="Arial" panose="020B0604020202020204" pitchFamily="34" charset="0"/>
              <a:buNone/>
            </a:pPr>
            <a:r>
              <a:rPr lang="en-US" altLang="nl-NL" sz="2800" dirty="0">
                <a:solidFill>
                  <a:schemeClr val="tx2"/>
                </a:solidFill>
                <a:cs typeface="Arial" panose="020B0604020202020204" pitchFamily="34" charset="0"/>
              </a:rPr>
              <a:t>Links to referenced articles, blogs, projects (1)</a:t>
            </a:r>
          </a:p>
          <a:p>
            <a:pPr eaLnBrk="1" hangingPunct="1">
              <a:spcBef>
                <a:spcPct val="20000"/>
              </a:spcBef>
              <a:buFont typeface="Arial" panose="020B0604020202020204" pitchFamily="34" charset="0"/>
              <a:buNone/>
            </a:pPr>
            <a:endParaRPr lang="en-US" altLang="nl-NL" sz="1400" dirty="0">
              <a:latin typeface="+mn-lt"/>
              <a:cs typeface="Arial" panose="020B0604020202020204" pitchFamily="34" charset="0"/>
            </a:endParaRPr>
          </a:p>
          <a:p>
            <a:pPr eaLnBrk="1" hangingPunct="1"/>
            <a:r>
              <a:rPr lang="en-US" sz="1400" dirty="0">
                <a:solidFill>
                  <a:srgbClr val="000000"/>
                </a:solidFill>
                <a:latin typeface="+mn-lt"/>
                <a:ea typeface="Calibri" panose="020F0502020204030204" pitchFamily="34" charset="0"/>
              </a:rPr>
              <a:t>Slide 4</a:t>
            </a:r>
          </a:p>
          <a:p>
            <a:pPr marL="285750" indent="-285750" eaLnBrk="1" hangingPunct="1">
              <a:buFont typeface="Arial" panose="020B0604020202020204" pitchFamily="34" charset="0"/>
              <a:buChar char="•"/>
            </a:pPr>
            <a:r>
              <a:rPr lang="en-US" altLang="nl-NL" sz="1400" dirty="0">
                <a:latin typeface="+mn-lt"/>
                <a:cs typeface="Arial" panose="020B0604020202020204" pitchFamily="34" charset="0"/>
              </a:rPr>
              <a:t>Smith-Yoshimura, Karen. 2020. </a:t>
            </a:r>
            <a:r>
              <a:rPr lang="en-US" altLang="nl-NL" sz="1400" i="1" dirty="0">
                <a:latin typeface="+mn-lt"/>
                <a:cs typeface="Arial" panose="020B0604020202020204" pitchFamily="34" charset="0"/>
              </a:rPr>
              <a:t>Transitioning to the Next Generation of Metadata, </a:t>
            </a:r>
            <a:r>
              <a:rPr lang="en-US" altLang="nl-NL" sz="1400" dirty="0">
                <a:latin typeface="+mn-lt"/>
                <a:cs typeface="Arial" panose="020B0604020202020204" pitchFamily="34" charset="0"/>
              </a:rPr>
              <a:t>Dublin, OH: OCLC </a:t>
            </a:r>
            <a:r>
              <a:rPr lang="en-GB" sz="1400" dirty="0">
                <a:latin typeface="+mn-lt"/>
                <a:hlinkClick r:id="rId3"/>
              </a:rPr>
              <a:t>https://doi.org/10.25333/rqgd-b343</a:t>
            </a:r>
            <a:r>
              <a:rPr lang="en-GB" sz="1400" dirty="0">
                <a:latin typeface="+mn-lt"/>
              </a:rPr>
              <a:t> (accessed 19th Oct 2020)</a:t>
            </a:r>
          </a:p>
          <a:p>
            <a:pPr eaLnBrk="1" hangingPunct="1"/>
            <a:endParaRPr lang="en-US" sz="1400" dirty="0">
              <a:solidFill>
                <a:srgbClr val="000000"/>
              </a:solidFill>
              <a:latin typeface="+mn-lt"/>
              <a:ea typeface="Calibri" panose="020F0502020204030204" pitchFamily="34" charset="0"/>
            </a:endParaRPr>
          </a:p>
          <a:p>
            <a:pPr eaLnBrk="1" hangingPunct="1"/>
            <a:r>
              <a:rPr lang="en-US" sz="1400" dirty="0">
                <a:solidFill>
                  <a:srgbClr val="000000"/>
                </a:solidFill>
                <a:latin typeface="+mn-lt"/>
                <a:ea typeface="Calibri" panose="020F0502020204030204" pitchFamily="34" charset="0"/>
              </a:rPr>
              <a:t>Slide 5</a:t>
            </a:r>
          </a:p>
          <a:p>
            <a:pPr marL="285750" indent="-285750" eaLnBrk="1" hangingPunct="1">
              <a:buFont typeface="Arial" panose="020B0604020202020204" pitchFamily="34" charset="0"/>
              <a:buChar char="•"/>
            </a:pPr>
            <a:r>
              <a:rPr lang="en-US" sz="1400" dirty="0">
                <a:solidFill>
                  <a:srgbClr val="000000"/>
                </a:solidFill>
                <a:latin typeface="+mn-lt"/>
                <a:ea typeface="Calibri" panose="020F0502020204030204" pitchFamily="34" charset="0"/>
              </a:rPr>
              <a:t>British Library. 2019. </a:t>
            </a:r>
            <a:r>
              <a:rPr lang="en-US" sz="1400" i="1" dirty="0">
                <a:solidFill>
                  <a:srgbClr val="000000"/>
                </a:solidFill>
                <a:latin typeface="+mn-lt"/>
                <a:ea typeface="Calibri" panose="020F0502020204030204" pitchFamily="34" charset="0"/>
              </a:rPr>
              <a:t>Foundations for the Future: The British Library’s Collection Metadata Strategy 2019-2023. </a:t>
            </a:r>
            <a:r>
              <a:rPr lang="en-US" sz="1400" dirty="0">
                <a:solidFill>
                  <a:srgbClr val="000000"/>
                </a:solidFill>
                <a:latin typeface="+mn-lt"/>
                <a:ea typeface="Calibri" panose="020F0502020204030204" pitchFamily="34" charset="0"/>
              </a:rPr>
              <a:t>London: British Library. </a:t>
            </a:r>
            <a:r>
              <a:rPr lang="en-US" sz="1400" u="sng" dirty="0">
                <a:solidFill>
                  <a:srgbClr val="008DCD"/>
                </a:solidFill>
                <a:latin typeface="+mn-lt"/>
                <a:ea typeface="Calibri" panose="020F0502020204030204" pitchFamily="34" charset="0"/>
                <a:hlinkClick r:id="rId4"/>
              </a:rPr>
              <a:t>https://www.bl.uk/bibliographic/pdfs/british-library-collection-metadata-strategy-2019-2023.pdf</a:t>
            </a:r>
            <a:r>
              <a:rPr lang="en-US" sz="1400" i="1" dirty="0">
                <a:solidFill>
                  <a:srgbClr val="000000"/>
                </a:solidFill>
                <a:latin typeface="+mn-lt"/>
                <a:ea typeface="Calibri" panose="020F0502020204030204" pitchFamily="34" charset="0"/>
              </a:rPr>
              <a:t>. </a:t>
            </a:r>
            <a:r>
              <a:rPr lang="en-US" sz="1400" dirty="0">
                <a:solidFill>
                  <a:srgbClr val="000000"/>
                </a:solidFill>
                <a:latin typeface="+mn-lt"/>
                <a:ea typeface="Calibri" panose="020F0502020204030204" pitchFamily="34" charset="0"/>
              </a:rPr>
              <a:t>(accessed 21st Oct 2020)</a:t>
            </a:r>
            <a:endParaRPr lang="en-GB" sz="1400" dirty="0">
              <a:latin typeface="+mn-lt"/>
              <a:ea typeface="Calibri" panose="020F0502020204030204" pitchFamily="34" charset="0"/>
            </a:endParaRPr>
          </a:p>
          <a:p>
            <a:pPr eaLnBrk="1" hangingPunct="1">
              <a:buFont typeface="Arial" panose="020B0604020202020204" pitchFamily="34" charset="0"/>
              <a:buNone/>
            </a:pPr>
            <a:endParaRPr lang="en-US" altLang="nl-NL" sz="1400" dirty="0">
              <a:latin typeface="+mn-lt"/>
              <a:cs typeface="Arial" panose="020B0604020202020204" pitchFamily="34" charset="0"/>
            </a:endParaRPr>
          </a:p>
          <a:p>
            <a:pPr eaLnBrk="1" hangingPunct="1">
              <a:buFont typeface="Arial" panose="020B0604020202020204" pitchFamily="34" charset="0"/>
              <a:buNone/>
            </a:pPr>
            <a:r>
              <a:rPr lang="en-US" altLang="nl-NL" sz="1400" dirty="0">
                <a:latin typeface="+mn-lt"/>
                <a:cs typeface="Arial" panose="020B0604020202020204" pitchFamily="34" charset="0"/>
              </a:rPr>
              <a:t>Slide 6</a:t>
            </a:r>
          </a:p>
          <a:p>
            <a:pPr marL="285750" indent="-285750" eaLnBrk="1" hangingPunct="1">
              <a:buFont typeface="Arial" panose="020B0604020202020204" pitchFamily="34" charset="0"/>
              <a:buChar char="•"/>
            </a:pPr>
            <a:r>
              <a:rPr lang="en-US" altLang="nl-NL" sz="1400" dirty="0" err="1">
                <a:latin typeface="+mn-lt"/>
                <a:cs typeface="Arial" panose="020B0604020202020204" pitchFamily="34" charset="0"/>
              </a:rPr>
              <a:t>Aburrow</a:t>
            </a:r>
            <a:r>
              <a:rPr lang="en-US" altLang="nl-NL" sz="1400" dirty="0">
                <a:latin typeface="+mn-lt"/>
                <a:cs typeface="Arial" panose="020B0604020202020204" pitchFamily="34" charset="0"/>
              </a:rPr>
              <a:t>-Jones, Natasha and Paul </a:t>
            </a:r>
            <a:r>
              <a:rPr lang="en-US" altLang="nl-NL" sz="1400" dirty="0" err="1">
                <a:latin typeface="+mn-lt"/>
                <a:cs typeface="Arial" panose="020B0604020202020204" pitchFamily="34" charset="0"/>
              </a:rPr>
              <a:t>Cunnea</a:t>
            </a:r>
            <a:r>
              <a:rPr lang="en-US" altLang="nl-NL" sz="1400" dirty="0">
                <a:latin typeface="+mn-lt"/>
                <a:cs typeface="Arial" panose="020B0604020202020204" pitchFamily="34" charset="0"/>
              </a:rPr>
              <a:t>. 2019. </a:t>
            </a:r>
            <a:r>
              <a:rPr lang="en-US" altLang="nl-NL" sz="1400" i="1" dirty="0">
                <a:latin typeface="+mn-lt"/>
                <a:cs typeface="Arial" panose="020B0604020202020204" pitchFamily="34" charset="0"/>
              </a:rPr>
              <a:t>The Future of Cataloguing: A CIG Scotland World Café Workshop. </a:t>
            </a:r>
            <a:r>
              <a:rPr lang="en-US" altLang="nl-NL" sz="1400" dirty="0">
                <a:latin typeface="+mn-lt"/>
                <a:cs typeface="Arial" panose="020B0604020202020204" pitchFamily="34" charset="0"/>
              </a:rPr>
              <a:t>Catalogue and Index (196). pp. 27-33. </a:t>
            </a:r>
            <a:r>
              <a:rPr lang="en-US" altLang="nl-NL" sz="1400" dirty="0">
                <a:latin typeface="+mn-lt"/>
                <a:cs typeface="Arial" panose="020B0604020202020204" pitchFamily="34" charset="0"/>
                <a:hlinkClick r:id="rId5"/>
              </a:rPr>
              <a:t>https://cdn.ymaws.com/www.cilip.org.uk/resource/collection/0E92069B-94A5-4749-B3E3-A32037C69EE7/ci_196_aburrow-jones_cunnea_future_cataloguing.pdf</a:t>
            </a:r>
            <a:r>
              <a:rPr lang="en-US" altLang="nl-NL" sz="1400" dirty="0">
                <a:latin typeface="+mn-lt"/>
                <a:cs typeface="Arial" panose="020B0604020202020204" pitchFamily="34" charset="0"/>
              </a:rPr>
              <a:t>  (accessed 21st Oct 2020)</a:t>
            </a:r>
          </a:p>
          <a:p>
            <a:pPr eaLnBrk="1" hangingPunct="1"/>
            <a:endParaRPr lang="en-US" altLang="nl-NL" sz="1400" dirty="0">
              <a:solidFill>
                <a:srgbClr val="898989"/>
              </a:solidFill>
              <a:latin typeface="+mn-lt"/>
              <a:cs typeface="Arial" panose="020B0604020202020204" pitchFamily="34" charset="0"/>
            </a:endParaRPr>
          </a:p>
          <a:p>
            <a:pPr marL="285750" indent="-285750" eaLnBrk="1" hangingPunct="1">
              <a:buFont typeface="Arial" panose="020B0604020202020204" pitchFamily="34" charset="0"/>
              <a:buChar char="•"/>
            </a:pPr>
            <a:endParaRPr lang="en-US" altLang="nl-NL" sz="1400" dirty="0">
              <a:cs typeface="Arial" panose="020B0604020202020204" pitchFamily="34" charset="0"/>
            </a:endParaRPr>
          </a:p>
          <a:p>
            <a:pPr eaLnBrk="1" hangingPunct="1">
              <a:buFont typeface="Arial" panose="020B0604020202020204" pitchFamily="34" charset="0"/>
              <a:buNone/>
            </a:pPr>
            <a:endParaRPr lang="en-US" altLang="nl-NL" sz="1400" dirty="0">
              <a:solidFill>
                <a:srgbClr val="898989"/>
              </a:solidFill>
              <a:cs typeface="Arial" panose="020B0604020202020204" pitchFamily="34" charset="0"/>
            </a:endParaRPr>
          </a:p>
          <a:p>
            <a:pPr eaLnBrk="1" hangingPunct="1">
              <a:spcBef>
                <a:spcPct val="20000"/>
              </a:spcBef>
              <a:buFont typeface="Arial" panose="020B0604020202020204" pitchFamily="34" charset="0"/>
              <a:buNone/>
            </a:pPr>
            <a:endParaRPr lang="en-US" altLang="nl-NL" sz="2800" dirty="0">
              <a:solidFill>
                <a:srgbClr val="898989"/>
              </a:solidFill>
              <a:cs typeface="Arial" panose="020B0604020202020204" pitchFamily="34" charset="0"/>
            </a:endParaRPr>
          </a:p>
          <a:p>
            <a:pPr eaLnBrk="1" hangingPunct="1">
              <a:spcBef>
                <a:spcPct val="20000"/>
              </a:spcBef>
              <a:buFont typeface="Arial" panose="020B0604020202020204" pitchFamily="34" charset="0"/>
              <a:buNone/>
            </a:pPr>
            <a:endParaRPr lang="en-US" altLang="nl-NL" sz="2800" dirty="0">
              <a:solidFill>
                <a:srgbClr val="898989"/>
              </a:solidFill>
              <a:cs typeface="Arial" panose="020B0604020202020204" pitchFamily="34" charset="0"/>
            </a:endParaRPr>
          </a:p>
          <a:p>
            <a:pPr eaLnBrk="1" hangingPunct="1">
              <a:spcBef>
                <a:spcPct val="20000"/>
              </a:spcBef>
              <a:buFont typeface="Arial" panose="020B0604020202020204" pitchFamily="34" charset="0"/>
              <a:buNone/>
            </a:pPr>
            <a:endParaRPr lang="en-US" altLang="nl-NL" sz="2800" dirty="0">
              <a:solidFill>
                <a:srgbClr val="898989"/>
              </a:solidFill>
              <a:cs typeface="Arial" panose="020B0604020202020204" pitchFamily="34" charset="0"/>
            </a:endParaRPr>
          </a:p>
          <a:p>
            <a:pPr eaLnBrk="1" hangingPunct="1">
              <a:spcBef>
                <a:spcPct val="20000"/>
              </a:spcBef>
              <a:buFont typeface="Arial" panose="020B0604020202020204" pitchFamily="34" charset="0"/>
              <a:buNone/>
            </a:pPr>
            <a:endParaRPr lang="en-US" altLang="nl-NL" sz="2800" dirty="0">
              <a:solidFill>
                <a:srgbClr val="898989"/>
              </a:solidFill>
              <a:cs typeface="Arial" panose="020B0604020202020204" pitchFamily="34" charset="0"/>
            </a:endParaRPr>
          </a:p>
          <a:p>
            <a:pPr eaLnBrk="1" hangingPunct="1">
              <a:spcBef>
                <a:spcPct val="20000"/>
              </a:spcBef>
              <a:buFont typeface="Arial" panose="020B0604020202020204" pitchFamily="34" charset="0"/>
              <a:buNone/>
            </a:pPr>
            <a:endParaRPr lang="en-US" altLang="nl-NL" sz="2800" dirty="0">
              <a:solidFill>
                <a:srgbClr val="898989"/>
              </a:solidFill>
              <a:cs typeface="Arial" panose="020B0604020202020204" pitchFamily="34" charset="0"/>
            </a:endParaRPr>
          </a:p>
          <a:p>
            <a:pPr eaLnBrk="1" hangingPunct="1">
              <a:spcBef>
                <a:spcPct val="20000"/>
              </a:spcBef>
              <a:buFont typeface="Arial" panose="020B0604020202020204" pitchFamily="34" charset="0"/>
              <a:buNone/>
            </a:pPr>
            <a:endParaRPr lang="en-GB" altLang="nl-NL" sz="3200" dirty="0">
              <a:solidFill>
                <a:srgbClr val="898989"/>
              </a:solidFill>
              <a:latin typeface="Calibri" panose="020F0502020204030204" pitchFamily="34" charset="0"/>
            </a:endParaRPr>
          </a:p>
        </p:txBody>
      </p:sp>
    </p:spTree>
    <p:extLst>
      <p:ext uri="{BB962C8B-B14F-4D97-AF65-F5344CB8AC3E}">
        <p14:creationId xmlns:p14="http://schemas.microsoft.com/office/powerpoint/2010/main" val="7698520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ubtitle 4"/>
          <p:cNvSpPr txBox="1">
            <a:spLocks/>
          </p:cNvSpPr>
          <p:nvPr/>
        </p:nvSpPr>
        <p:spPr bwMode="auto">
          <a:xfrm>
            <a:off x="2125663" y="683218"/>
            <a:ext cx="7772400" cy="7060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buFont typeface="Arial" panose="020B0604020202020204" pitchFamily="34" charset="0"/>
              <a:buNone/>
            </a:pPr>
            <a:r>
              <a:rPr lang="en-US" altLang="nl-NL" sz="2800" dirty="0">
                <a:solidFill>
                  <a:schemeClr val="tx2"/>
                </a:solidFill>
                <a:cs typeface="Arial" panose="020B0604020202020204" pitchFamily="34" charset="0"/>
              </a:rPr>
              <a:t>Links to referenced articles, blogs, projects (2)</a:t>
            </a:r>
          </a:p>
          <a:p>
            <a:pPr eaLnBrk="1" hangingPunct="1">
              <a:spcBef>
                <a:spcPct val="20000"/>
              </a:spcBef>
            </a:pPr>
            <a:endParaRPr lang="en-US" altLang="nl-NL" sz="1400" dirty="0">
              <a:solidFill>
                <a:srgbClr val="898989"/>
              </a:solidFill>
              <a:latin typeface="+mn-lt"/>
              <a:cs typeface="Arial" panose="020B0604020202020204" pitchFamily="34" charset="0"/>
            </a:endParaRPr>
          </a:p>
          <a:p>
            <a:pPr eaLnBrk="1" hangingPunct="1">
              <a:buFont typeface="Arial" panose="020B0604020202020204" pitchFamily="34" charset="0"/>
              <a:buNone/>
            </a:pPr>
            <a:r>
              <a:rPr lang="en-US" altLang="nl-NL" sz="1400" dirty="0">
                <a:latin typeface="+mn-lt"/>
                <a:cs typeface="Arial" panose="020B0604020202020204" pitchFamily="34" charset="0"/>
              </a:rPr>
              <a:t>Slide 10</a:t>
            </a:r>
          </a:p>
          <a:p>
            <a:pPr marL="285750" indent="-285750" eaLnBrk="1" hangingPunct="1">
              <a:buFont typeface="Arial" panose="020B0604020202020204" pitchFamily="34" charset="0"/>
              <a:buChar char="•"/>
            </a:pPr>
            <a:r>
              <a:rPr lang="en-US" altLang="nl-NL" sz="1400" dirty="0">
                <a:latin typeface="+mn-lt"/>
                <a:cs typeface="Arial" panose="020B0604020202020204" pitchFamily="34" charset="0"/>
              </a:rPr>
              <a:t>Smith-Yoshimura, Karen. 2020. </a:t>
            </a:r>
            <a:r>
              <a:rPr lang="en-US" altLang="nl-NL" sz="1400" i="1" dirty="0">
                <a:latin typeface="+mn-lt"/>
                <a:cs typeface="Arial" panose="020B0604020202020204" pitchFamily="34" charset="0"/>
              </a:rPr>
              <a:t>Transitioning to the Next Generation of Metadata, </a:t>
            </a:r>
            <a:r>
              <a:rPr lang="en-US" altLang="nl-NL" sz="1400" dirty="0">
                <a:latin typeface="+mn-lt"/>
                <a:cs typeface="Arial" panose="020B0604020202020204" pitchFamily="34" charset="0"/>
              </a:rPr>
              <a:t>Dublin, OH: OCLC Research, p12. </a:t>
            </a:r>
            <a:r>
              <a:rPr lang="en-GB" sz="1400" dirty="0">
                <a:latin typeface="+mn-lt"/>
                <a:hlinkClick r:id="rId3"/>
              </a:rPr>
              <a:t>https://doi.org/10.25333/rqgd-b343</a:t>
            </a:r>
            <a:r>
              <a:rPr lang="en-GB" sz="1400" dirty="0">
                <a:latin typeface="+mn-lt"/>
              </a:rPr>
              <a:t> (accessed 19th Oct 2020)</a:t>
            </a:r>
          </a:p>
          <a:p>
            <a:pPr marL="285750" indent="-285750">
              <a:buFont typeface="Arial" panose="020B0604020202020204" pitchFamily="34" charset="0"/>
              <a:buChar char="•"/>
            </a:pPr>
            <a:r>
              <a:rPr lang="en-GB" altLang="nl-NL" sz="1400" dirty="0">
                <a:latin typeface="+mn-lt"/>
                <a:cs typeface="Arial" panose="020B0604020202020204" pitchFamily="34" charset="0"/>
              </a:rPr>
              <a:t>Book Industry Communication. 2020. </a:t>
            </a:r>
            <a:r>
              <a:rPr lang="en-GB" altLang="nl-NL" sz="1400" i="1" dirty="0">
                <a:latin typeface="+mn-lt"/>
                <a:cs typeface="Arial" panose="020B0604020202020204" pitchFamily="34" charset="0"/>
              </a:rPr>
              <a:t>BIC Metadata Map.</a:t>
            </a:r>
            <a:r>
              <a:rPr lang="en-GB" altLang="nl-NL" sz="1400" dirty="0">
                <a:latin typeface="+mn-lt"/>
                <a:cs typeface="Arial" panose="020B0604020202020204" pitchFamily="34" charset="0"/>
              </a:rPr>
              <a:t> </a:t>
            </a:r>
            <a:r>
              <a:rPr lang="en-GB" altLang="nl-NL" sz="1400" dirty="0">
                <a:latin typeface="+mn-lt"/>
                <a:cs typeface="Arial" panose="020B0604020202020204" pitchFamily="34" charset="0"/>
                <a:hlinkClick r:id="rId4"/>
              </a:rPr>
              <a:t>https://www.bic.org.uk/195/BIC-Metadata-Map/</a:t>
            </a:r>
            <a:r>
              <a:rPr lang="en-GB" altLang="nl-NL" sz="1400" dirty="0">
                <a:latin typeface="+mn-lt"/>
                <a:cs typeface="Arial" panose="020B0604020202020204" pitchFamily="34" charset="0"/>
              </a:rPr>
              <a:t> </a:t>
            </a:r>
            <a:r>
              <a:rPr lang="en-GB" sz="1400" dirty="0">
                <a:latin typeface="+mn-lt"/>
                <a:ea typeface="Calibri" panose="020F0502020204030204" pitchFamily="34" charset="0"/>
              </a:rPr>
              <a:t>(accessed 9th Nov 2020)</a:t>
            </a:r>
            <a:endParaRPr lang="en-US" altLang="nl-NL" sz="1400" dirty="0">
              <a:cs typeface="Arial" panose="020B0604020202020204" pitchFamily="34" charset="0"/>
            </a:endParaRPr>
          </a:p>
          <a:p>
            <a:endParaRPr lang="en-GB" altLang="nl-NL" sz="1400" dirty="0">
              <a:latin typeface="+mn-lt"/>
              <a:cs typeface="Arial" panose="020B0604020202020204" pitchFamily="34" charset="0"/>
            </a:endParaRPr>
          </a:p>
          <a:p>
            <a:r>
              <a:rPr lang="en-GB" sz="1400" dirty="0">
                <a:latin typeface="+mn-lt"/>
                <a:ea typeface="Calibri" panose="020F0502020204030204" pitchFamily="34" charset="0"/>
              </a:rPr>
              <a:t>Slide 11</a:t>
            </a:r>
          </a:p>
          <a:p>
            <a:pPr marL="285750" indent="-285750">
              <a:buFont typeface="Arial" panose="020B0604020202020204" pitchFamily="34" charset="0"/>
              <a:buChar char="•"/>
            </a:pPr>
            <a:r>
              <a:rPr lang="en-GB" sz="1400" i="1" dirty="0">
                <a:latin typeface="+mn-lt"/>
                <a:ea typeface="Calibri" panose="020F0502020204030204" pitchFamily="34" charset="0"/>
              </a:rPr>
              <a:t>Towards a National Collection  </a:t>
            </a:r>
            <a:r>
              <a:rPr lang="en-GB" sz="1400" dirty="0">
                <a:latin typeface="+mn-lt"/>
                <a:ea typeface="Calibri" panose="020F0502020204030204" pitchFamily="34" charset="0"/>
                <a:hlinkClick r:id="rId5"/>
              </a:rPr>
              <a:t>https://www.nationalcollection.org.uk/</a:t>
            </a:r>
            <a:r>
              <a:rPr lang="en-GB" sz="1400" dirty="0">
                <a:latin typeface="+mn-lt"/>
                <a:ea typeface="Calibri" panose="020F0502020204030204" pitchFamily="34" charset="0"/>
              </a:rPr>
              <a:t> (accessed 19th October 2020)</a:t>
            </a:r>
          </a:p>
          <a:p>
            <a:pPr marL="285750" indent="-285750">
              <a:buFont typeface="Arial" panose="020B0604020202020204" pitchFamily="34" charset="0"/>
              <a:buChar char="•"/>
            </a:pPr>
            <a:r>
              <a:rPr lang="en-GB" sz="1400" i="1" dirty="0">
                <a:latin typeface="+mn-lt"/>
                <a:ea typeface="Calibri" panose="020F0502020204030204" pitchFamily="34" charset="0"/>
              </a:rPr>
              <a:t>Persistent Identifiers as IRO infrastructure </a:t>
            </a:r>
            <a:r>
              <a:rPr lang="en-GB" sz="1400" dirty="0">
                <a:latin typeface="+mn-lt"/>
                <a:ea typeface="Calibri" panose="020F0502020204030204" pitchFamily="34" charset="0"/>
                <a:hlinkClick r:id="rId6"/>
              </a:rPr>
              <a:t>https://www.nationalcollection.org.uk/projects</a:t>
            </a:r>
            <a:r>
              <a:rPr lang="en-GB" sz="1400" dirty="0">
                <a:latin typeface="+mn-lt"/>
                <a:ea typeface="Calibri" panose="020F0502020204030204" pitchFamily="34" charset="0"/>
              </a:rPr>
              <a:t> (accessed 19th October 2020)</a:t>
            </a:r>
          </a:p>
          <a:p>
            <a:pPr marL="285750" indent="-285750">
              <a:buFont typeface="Arial" panose="020B0604020202020204" pitchFamily="34" charset="0"/>
              <a:buChar char="•"/>
            </a:pPr>
            <a:r>
              <a:rPr lang="en-GB" sz="1400" i="1" dirty="0">
                <a:latin typeface="+mn-lt"/>
                <a:ea typeface="Calibri" panose="020F0502020204030204" pitchFamily="34" charset="0"/>
              </a:rPr>
              <a:t>FREYA</a:t>
            </a:r>
            <a:r>
              <a:rPr lang="en-GB" sz="1400" dirty="0">
                <a:latin typeface="+mn-lt"/>
                <a:ea typeface="Calibri" panose="020F0502020204030204" pitchFamily="34" charset="0"/>
              </a:rPr>
              <a:t> </a:t>
            </a:r>
            <a:r>
              <a:rPr lang="en-GB" sz="1400" dirty="0">
                <a:latin typeface="+mn-lt"/>
                <a:ea typeface="Calibri" panose="020F0502020204030204" pitchFamily="34" charset="0"/>
                <a:hlinkClick r:id="rId7"/>
              </a:rPr>
              <a:t>https://www.project-freya.eu/en</a:t>
            </a:r>
            <a:r>
              <a:rPr lang="en-GB" sz="1400" dirty="0">
                <a:latin typeface="+mn-lt"/>
                <a:ea typeface="Calibri" panose="020F0502020204030204" pitchFamily="34" charset="0"/>
              </a:rPr>
              <a:t> (accessed 19th Oct 2020)</a:t>
            </a:r>
          </a:p>
          <a:p>
            <a:pPr marL="285750" indent="-285750">
              <a:buFont typeface="Arial" panose="020B0604020202020204" pitchFamily="34" charset="0"/>
              <a:buChar char="•"/>
            </a:pPr>
            <a:endParaRPr lang="en-US" altLang="nl-NL" sz="1400" dirty="0">
              <a:cs typeface="Arial" panose="020B0604020202020204" pitchFamily="34" charset="0"/>
            </a:endParaRPr>
          </a:p>
          <a:p>
            <a:pPr marL="285750" indent="-285750" eaLnBrk="1" hangingPunct="1">
              <a:spcBef>
                <a:spcPct val="20000"/>
              </a:spcBef>
              <a:buFont typeface="Arial" panose="020B0604020202020204" pitchFamily="34" charset="0"/>
              <a:buChar char="•"/>
            </a:pPr>
            <a:endParaRPr lang="en-US" altLang="nl-NL" sz="1400" dirty="0">
              <a:cs typeface="Arial" panose="020B0604020202020204" pitchFamily="34" charset="0"/>
            </a:endParaRPr>
          </a:p>
          <a:p>
            <a:pPr eaLnBrk="1" hangingPunct="1">
              <a:spcBef>
                <a:spcPct val="20000"/>
              </a:spcBef>
              <a:buFont typeface="Arial" panose="020B0604020202020204" pitchFamily="34" charset="0"/>
              <a:buNone/>
            </a:pPr>
            <a:endParaRPr lang="en-US" altLang="nl-NL" sz="1400" dirty="0">
              <a:solidFill>
                <a:srgbClr val="898989"/>
              </a:solidFill>
              <a:cs typeface="Arial" panose="020B0604020202020204" pitchFamily="34" charset="0"/>
            </a:endParaRPr>
          </a:p>
          <a:p>
            <a:pPr eaLnBrk="1" hangingPunct="1">
              <a:spcBef>
                <a:spcPct val="20000"/>
              </a:spcBef>
              <a:buFont typeface="Arial" panose="020B0604020202020204" pitchFamily="34" charset="0"/>
              <a:buNone/>
            </a:pPr>
            <a:endParaRPr lang="en-US" altLang="nl-NL" sz="2800" dirty="0">
              <a:solidFill>
                <a:srgbClr val="898989"/>
              </a:solidFill>
              <a:cs typeface="Arial" panose="020B0604020202020204" pitchFamily="34" charset="0"/>
            </a:endParaRPr>
          </a:p>
          <a:p>
            <a:pPr eaLnBrk="1" hangingPunct="1">
              <a:spcBef>
                <a:spcPct val="20000"/>
              </a:spcBef>
              <a:buFont typeface="Arial" panose="020B0604020202020204" pitchFamily="34" charset="0"/>
              <a:buNone/>
            </a:pPr>
            <a:endParaRPr lang="en-US" altLang="nl-NL" sz="2800" dirty="0">
              <a:solidFill>
                <a:srgbClr val="898989"/>
              </a:solidFill>
              <a:cs typeface="Arial" panose="020B0604020202020204" pitchFamily="34" charset="0"/>
            </a:endParaRPr>
          </a:p>
          <a:p>
            <a:pPr eaLnBrk="1" hangingPunct="1">
              <a:spcBef>
                <a:spcPct val="20000"/>
              </a:spcBef>
              <a:buFont typeface="Arial" panose="020B0604020202020204" pitchFamily="34" charset="0"/>
              <a:buNone/>
            </a:pPr>
            <a:endParaRPr lang="en-US" altLang="nl-NL" sz="2800" dirty="0">
              <a:solidFill>
                <a:srgbClr val="898989"/>
              </a:solidFill>
              <a:cs typeface="Arial" panose="020B0604020202020204" pitchFamily="34" charset="0"/>
            </a:endParaRPr>
          </a:p>
          <a:p>
            <a:pPr eaLnBrk="1" hangingPunct="1">
              <a:spcBef>
                <a:spcPct val="20000"/>
              </a:spcBef>
              <a:buFont typeface="Arial" panose="020B0604020202020204" pitchFamily="34" charset="0"/>
              <a:buNone/>
            </a:pPr>
            <a:endParaRPr lang="en-US" altLang="nl-NL" sz="2800" dirty="0">
              <a:solidFill>
                <a:srgbClr val="898989"/>
              </a:solidFill>
              <a:cs typeface="Arial" panose="020B0604020202020204" pitchFamily="34" charset="0"/>
            </a:endParaRPr>
          </a:p>
          <a:p>
            <a:pPr eaLnBrk="1" hangingPunct="1">
              <a:spcBef>
                <a:spcPct val="20000"/>
              </a:spcBef>
              <a:buFont typeface="Arial" panose="020B0604020202020204" pitchFamily="34" charset="0"/>
              <a:buNone/>
            </a:pPr>
            <a:endParaRPr lang="en-US" altLang="nl-NL" sz="2800" dirty="0">
              <a:solidFill>
                <a:srgbClr val="898989"/>
              </a:solidFill>
              <a:cs typeface="Arial" panose="020B0604020202020204" pitchFamily="34" charset="0"/>
            </a:endParaRPr>
          </a:p>
          <a:p>
            <a:pPr eaLnBrk="1" hangingPunct="1">
              <a:spcBef>
                <a:spcPct val="20000"/>
              </a:spcBef>
              <a:buFont typeface="Arial" panose="020B0604020202020204" pitchFamily="34" charset="0"/>
              <a:buNone/>
            </a:pPr>
            <a:endParaRPr lang="en-GB" altLang="nl-NL" sz="3200" dirty="0">
              <a:solidFill>
                <a:srgbClr val="898989"/>
              </a:solidFill>
              <a:latin typeface="Calibri" panose="020F0502020204030204" pitchFamily="34" charset="0"/>
            </a:endParaRPr>
          </a:p>
        </p:txBody>
      </p:sp>
    </p:spTree>
    <p:extLst>
      <p:ext uri="{BB962C8B-B14F-4D97-AF65-F5344CB8AC3E}">
        <p14:creationId xmlns:p14="http://schemas.microsoft.com/office/powerpoint/2010/main" val="12743027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ubtitle 4"/>
          <p:cNvSpPr txBox="1">
            <a:spLocks/>
          </p:cNvSpPr>
          <p:nvPr/>
        </p:nvSpPr>
        <p:spPr bwMode="auto">
          <a:xfrm>
            <a:off x="2125663" y="683219"/>
            <a:ext cx="7772400" cy="8654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buFont typeface="Arial" panose="020B0604020202020204" pitchFamily="34" charset="0"/>
              <a:buNone/>
            </a:pPr>
            <a:r>
              <a:rPr lang="en-US" altLang="nl-NL" sz="2800" dirty="0">
                <a:solidFill>
                  <a:schemeClr val="tx2"/>
                </a:solidFill>
                <a:cs typeface="Arial" panose="020B0604020202020204" pitchFamily="34" charset="0"/>
              </a:rPr>
              <a:t>Links to referenced articles, blogs, projects (3)</a:t>
            </a:r>
          </a:p>
          <a:p>
            <a:pPr eaLnBrk="1" hangingPunct="1">
              <a:spcBef>
                <a:spcPct val="20000"/>
              </a:spcBef>
              <a:buFont typeface="Arial" panose="020B0604020202020204" pitchFamily="34" charset="0"/>
              <a:buNone/>
            </a:pPr>
            <a:endParaRPr lang="en-US" altLang="nl-NL" sz="1400" dirty="0">
              <a:latin typeface="+mn-lt"/>
              <a:cs typeface="Arial" panose="020B0604020202020204" pitchFamily="34" charset="0"/>
            </a:endParaRPr>
          </a:p>
          <a:p>
            <a:pPr eaLnBrk="1" hangingPunct="1">
              <a:buFont typeface="Arial" panose="020B0604020202020204" pitchFamily="34" charset="0"/>
              <a:buNone/>
            </a:pPr>
            <a:r>
              <a:rPr lang="en-US" altLang="nl-NL" sz="1400" dirty="0">
                <a:latin typeface="+mn-lt"/>
                <a:cs typeface="Arial" panose="020B0604020202020204" pitchFamily="34" charset="0"/>
              </a:rPr>
              <a:t>Slide 12</a:t>
            </a:r>
          </a:p>
          <a:p>
            <a:pPr marL="285750" indent="-285750" eaLnBrk="1" hangingPunct="1">
              <a:buFont typeface="Arial" panose="020B0604020202020204" pitchFamily="34" charset="0"/>
              <a:buChar char="•"/>
            </a:pPr>
            <a:r>
              <a:rPr lang="en-US" altLang="nl-NL" sz="1400" dirty="0">
                <a:latin typeface="+mn-lt"/>
                <a:cs typeface="Arial" panose="020B0604020202020204" pitchFamily="34" charset="0"/>
              </a:rPr>
              <a:t>Evans, Jason. 2020. </a:t>
            </a:r>
            <a:r>
              <a:rPr lang="en-US" altLang="nl-NL" sz="1400" i="1" dirty="0">
                <a:latin typeface="+mn-lt"/>
                <a:cs typeface="Arial" panose="020B0604020202020204" pitchFamily="34" charset="0"/>
              </a:rPr>
              <a:t>Creating and Enriching Linked Data with </a:t>
            </a:r>
            <a:r>
              <a:rPr lang="en-US" altLang="nl-NL" sz="1400" i="1" dirty="0" err="1">
                <a:latin typeface="+mn-lt"/>
                <a:cs typeface="Arial" panose="020B0604020202020204" pitchFamily="34" charset="0"/>
              </a:rPr>
              <a:t>Wikidata</a:t>
            </a:r>
            <a:r>
              <a:rPr lang="en-US" altLang="nl-NL" sz="1400" i="1" dirty="0">
                <a:latin typeface="+mn-lt"/>
                <a:cs typeface="Arial" panose="020B0604020202020204" pitchFamily="34" charset="0"/>
              </a:rPr>
              <a:t>.</a:t>
            </a:r>
            <a:r>
              <a:rPr lang="en-US" altLang="nl-NL" sz="1400" dirty="0">
                <a:latin typeface="+mn-lt"/>
                <a:cs typeface="Arial" panose="020B0604020202020204" pitchFamily="34" charset="0"/>
              </a:rPr>
              <a:t> CILIP Metadata &amp; Discovery Group conference 2020. </a:t>
            </a:r>
            <a:r>
              <a:rPr lang="en-US" altLang="nl-NL" sz="1400" dirty="0">
                <a:latin typeface="+mn-lt"/>
                <a:cs typeface="Arial" panose="020B0604020202020204" pitchFamily="34" charset="0"/>
                <a:hlinkClick r:id="rId3"/>
              </a:rPr>
              <a:t>https://www.youtube.com/watch?v=RApW2x4KJfw</a:t>
            </a:r>
            <a:r>
              <a:rPr lang="en-US" altLang="nl-NL" sz="1400" dirty="0">
                <a:latin typeface="+mn-lt"/>
                <a:cs typeface="Arial" panose="020B0604020202020204" pitchFamily="34" charset="0"/>
              </a:rPr>
              <a:t> (accessed 19th Oct 2020)</a:t>
            </a:r>
          </a:p>
          <a:p>
            <a:pPr marL="285750" indent="-285750" eaLnBrk="1" hangingPunct="1">
              <a:buFont typeface="Arial" panose="020B0604020202020204" pitchFamily="34" charset="0"/>
              <a:buChar char="•"/>
            </a:pPr>
            <a:r>
              <a:rPr lang="en-US" altLang="nl-NL" sz="1400" dirty="0">
                <a:latin typeface="+mn-lt"/>
                <a:cs typeface="Arial" panose="020B0604020202020204" pitchFamily="34" charset="0"/>
              </a:rPr>
              <a:t>Poulter, Martin. 2019. </a:t>
            </a:r>
            <a:r>
              <a:rPr lang="en-US" altLang="nl-NL" sz="1400" i="1" dirty="0" err="1">
                <a:latin typeface="+mn-lt"/>
                <a:cs typeface="Arial" panose="020B0604020202020204" pitchFamily="34" charset="0"/>
              </a:rPr>
              <a:t>Wikidata</a:t>
            </a:r>
            <a:r>
              <a:rPr lang="en-US" altLang="nl-NL" sz="1400" i="1" dirty="0">
                <a:latin typeface="+mn-lt"/>
                <a:cs typeface="Arial" panose="020B0604020202020204" pitchFamily="34" charset="0"/>
              </a:rPr>
              <a:t>: GLAM/Oxford.</a:t>
            </a:r>
            <a:r>
              <a:rPr lang="en-US" altLang="nl-NL" sz="1400" dirty="0">
                <a:latin typeface="+mn-lt"/>
                <a:cs typeface="Arial" panose="020B0604020202020204" pitchFamily="34" charset="0"/>
              </a:rPr>
              <a:t> </a:t>
            </a:r>
            <a:r>
              <a:rPr lang="en-US" altLang="nl-NL" sz="1400" dirty="0" err="1">
                <a:latin typeface="+mn-lt"/>
                <a:cs typeface="Arial" panose="020B0604020202020204" pitchFamily="34" charset="0"/>
              </a:rPr>
              <a:t>Wikidata</a:t>
            </a:r>
            <a:r>
              <a:rPr lang="en-US" altLang="nl-NL" sz="1400" dirty="0">
                <a:latin typeface="+mn-lt"/>
                <a:cs typeface="Arial" panose="020B0604020202020204" pitchFamily="34" charset="0"/>
              </a:rPr>
              <a:t>. </a:t>
            </a:r>
            <a:r>
              <a:rPr lang="en-US" altLang="nl-NL" sz="1400" dirty="0">
                <a:latin typeface="+mn-lt"/>
                <a:cs typeface="Arial" panose="020B0604020202020204" pitchFamily="34" charset="0"/>
                <a:hlinkClick r:id="rId4"/>
              </a:rPr>
              <a:t>https://www.wikidata.org/wiki/Wikidata:GLAM/Oxford</a:t>
            </a:r>
            <a:r>
              <a:rPr lang="en-US" altLang="nl-NL" sz="1400" dirty="0">
                <a:latin typeface="+mn-lt"/>
                <a:cs typeface="Arial" panose="020B0604020202020204" pitchFamily="34" charset="0"/>
              </a:rPr>
              <a:t> (accessed 19th Oct 2020)</a:t>
            </a:r>
          </a:p>
          <a:p>
            <a:pPr marL="285750" indent="-285750" eaLnBrk="1" hangingPunct="1">
              <a:buFont typeface="Arial" panose="020B0604020202020204" pitchFamily="34" charset="0"/>
              <a:buChar char="•"/>
            </a:pPr>
            <a:r>
              <a:rPr lang="en-US" altLang="nl-NL" sz="1400" dirty="0">
                <a:latin typeface="+mn-lt"/>
                <a:cs typeface="Arial" panose="020B0604020202020204" pitchFamily="34" charset="0"/>
              </a:rPr>
              <a:t>Poulter, Martin and Nick Sheppard. 2020</a:t>
            </a:r>
            <a:r>
              <a:rPr lang="en-US" altLang="nl-NL" sz="1400" i="1" dirty="0">
                <a:latin typeface="+mn-lt"/>
                <a:cs typeface="Arial" panose="020B0604020202020204" pitchFamily="34" charset="0"/>
              </a:rPr>
              <a:t>. Wikimedia and Universities: Contributing to the Global Commons in the Age of Disinformation.</a:t>
            </a:r>
            <a:r>
              <a:rPr lang="en-US" altLang="nl-NL" sz="1400" dirty="0">
                <a:latin typeface="+mn-lt"/>
                <a:cs typeface="Arial" panose="020B0604020202020204" pitchFamily="34" charset="0"/>
              </a:rPr>
              <a:t> Insights 33 (1): 14. </a:t>
            </a:r>
            <a:r>
              <a:rPr lang="en-GB" sz="1400" dirty="0">
                <a:solidFill>
                  <a:srgbClr val="364582"/>
                </a:solidFill>
                <a:latin typeface="Merriweather"/>
                <a:hlinkClick r:id="rId5"/>
              </a:rPr>
              <a:t>http://doi.org/10.1629/uksg.509</a:t>
            </a:r>
            <a:r>
              <a:rPr lang="en-GB" sz="1400" dirty="0">
                <a:solidFill>
                  <a:srgbClr val="364582"/>
                </a:solidFill>
                <a:latin typeface="Merriweather"/>
              </a:rPr>
              <a:t> </a:t>
            </a:r>
            <a:r>
              <a:rPr lang="en-GB" sz="1400" dirty="0">
                <a:latin typeface="Merriweather"/>
              </a:rPr>
              <a:t>(accessed 19th Oct 2020)</a:t>
            </a:r>
          </a:p>
          <a:p>
            <a:pPr marL="285750" indent="-285750" eaLnBrk="1" hangingPunct="1">
              <a:buFont typeface="Arial" panose="020B0604020202020204" pitchFamily="34" charset="0"/>
              <a:buChar char="•"/>
            </a:pPr>
            <a:r>
              <a:rPr lang="en-GB" altLang="nl-NL" sz="1400" dirty="0">
                <a:latin typeface="Merriweather"/>
                <a:cs typeface="Arial" panose="020B0604020202020204" pitchFamily="34" charset="0"/>
              </a:rPr>
              <a:t>Sheppard, Nick. 2019. </a:t>
            </a:r>
            <a:r>
              <a:rPr lang="en-GB" altLang="nl-NL" sz="1400" i="1" dirty="0">
                <a:latin typeface="Merriweather"/>
                <a:cs typeface="Arial" panose="020B0604020202020204" pitchFamily="34" charset="0"/>
              </a:rPr>
              <a:t>Wikimedia in Universities.</a:t>
            </a:r>
            <a:r>
              <a:rPr lang="en-GB" altLang="nl-NL" sz="1400" dirty="0">
                <a:latin typeface="Merriweather"/>
                <a:cs typeface="Arial" panose="020B0604020202020204" pitchFamily="34" charset="0"/>
              </a:rPr>
              <a:t> Leeds University Library blog, 1 Feb 2019. </a:t>
            </a:r>
            <a:r>
              <a:rPr lang="en-GB" altLang="nl-NL" sz="1400" dirty="0">
                <a:latin typeface="Merriweather"/>
                <a:cs typeface="Arial" panose="020B0604020202020204" pitchFamily="34" charset="0"/>
                <a:hlinkClick r:id="rId6"/>
              </a:rPr>
              <a:t>https://leedsunilibrary.wordpress.com/2019/02/01/wikimedia-in-universities/</a:t>
            </a:r>
            <a:r>
              <a:rPr lang="en-GB" altLang="nl-NL" sz="1400" dirty="0">
                <a:latin typeface="Merriweather"/>
                <a:cs typeface="Arial" panose="020B0604020202020204" pitchFamily="34" charset="0"/>
              </a:rPr>
              <a:t> (accessed 19th Oct 2020)</a:t>
            </a:r>
            <a:endParaRPr lang="en-US" altLang="nl-NL" sz="1400" dirty="0">
              <a:latin typeface="+mn-lt"/>
              <a:cs typeface="Arial" panose="020B0604020202020204" pitchFamily="34" charset="0"/>
            </a:endParaRPr>
          </a:p>
          <a:p>
            <a:pPr marL="285750" indent="-285750" eaLnBrk="1" hangingPunct="1">
              <a:buFont typeface="Arial" panose="020B0604020202020204" pitchFamily="34" charset="0"/>
              <a:buChar char="•"/>
            </a:pPr>
            <a:r>
              <a:rPr lang="en-US" altLang="nl-NL" sz="1400" dirty="0">
                <a:latin typeface="+mn-lt"/>
                <a:cs typeface="Arial" panose="020B0604020202020204" pitchFamily="34" charset="0"/>
              </a:rPr>
              <a:t>Wikimedia UK and the University of Edinburgh. 2020. </a:t>
            </a:r>
            <a:r>
              <a:rPr lang="en-US" altLang="nl-NL" sz="1400" i="1" dirty="0">
                <a:latin typeface="+mn-lt"/>
                <a:cs typeface="Arial" panose="020B0604020202020204" pitchFamily="34" charset="0"/>
              </a:rPr>
              <a:t>Wikimedia in Education. </a:t>
            </a:r>
            <a:r>
              <a:rPr lang="en-US" altLang="nl-NL" sz="1400" dirty="0">
                <a:latin typeface="+mn-lt"/>
                <a:cs typeface="Arial" panose="020B0604020202020204" pitchFamily="34" charset="0"/>
                <a:hlinkClick r:id="rId7"/>
              </a:rPr>
              <a:t>https://open.ed.ac.uk/wikimedia-in-education/</a:t>
            </a:r>
            <a:r>
              <a:rPr lang="en-US" altLang="nl-NL" sz="1400" dirty="0">
                <a:latin typeface="+mn-lt"/>
                <a:cs typeface="Arial" panose="020B0604020202020204" pitchFamily="34" charset="0"/>
              </a:rPr>
              <a:t> (accessed 19th October 2020)</a:t>
            </a:r>
          </a:p>
          <a:p>
            <a:pPr marL="285750" indent="-285750" eaLnBrk="1" hangingPunct="1">
              <a:buFont typeface="Arial" panose="020B0604020202020204" pitchFamily="34" charset="0"/>
              <a:buChar char="•"/>
            </a:pPr>
            <a:r>
              <a:rPr lang="en-US" altLang="nl-NL" sz="1400" dirty="0" err="1">
                <a:latin typeface="+mn-lt"/>
                <a:cs typeface="Arial" panose="020B0604020202020204" pitchFamily="34" charset="0"/>
              </a:rPr>
              <a:t>Pim</a:t>
            </a:r>
            <a:r>
              <a:rPr lang="en-US" altLang="nl-NL" sz="1400" dirty="0">
                <a:latin typeface="+mn-lt"/>
                <a:cs typeface="Arial" panose="020B0604020202020204" pitchFamily="34" charset="0"/>
              </a:rPr>
              <a:t>, Harrison. 2020. </a:t>
            </a:r>
            <a:r>
              <a:rPr lang="en-US" altLang="nl-NL" sz="1400" i="1" dirty="0">
                <a:latin typeface="+mn-lt"/>
                <a:cs typeface="Arial" panose="020B0604020202020204" pitchFamily="34" charset="0"/>
              </a:rPr>
              <a:t>Concepts, </a:t>
            </a:r>
            <a:r>
              <a:rPr lang="en-US" altLang="nl-NL" sz="1400" i="1" dirty="0" err="1">
                <a:latin typeface="+mn-lt"/>
                <a:cs typeface="Arial" panose="020B0604020202020204" pitchFamily="34" charset="0"/>
              </a:rPr>
              <a:t>Wikidata</a:t>
            </a:r>
            <a:r>
              <a:rPr lang="en-US" altLang="nl-NL" sz="1400" i="1" dirty="0">
                <a:latin typeface="+mn-lt"/>
                <a:cs typeface="Arial" panose="020B0604020202020204" pitchFamily="34" charset="0"/>
              </a:rPr>
              <a:t> etc.</a:t>
            </a:r>
            <a:r>
              <a:rPr lang="en-US" altLang="nl-NL" sz="1400" dirty="0">
                <a:latin typeface="+mn-lt"/>
                <a:cs typeface="Arial" panose="020B0604020202020204" pitchFamily="34" charset="0"/>
              </a:rPr>
              <a:t> </a:t>
            </a:r>
            <a:r>
              <a:rPr lang="en-US" altLang="nl-NL" sz="1400" dirty="0" err="1">
                <a:latin typeface="+mn-lt"/>
                <a:cs typeface="Arial" panose="020B0604020202020204" pitchFamily="34" charset="0"/>
              </a:rPr>
              <a:t>Wikidata</a:t>
            </a:r>
            <a:r>
              <a:rPr lang="en-US" altLang="nl-NL" sz="1400" dirty="0">
                <a:latin typeface="+mn-lt"/>
                <a:cs typeface="Arial" panose="020B0604020202020204" pitchFamily="34" charset="0"/>
              </a:rPr>
              <a:t> and Cultural Heritage Collections, Science Museum Heritage Connector webinar. 19</a:t>
            </a:r>
            <a:r>
              <a:rPr lang="en-US" altLang="nl-NL" sz="1400" baseline="30000" dirty="0">
                <a:latin typeface="+mn-lt"/>
                <a:cs typeface="Arial" panose="020B0604020202020204" pitchFamily="34" charset="0"/>
              </a:rPr>
              <a:t>th</a:t>
            </a:r>
            <a:r>
              <a:rPr lang="en-US" altLang="nl-NL" sz="1400" dirty="0">
                <a:latin typeface="+mn-lt"/>
                <a:cs typeface="Arial" panose="020B0604020202020204" pitchFamily="34" charset="0"/>
              </a:rPr>
              <a:t> Jun 2020. </a:t>
            </a:r>
            <a:r>
              <a:rPr lang="en-US" altLang="nl-NL" sz="1400" dirty="0">
                <a:latin typeface="+mn-lt"/>
                <a:cs typeface="Arial" panose="020B0604020202020204" pitchFamily="34" charset="0"/>
                <a:hlinkClick r:id="rId8"/>
              </a:rPr>
              <a:t>https://www.youtube.com/watch?v=kZGcnL8gI6Y</a:t>
            </a:r>
            <a:r>
              <a:rPr lang="en-US" altLang="nl-NL" sz="1400" dirty="0">
                <a:latin typeface="+mn-lt"/>
                <a:cs typeface="Arial" panose="020B0604020202020204" pitchFamily="34" charset="0"/>
              </a:rPr>
              <a:t> (accessed 19th Oct 2020)</a:t>
            </a:r>
          </a:p>
          <a:p>
            <a:pPr eaLnBrk="1" hangingPunct="1">
              <a:spcBef>
                <a:spcPct val="20000"/>
              </a:spcBef>
              <a:buFont typeface="Arial" panose="020B0604020202020204" pitchFamily="34" charset="0"/>
              <a:buNone/>
            </a:pPr>
            <a:endParaRPr lang="en-US" altLang="nl-NL" sz="1400" dirty="0">
              <a:latin typeface="+mn-lt"/>
              <a:cs typeface="Arial" panose="020B0604020202020204" pitchFamily="34" charset="0"/>
            </a:endParaRPr>
          </a:p>
          <a:p>
            <a:pPr eaLnBrk="1" hangingPunct="1">
              <a:spcBef>
                <a:spcPct val="20000"/>
              </a:spcBef>
            </a:pPr>
            <a:endParaRPr lang="en-US" altLang="nl-NL" sz="1400" dirty="0">
              <a:cs typeface="Arial" panose="020B0604020202020204" pitchFamily="34" charset="0"/>
            </a:endParaRPr>
          </a:p>
          <a:p>
            <a:pPr marL="285750" indent="-285750" eaLnBrk="1" hangingPunct="1">
              <a:spcBef>
                <a:spcPct val="20000"/>
              </a:spcBef>
              <a:buFont typeface="Arial" panose="020B0604020202020204" pitchFamily="34" charset="0"/>
              <a:buChar char="•"/>
            </a:pPr>
            <a:endParaRPr lang="en-US" altLang="nl-NL" sz="1400" dirty="0">
              <a:cs typeface="Arial" panose="020B0604020202020204" pitchFamily="34" charset="0"/>
            </a:endParaRPr>
          </a:p>
          <a:p>
            <a:pPr eaLnBrk="1" hangingPunct="1">
              <a:spcBef>
                <a:spcPct val="20000"/>
              </a:spcBef>
              <a:buFont typeface="Arial" panose="020B0604020202020204" pitchFamily="34" charset="0"/>
              <a:buNone/>
            </a:pPr>
            <a:endParaRPr lang="en-US" altLang="nl-NL" sz="1400" dirty="0">
              <a:solidFill>
                <a:srgbClr val="898989"/>
              </a:solidFill>
              <a:cs typeface="Arial" panose="020B0604020202020204" pitchFamily="34" charset="0"/>
            </a:endParaRPr>
          </a:p>
          <a:p>
            <a:pPr eaLnBrk="1" hangingPunct="1">
              <a:spcBef>
                <a:spcPct val="20000"/>
              </a:spcBef>
              <a:buFont typeface="Arial" panose="020B0604020202020204" pitchFamily="34" charset="0"/>
              <a:buNone/>
            </a:pPr>
            <a:endParaRPr lang="en-US" altLang="nl-NL" sz="2800" dirty="0">
              <a:solidFill>
                <a:srgbClr val="898989"/>
              </a:solidFill>
              <a:cs typeface="Arial" panose="020B0604020202020204" pitchFamily="34" charset="0"/>
            </a:endParaRPr>
          </a:p>
          <a:p>
            <a:pPr eaLnBrk="1" hangingPunct="1">
              <a:spcBef>
                <a:spcPct val="20000"/>
              </a:spcBef>
              <a:buFont typeface="Arial" panose="020B0604020202020204" pitchFamily="34" charset="0"/>
              <a:buNone/>
            </a:pPr>
            <a:endParaRPr lang="en-US" altLang="nl-NL" sz="2800" dirty="0">
              <a:solidFill>
                <a:srgbClr val="898989"/>
              </a:solidFill>
              <a:cs typeface="Arial" panose="020B0604020202020204" pitchFamily="34" charset="0"/>
            </a:endParaRPr>
          </a:p>
          <a:p>
            <a:pPr eaLnBrk="1" hangingPunct="1">
              <a:spcBef>
                <a:spcPct val="20000"/>
              </a:spcBef>
              <a:buFont typeface="Arial" panose="020B0604020202020204" pitchFamily="34" charset="0"/>
              <a:buNone/>
            </a:pPr>
            <a:endParaRPr lang="en-US" altLang="nl-NL" sz="2800" dirty="0">
              <a:solidFill>
                <a:srgbClr val="898989"/>
              </a:solidFill>
              <a:cs typeface="Arial" panose="020B0604020202020204" pitchFamily="34" charset="0"/>
            </a:endParaRPr>
          </a:p>
          <a:p>
            <a:pPr eaLnBrk="1" hangingPunct="1">
              <a:spcBef>
                <a:spcPct val="20000"/>
              </a:spcBef>
              <a:buFont typeface="Arial" panose="020B0604020202020204" pitchFamily="34" charset="0"/>
              <a:buNone/>
            </a:pPr>
            <a:endParaRPr lang="en-US" altLang="nl-NL" sz="2800" dirty="0">
              <a:solidFill>
                <a:srgbClr val="898989"/>
              </a:solidFill>
              <a:cs typeface="Arial" panose="020B0604020202020204" pitchFamily="34" charset="0"/>
            </a:endParaRPr>
          </a:p>
          <a:p>
            <a:pPr eaLnBrk="1" hangingPunct="1">
              <a:spcBef>
                <a:spcPct val="20000"/>
              </a:spcBef>
              <a:buFont typeface="Arial" panose="020B0604020202020204" pitchFamily="34" charset="0"/>
              <a:buNone/>
            </a:pPr>
            <a:endParaRPr lang="en-US" altLang="nl-NL" sz="2800" dirty="0">
              <a:solidFill>
                <a:srgbClr val="898989"/>
              </a:solidFill>
              <a:cs typeface="Arial" panose="020B0604020202020204" pitchFamily="34" charset="0"/>
            </a:endParaRPr>
          </a:p>
          <a:p>
            <a:pPr eaLnBrk="1" hangingPunct="1">
              <a:spcBef>
                <a:spcPct val="20000"/>
              </a:spcBef>
              <a:buFont typeface="Arial" panose="020B0604020202020204" pitchFamily="34" charset="0"/>
              <a:buNone/>
            </a:pPr>
            <a:endParaRPr lang="en-GB" altLang="nl-NL" sz="3200" dirty="0">
              <a:solidFill>
                <a:srgbClr val="898989"/>
              </a:solidFill>
              <a:latin typeface="Calibri" panose="020F0502020204030204" pitchFamily="34" charset="0"/>
            </a:endParaRPr>
          </a:p>
        </p:txBody>
      </p:sp>
    </p:spTree>
    <p:extLst>
      <p:ext uri="{BB962C8B-B14F-4D97-AF65-F5344CB8AC3E}">
        <p14:creationId xmlns:p14="http://schemas.microsoft.com/office/powerpoint/2010/main" val="11726424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ubtitle 4"/>
          <p:cNvSpPr txBox="1">
            <a:spLocks/>
          </p:cNvSpPr>
          <p:nvPr/>
        </p:nvSpPr>
        <p:spPr bwMode="auto">
          <a:xfrm>
            <a:off x="2125663" y="683219"/>
            <a:ext cx="7772400" cy="938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buFont typeface="Arial" panose="020B0604020202020204" pitchFamily="34" charset="0"/>
              <a:buNone/>
            </a:pPr>
            <a:r>
              <a:rPr lang="en-US" altLang="nl-NL" sz="2800" dirty="0">
                <a:solidFill>
                  <a:schemeClr val="tx2"/>
                </a:solidFill>
                <a:cs typeface="Arial" panose="020B0604020202020204" pitchFamily="34" charset="0"/>
              </a:rPr>
              <a:t>Links to referenced articles, blogs, projects (4)</a:t>
            </a:r>
          </a:p>
          <a:p>
            <a:pPr eaLnBrk="1" hangingPunct="1">
              <a:spcBef>
                <a:spcPct val="20000"/>
              </a:spcBef>
              <a:buFont typeface="Arial" panose="020B0604020202020204" pitchFamily="34" charset="0"/>
              <a:buNone/>
            </a:pPr>
            <a:endParaRPr lang="en-US" altLang="nl-NL" sz="1400" dirty="0">
              <a:solidFill>
                <a:schemeClr val="tx2"/>
              </a:solidFill>
              <a:cs typeface="Arial" panose="020B0604020202020204" pitchFamily="34" charset="0"/>
            </a:endParaRPr>
          </a:p>
          <a:p>
            <a:pPr eaLnBrk="1" hangingPunct="1">
              <a:buFont typeface="Arial" panose="020B0604020202020204" pitchFamily="34" charset="0"/>
              <a:buNone/>
            </a:pPr>
            <a:r>
              <a:rPr lang="en-US" altLang="nl-NL" sz="1400" dirty="0">
                <a:latin typeface="+mn-lt"/>
                <a:cs typeface="Arial" panose="020B0604020202020204" pitchFamily="34" charset="0"/>
              </a:rPr>
              <a:t>Slide 13</a:t>
            </a:r>
          </a:p>
          <a:p>
            <a:pPr marL="285750" indent="-285750" eaLnBrk="1" hangingPunct="1">
              <a:buFont typeface="Arial" panose="020B0604020202020204" pitchFamily="34" charset="0"/>
              <a:buChar char="•"/>
            </a:pPr>
            <a:r>
              <a:rPr lang="en-US" altLang="nl-NL" sz="1400" dirty="0">
                <a:latin typeface="+mn-lt"/>
                <a:cs typeface="Arial" panose="020B0604020202020204" pitchFamily="34" charset="0"/>
              </a:rPr>
              <a:t>IFLA. 2020. </a:t>
            </a:r>
            <a:r>
              <a:rPr lang="en-US" altLang="nl-NL" sz="1400" i="1" dirty="0" err="1">
                <a:latin typeface="+mn-lt"/>
                <a:cs typeface="Arial" panose="020B0604020202020204" pitchFamily="34" charset="0"/>
              </a:rPr>
              <a:t>WikiCite</a:t>
            </a:r>
            <a:r>
              <a:rPr lang="en-US" altLang="nl-NL" sz="1400" i="1" dirty="0">
                <a:latin typeface="+mn-lt"/>
                <a:cs typeface="Arial" panose="020B0604020202020204" pitchFamily="34" charset="0"/>
              </a:rPr>
              <a:t> Discussion Series. </a:t>
            </a:r>
            <a:r>
              <a:rPr lang="en-US" altLang="nl-NL" sz="1400" dirty="0">
                <a:latin typeface="+mn-lt"/>
                <a:cs typeface="Arial" panose="020B0604020202020204" pitchFamily="34" charset="0"/>
                <a:hlinkClick r:id="rId3"/>
              </a:rPr>
              <a:t>https://www.youtube.com/playlist?list=PLV81siTMahbsjakNDIdFwbIvdyNqwRNPo</a:t>
            </a:r>
            <a:r>
              <a:rPr lang="en-US" altLang="nl-NL" sz="1400" dirty="0">
                <a:latin typeface="+mn-lt"/>
                <a:cs typeface="Arial" panose="020B0604020202020204" pitchFamily="34" charset="0"/>
              </a:rPr>
              <a:t>  (accessed 19th Oct 2020)</a:t>
            </a:r>
          </a:p>
          <a:p>
            <a:pPr marL="285750" indent="-285750" eaLnBrk="1" hangingPunct="1">
              <a:buFont typeface="Arial" panose="020B0604020202020204" pitchFamily="34" charset="0"/>
              <a:buChar char="•"/>
            </a:pPr>
            <a:r>
              <a:rPr lang="en-GB" sz="1400" dirty="0" err="1">
                <a:solidFill>
                  <a:srgbClr val="212121"/>
                </a:solidFill>
                <a:latin typeface="+mn-lt"/>
              </a:rPr>
              <a:t>Cataloging</a:t>
            </a:r>
            <a:r>
              <a:rPr lang="en-GB" sz="1400" dirty="0">
                <a:solidFill>
                  <a:srgbClr val="212121"/>
                </a:solidFill>
                <a:latin typeface="+mn-lt"/>
              </a:rPr>
              <a:t> Ethics Steering Committee. </a:t>
            </a:r>
            <a:r>
              <a:rPr lang="en-US" altLang="nl-NL" sz="1400" i="1" dirty="0">
                <a:latin typeface="+mn-lt"/>
                <a:cs typeface="Arial" panose="020B0604020202020204" pitchFamily="34" charset="0"/>
              </a:rPr>
              <a:t>A code of ethics for catalogers.</a:t>
            </a:r>
            <a:r>
              <a:rPr lang="en-US" altLang="nl-NL" sz="1400" dirty="0">
                <a:latin typeface="+mn-lt"/>
                <a:cs typeface="Arial" panose="020B0604020202020204" pitchFamily="34" charset="0"/>
              </a:rPr>
              <a:t> </a:t>
            </a:r>
            <a:r>
              <a:rPr lang="en-US" altLang="nl-NL" sz="1400" dirty="0">
                <a:latin typeface="+mn-lt"/>
                <a:cs typeface="Arial" panose="020B0604020202020204" pitchFamily="34" charset="0"/>
                <a:hlinkClick r:id="rId4"/>
              </a:rPr>
              <a:t>https://sites.google.com/view/cataloging-ethics/home</a:t>
            </a:r>
            <a:r>
              <a:rPr lang="en-US" altLang="nl-NL" sz="1400" dirty="0">
                <a:latin typeface="+mn-lt"/>
                <a:cs typeface="Arial" panose="020B0604020202020204" pitchFamily="34" charset="0"/>
              </a:rPr>
              <a:t> (accessed 19th Oct 2020) </a:t>
            </a:r>
          </a:p>
          <a:p>
            <a:pPr eaLnBrk="1" hangingPunct="1"/>
            <a:endParaRPr lang="en-US" altLang="nl-NL" sz="1400" dirty="0">
              <a:latin typeface="+mn-lt"/>
              <a:cs typeface="Arial" panose="020B0604020202020204" pitchFamily="34" charset="0"/>
            </a:endParaRPr>
          </a:p>
          <a:p>
            <a:pPr eaLnBrk="1" hangingPunct="1"/>
            <a:r>
              <a:rPr lang="en-US" altLang="nl-NL" sz="1400" dirty="0">
                <a:latin typeface="+mn-lt"/>
                <a:cs typeface="Arial" panose="020B0604020202020204" pitchFamily="34" charset="0"/>
              </a:rPr>
              <a:t>Slide 16</a:t>
            </a:r>
          </a:p>
          <a:p>
            <a:pPr marL="285750" indent="-285750">
              <a:buFont typeface="Arial" panose="020B0604020202020204" pitchFamily="34" charset="0"/>
              <a:buChar char="•"/>
            </a:pPr>
            <a:r>
              <a:rPr lang="en-US" altLang="nl-NL" sz="1400" dirty="0">
                <a:latin typeface="+mn-lt"/>
                <a:cs typeface="Arial" panose="020B0604020202020204" pitchFamily="34" charset="0"/>
              </a:rPr>
              <a:t>Booth, Emma. 2020. </a:t>
            </a:r>
            <a:r>
              <a:rPr lang="en-US" altLang="nl-NL" sz="1400" i="1" dirty="0">
                <a:latin typeface="+mn-lt"/>
                <a:cs typeface="Arial" panose="020B0604020202020204" pitchFamily="34" charset="0"/>
              </a:rPr>
              <a:t>Quality of Shelf-Ready Metadata: Analysis of Survey Responses and Recommendations for Suppliers. </a:t>
            </a:r>
            <a:r>
              <a:rPr lang="en-US" altLang="nl-NL" sz="1400" dirty="0">
                <a:latin typeface="+mn-lt"/>
                <a:cs typeface="Arial" panose="020B0604020202020204" pitchFamily="34" charset="0"/>
              </a:rPr>
              <a:t>National Acquisitions Group. </a:t>
            </a:r>
            <a:r>
              <a:rPr lang="en-US" sz="1400" u="sng" dirty="0">
                <a:solidFill>
                  <a:srgbClr val="0563C1"/>
                </a:solidFill>
                <a:latin typeface="Calibri" panose="020F0502020204030204" pitchFamily="34" charset="0"/>
                <a:ea typeface="Calibri" panose="020F0502020204030204" pitchFamily="34" charset="0"/>
                <a:hlinkClick r:id="rId5"/>
              </a:rPr>
              <a:t>https://nag.org.uk/wp-content/uploads/2020/06/NAG-Quality-of-Shelf-Ready-Metadata-Survey-Analysis-and-Recommendations_FINAL_June2020.pdf</a:t>
            </a:r>
            <a:r>
              <a:rPr lang="en-US" sz="1400" u="sng" dirty="0">
                <a:solidFill>
                  <a:srgbClr val="0563C1"/>
                </a:solidFill>
                <a:latin typeface="Calibri" panose="020F0502020204030204" pitchFamily="34" charset="0"/>
                <a:ea typeface="Calibri" panose="020F0502020204030204" pitchFamily="34" charset="0"/>
              </a:rPr>
              <a:t> </a:t>
            </a:r>
            <a:r>
              <a:rPr lang="en-US" sz="1400" dirty="0">
                <a:latin typeface="Calibri" panose="020F0502020204030204" pitchFamily="34" charset="0"/>
                <a:ea typeface="Calibri" panose="020F0502020204030204" pitchFamily="34" charset="0"/>
              </a:rPr>
              <a:t>(accessed 19th Oct 2020)</a:t>
            </a:r>
          </a:p>
          <a:p>
            <a:pPr marL="285750" indent="-285750">
              <a:buFont typeface="Arial" panose="020B0604020202020204" pitchFamily="34" charset="0"/>
              <a:buChar char="•"/>
            </a:pPr>
            <a:r>
              <a:rPr lang="en-US" sz="1400" dirty="0">
                <a:latin typeface="Calibri" panose="020F0502020204030204" pitchFamily="34" charset="0"/>
                <a:ea typeface="Calibri" panose="020F0502020204030204" pitchFamily="34" charset="0"/>
              </a:rPr>
              <a:t>Grindley, Neil. 2019. </a:t>
            </a:r>
            <a:r>
              <a:rPr lang="en-US" sz="1400" i="1" dirty="0">
                <a:latin typeface="Calibri" panose="020F0502020204030204" pitchFamily="34" charset="0"/>
                <a:ea typeface="Calibri" panose="020F0502020204030204" pitchFamily="34" charset="0"/>
              </a:rPr>
              <a:t>Driving Transformation with the NBK – where have we got to and where next? </a:t>
            </a:r>
            <a:r>
              <a:rPr lang="en-US" sz="1400" dirty="0" err="1">
                <a:latin typeface="Calibri" panose="020F0502020204030204" pitchFamily="34" charset="0"/>
                <a:ea typeface="Calibri" panose="020F0502020204030204" pitchFamily="34" charset="0"/>
              </a:rPr>
              <a:t>Jisc</a:t>
            </a:r>
            <a:r>
              <a:rPr lang="en-US" sz="1400" dirty="0">
                <a:latin typeface="Calibri" panose="020F0502020204030204" pitchFamily="34" charset="0"/>
                <a:ea typeface="Calibri" panose="020F0502020204030204" pitchFamily="34" charset="0"/>
              </a:rPr>
              <a:t>. </a:t>
            </a:r>
            <a:r>
              <a:rPr lang="en-US" sz="1400" dirty="0">
                <a:latin typeface="Calibri" panose="020F0502020204030204" pitchFamily="34" charset="0"/>
                <a:ea typeface="Calibri" panose="020F0502020204030204" pitchFamily="34" charset="0"/>
                <a:hlinkClick r:id="rId6"/>
              </a:rPr>
              <a:t>https://libraryservices.jiscinvolve.org/wp/2019/01/nbktransformation/</a:t>
            </a:r>
            <a:r>
              <a:rPr lang="en-US" sz="1400" dirty="0">
                <a:latin typeface="Calibri" panose="020F0502020204030204" pitchFamily="34" charset="0"/>
                <a:ea typeface="Calibri" panose="020F0502020204030204" pitchFamily="34" charset="0"/>
              </a:rPr>
              <a:t> (accessed 19th Oct 2020)</a:t>
            </a:r>
          </a:p>
          <a:p>
            <a:pPr marL="285750" indent="-285750">
              <a:buFont typeface="Arial" panose="020B0604020202020204" pitchFamily="34" charset="0"/>
              <a:buChar char="•"/>
            </a:pPr>
            <a:endParaRPr lang="en-US" sz="1400" dirty="0">
              <a:latin typeface="Calibri" panose="020F0502020204030204" pitchFamily="34" charset="0"/>
              <a:ea typeface="Calibri" panose="020F0502020204030204" pitchFamily="34" charset="0"/>
            </a:endParaRPr>
          </a:p>
          <a:p>
            <a:endParaRPr lang="en-US" sz="1400" dirty="0">
              <a:latin typeface="Calibri" panose="020F0502020204030204" pitchFamily="34" charset="0"/>
              <a:ea typeface="Calibri" panose="020F0502020204030204" pitchFamily="34" charset="0"/>
            </a:endParaRPr>
          </a:p>
          <a:p>
            <a:endParaRPr lang="en-GB" sz="1400" dirty="0">
              <a:latin typeface="Calibri" panose="020F0502020204030204" pitchFamily="34" charset="0"/>
              <a:ea typeface="Calibri" panose="020F0502020204030204" pitchFamily="34" charset="0"/>
            </a:endParaRPr>
          </a:p>
          <a:p>
            <a:pPr marL="285750" indent="-285750" eaLnBrk="1" hangingPunct="1">
              <a:spcBef>
                <a:spcPct val="20000"/>
              </a:spcBef>
              <a:buFont typeface="Arial" panose="020B0604020202020204" pitchFamily="34" charset="0"/>
              <a:buChar char="•"/>
            </a:pPr>
            <a:endParaRPr lang="en-US" altLang="nl-NL" sz="1400" dirty="0">
              <a:latin typeface="+mn-lt"/>
              <a:cs typeface="Arial" panose="020B0604020202020204" pitchFamily="34" charset="0"/>
            </a:endParaRPr>
          </a:p>
          <a:p>
            <a:pPr marL="285750" indent="-285750" eaLnBrk="1" hangingPunct="1">
              <a:spcBef>
                <a:spcPct val="20000"/>
              </a:spcBef>
              <a:buFont typeface="Arial" panose="020B0604020202020204" pitchFamily="34" charset="0"/>
              <a:buChar char="•"/>
            </a:pPr>
            <a:endParaRPr lang="en-US" altLang="nl-NL" sz="1400" dirty="0">
              <a:latin typeface="+mn-lt"/>
              <a:cs typeface="Arial" panose="020B0604020202020204" pitchFamily="34" charset="0"/>
            </a:endParaRPr>
          </a:p>
          <a:p>
            <a:pPr eaLnBrk="1" hangingPunct="1">
              <a:spcBef>
                <a:spcPct val="20000"/>
              </a:spcBef>
              <a:buFont typeface="Arial" panose="020B0604020202020204" pitchFamily="34" charset="0"/>
              <a:buNone/>
            </a:pPr>
            <a:endParaRPr lang="en-US" altLang="nl-NL" sz="1400" dirty="0">
              <a:latin typeface="+mn-lt"/>
              <a:cs typeface="Arial" panose="020B0604020202020204" pitchFamily="34" charset="0"/>
            </a:endParaRPr>
          </a:p>
          <a:p>
            <a:pPr eaLnBrk="1" hangingPunct="1">
              <a:spcBef>
                <a:spcPct val="20000"/>
              </a:spcBef>
            </a:pPr>
            <a:endParaRPr lang="en-US" altLang="nl-NL" sz="1400" dirty="0">
              <a:cs typeface="Arial" panose="020B0604020202020204" pitchFamily="34" charset="0"/>
            </a:endParaRPr>
          </a:p>
          <a:p>
            <a:pPr marL="285750" indent="-285750" eaLnBrk="1" hangingPunct="1">
              <a:spcBef>
                <a:spcPct val="20000"/>
              </a:spcBef>
              <a:buFont typeface="Arial" panose="020B0604020202020204" pitchFamily="34" charset="0"/>
              <a:buChar char="•"/>
            </a:pPr>
            <a:endParaRPr lang="en-US" altLang="nl-NL" sz="1400" dirty="0">
              <a:cs typeface="Arial" panose="020B0604020202020204" pitchFamily="34" charset="0"/>
            </a:endParaRPr>
          </a:p>
          <a:p>
            <a:pPr eaLnBrk="1" hangingPunct="1">
              <a:spcBef>
                <a:spcPct val="20000"/>
              </a:spcBef>
              <a:buFont typeface="Arial" panose="020B0604020202020204" pitchFamily="34" charset="0"/>
              <a:buNone/>
            </a:pPr>
            <a:endParaRPr lang="en-US" altLang="nl-NL" sz="1400" dirty="0">
              <a:solidFill>
                <a:srgbClr val="898989"/>
              </a:solidFill>
              <a:cs typeface="Arial" panose="020B0604020202020204" pitchFamily="34" charset="0"/>
            </a:endParaRPr>
          </a:p>
          <a:p>
            <a:pPr eaLnBrk="1" hangingPunct="1">
              <a:spcBef>
                <a:spcPct val="20000"/>
              </a:spcBef>
              <a:buFont typeface="Arial" panose="020B0604020202020204" pitchFamily="34" charset="0"/>
              <a:buNone/>
            </a:pPr>
            <a:endParaRPr lang="en-US" altLang="nl-NL" sz="2800" dirty="0">
              <a:solidFill>
                <a:srgbClr val="898989"/>
              </a:solidFill>
              <a:cs typeface="Arial" panose="020B0604020202020204" pitchFamily="34" charset="0"/>
            </a:endParaRPr>
          </a:p>
          <a:p>
            <a:pPr eaLnBrk="1" hangingPunct="1">
              <a:spcBef>
                <a:spcPct val="20000"/>
              </a:spcBef>
              <a:buFont typeface="Arial" panose="020B0604020202020204" pitchFamily="34" charset="0"/>
              <a:buNone/>
            </a:pPr>
            <a:endParaRPr lang="en-US" altLang="nl-NL" sz="2800" dirty="0">
              <a:solidFill>
                <a:srgbClr val="898989"/>
              </a:solidFill>
              <a:cs typeface="Arial" panose="020B0604020202020204" pitchFamily="34" charset="0"/>
            </a:endParaRPr>
          </a:p>
          <a:p>
            <a:pPr eaLnBrk="1" hangingPunct="1">
              <a:spcBef>
                <a:spcPct val="20000"/>
              </a:spcBef>
              <a:buFont typeface="Arial" panose="020B0604020202020204" pitchFamily="34" charset="0"/>
              <a:buNone/>
            </a:pPr>
            <a:endParaRPr lang="en-US" altLang="nl-NL" sz="2800" dirty="0">
              <a:solidFill>
                <a:srgbClr val="898989"/>
              </a:solidFill>
              <a:cs typeface="Arial" panose="020B0604020202020204" pitchFamily="34" charset="0"/>
            </a:endParaRPr>
          </a:p>
          <a:p>
            <a:pPr eaLnBrk="1" hangingPunct="1">
              <a:spcBef>
                <a:spcPct val="20000"/>
              </a:spcBef>
              <a:buFont typeface="Arial" panose="020B0604020202020204" pitchFamily="34" charset="0"/>
              <a:buNone/>
            </a:pPr>
            <a:endParaRPr lang="en-US" altLang="nl-NL" sz="2800" dirty="0">
              <a:solidFill>
                <a:srgbClr val="898989"/>
              </a:solidFill>
              <a:cs typeface="Arial" panose="020B0604020202020204" pitchFamily="34" charset="0"/>
            </a:endParaRPr>
          </a:p>
          <a:p>
            <a:pPr eaLnBrk="1" hangingPunct="1">
              <a:spcBef>
                <a:spcPct val="20000"/>
              </a:spcBef>
              <a:buFont typeface="Arial" panose="020B0604020202020204" pitchFamily="34" charset="0"/>
              <a:buNone/>
            </a:pPr>
            <a:endParaRPr lang="en-US" altLang="nl-NL" sz="2800" dirty="0">
              <a:solidFill>
                <a:srgbClr val="898989"/>
              </a:solidFill>
              <a:cs typeface="Arial" panose="020B0604020202020204" pitchFamily="34" charset="0"/>
            </a:endParaRPr>
          </a:p>
          <a:p>
            <a:pPr eaLnBrk="1" hangingPunct="1">
              <a:spcBef>
                <a:spcPct val="20000"/>
              </a:spcBef>
              <a:buFont typeface="Arial" panose="020B0604020202020204" pitchFamily="34" charset="0"/>
              <a:buNone/>
            </a:pPr>
            <a:endParaRPr lang="en-GB" altLang="nl-NL" sz="3200" dirty="0">
              <a:solidFill>
                <a:srgbClr val="898989"/>
              </a:solidFill>
              <a:latin typeface="Calibri" panose="020F0502020204030204" pitchFamily="34" charset="0"/>
            </a:endParaRPr>
          </a:p>
        </p:txBody>
      </p:sp>
    </p:spTree>
    <p:extLst>
      <p:ext uri="{BB962C8B-B14F-4D97-AF65-F5344CB8AC3E}">
        <p14:creationId xmlns:p14="http://schemas.microsoft.com/office/powerpoint/2010/main" val="31658603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ubtitle 4"/>
          <p:cNvSpPr txBox="1">
            <a:spLocks/>
          </p:cNvSpPr>
          <p:nvPr/>
        </p:nvSpPr>
        <p:spPr bwMode="auto">
          <a:xfrm>
            <a:off x="2125663" y="683218"/>
            <a:ext cx="7772400" cy="10852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buFont typeface="Arial" panose="020B0604020202020204" pitchFamily="34" charset="0"/>
              <a:buNone/>
            </a:pPr>
            <a:r>
              <a:rPr lang="en-US" altLang="nl-NL" sz="2800" dirty="0">
                <a:solidFill>
                  <a:schemeClr val="tx2"/>
                </a:solidFill>
                <a:cs typeface="Arial" panose="020B0604020202020204" pitchFamily="34" charset="0"/>
              </a:rPr>
              <a:t>Links to referenced articles, blogs, projects (5)</a:t>
            </a:r>
          </a:p>
          <a:p>
            <a:pPr eaLnBrk="1" hangingPunct="1">
              <a:spcBef>
                <a:spcPct val="20000"/>
              </a:spcBef>
              <a:buFont typeface="Arial" panose="020B0604020202020204" pitchFamily="34" charset="0"/>
              <a:buNone/>
            </a:pPr>
            <a:endParaRPr lang="en-US" altLang="nl-NL" sz="1400" dirty="0">
              <a:latin typeface="+mn-lt"/>
              <a:cs typeface="Arial" panose="020B0604020202020204" pitchFamily="34" charset="0"/>
            </a:endParaRPr>
          </a:p>
          <a:p>
            <a:pPr eaLnBrk="1" hangingPunct="1">
              <a:buFont typeface="Arial" panose="020B0604020202020204" pitchFamily="34" charset="0"/>
              <a:buNone/>
            </a:pPr>
            <a:r>
              <a:rPr lang="en-US" altLang="nl-NL" sz="1400" dirty="0">
                <a:latin typeface="+mn-lt"/>
                <a:cs typeface="Arial" panose="020B0604020202020204" pitchFamily="34" charset="0"/>
              </a:rPr>
              <a:t>Slide 17</a:t>
            </a:r>
          </a:p>
          <a:p>
            <a:pPr marL="285750" indent="-285750" eaLnBrk="1" hangingPunct="1">
              <a:buFont typeface="Arial" panose="020B0604020202020204" pitchFamily="34" charset="0"/>
              <a:buChar char="•"/>
            </a:pPr>
            <a:r>
              <a:rPr lang="en-US" sz="1400" dirty="0">
                <a:latin typeface="Calibri" panose="020F0502020204030204" pitchFamily="34" charset="0"/>
                <a:ea typeface="Calibri" panose="020F0502020204030204" pitchFamily="34" charset="0"/>
              </a:rPr>
              <a:t>Grindley, Neil. 2019. </a:t>
            </a:r>
            <a:r>
              <a:rPr lang="en-US" sz="1400" i="1" dirty="0">
                <a:latin typeface="Calibri" panose="020F0502020204030204" pitchFamily="34" charset="0"/>
                <a:ea typeface="Calibri" panose="020F0502020204030204" pitchFamily="34" charset="0"/>
              </a:rPr>
              <a:t>Plan M – definition and direction.</a:t>
            </a:r>
            <a:r>
              <a:rPr lang="en-US" sz="1400" dirty="0">
                <a:latin typeface="Calibri" panose="020F0502020204030204" pitchFamily="34" charset="0"/>
                <a:ea typeface="Calibri" panose="020F0502020204030204" pitchFamily="34" charset="0"/>
              </a:rPr>
              <a:t> </a:t>
            </a:r>
            <a:r>
              <a:rPr lang="en-US" sz="1400" dirty="0" err="1">
                <a:latin typeface="Calibri" panose="020F0502020204030204" pitchFamily="34" charset="0"/>
                <a:ea typeface="Calibri" panose="020F0502020204030204" pitchFamily="34" charset="0"/>
              </a:rPr>
              <a:t>Jisc</a:t>
            </a:r>
            <a:r>
              <a:rPr lang="en-US" sz="1400" dirty="0">
                <a:latin typeface="Calibri" panose="020F0502020204030204" pitchFamily="34" charset="0"/>
                <a:ea typeface="Calibri" panose="020F0502020204030204" pitchFamily="34" charset="0"/>
              </a:rPr>
              <a:t>. p4. </a:t>
            </a:r>
            <a:r>
              <a:rPr lang="en-US" sz="1400" dirty="0">
                <a:latin typeface="Calibri" panose="020F0502020204030204" pitchFamily="34" charset="0"/>
                <a:ea typeface="Calibri" panose="020F0502020204030204" pitchFamily="34" charset="0"/>
                <a:hlinkClick r:id="rId3"/>
              </a:rPr>
              <a:t>https://libraryservices.jiscinvolve.org/wp/2019/12/plan-m/</a:t>
            </a:r>
            <a:r>
              <a:rPr lang="en-US" sz="1400" dirty="0">
                <a:latin typeface="Calibri" panose="020F0502020204030204" pitchFamily="34" charset="0"/>
                <a:ea typeface="Calibri" panose="020F0502020204030204" pitchFamily="34" charset="0"/>
              </a:rPr>
              <a:t> (accessed 19th Oct 2020)</a:t>
            </a:r>
            <a:endParaRPr lang="en-US" altLang="nl-NL" sz="1400" dirty="0">
              <a:latin typeface="+mn-lt"/>
              <a:cs typeface="Arial" panose="020B0604020202020204" pitchFamily="34" charset="0"/>
            </a:endParaRPr>
          </a:p>
          <a:p>
            <a:pPr eaLnBrk="1" hangingPunct="1"/>
            <a:endParaRPr lang="en-US" sz="1400" dirty="0">
              <a:latin typeface="Calibri" panose="020F0502020204030204" pitchFamily="34" charset="0"/>
              <a:ea typeface="Calibri" panose="020F0502020204030204" pitchFamily="34" charset="0"/>
            </a:endParaRPr>
          </a:p>
          <a:p>
            <a:pPr eaLnBrk="1" hangingPunct="1"/>
            <a:r>
              <a:rPr lang="en-US" sz="1400" dirty="0">
                <a:latin typeface="Calibri" panose="020F0502020204030204" pitchFamily="34" charset="0"/>
                <a:ea typeface="Calibri" panose="020F0502020204030204" pitchFamily="34" charset="0"/>
              </a:rPr>
              <a:t>Slide 18</a:t>
            </a:r>
          </a:p>
          <a:p>
            <a:pPr marL="285750" indent="-285750">
              <a:buFont typeface="Arial" panose="020B0604020202020204" pitchFamily="34" charset="0"/>
              <a:buChar char="•"/>
            </a:pPr>
            <a:r>
              <a:rPr lang="en-US" sz="1400" dirty="0">
                <a:latin typeface="Calibri" panose="020F0502020204030204" pitchFamily="34" charset="0"/>
                <a:ea typeface="Calibri" panose="020F0502020204030204" pitchFamily="34" charset="0"/>
              </a:rPr>
              <a:t>LSE Library on Google Arts &amp; Culture </a:t>
            </a:r>
            <a:r>
              <a:rPr lang="en-GB" sz="1400" u="sng" dirty="0">
                <a:solidFill>
                  <a:srgbClr val="0563C1"/>
                </a:solidFill>
                <a:latin typeface="Calibri" panose="020F0502020204030204" pitchFamily="34" charset="0"/>
                <a:ea typeface="Calibri" panose="020F0502020204030204" pitchFamily="34" charset="0"/>
                <a:hlinkClick r:id="rId4"/>
              </a:rPr>
              <a:t>https://artsandculture.google.com/partner/lse-library</a:t>
            </a:r>
            <a:r>
              <a:rPr lang="en-GB" sz="1400" dirty="0">
                <a:solidFill>
                  <a:srgbClr val="0563C1"/>
                </a:solidFill>
                <a:latin typeface="Calibri" panose="020F0502020204030204" pitchFamily="34" charset="0"/>
                <a:ea typeface="Calibri" panose="020F0502020204030204" pitchFamily="34" charset="0"/>
              </a:rPr>
              <a:t> </a:t>
            </a:r>
            <a:r>
              <a:rPr lang="en-GB" sz="1400" dirty="0">
                <a:latin typeface="Calibri" panose="020F0502020204030204" pitchFamily="34" charset="0"/>
                <a:ea typeface="Calibri" panose="020F0502020204030204" pitchFamily="34" charset="0"/>
              </a:rPr>
              <a:t>(accessed 19th Oct 2020)</a:t>
            </a:r>
            <a:endParaRPr lang="en-GB" sz="1400" u="sng" dirty="0">
              <a:solidFill>
                <a:srgbClr val="0563C1"/>
              </a:solidFill>
              <a:latin typeface="Calibri" panose="020F0502020204030204" pitchFamily="34" charset="0"/>
              <a:ea typeface="Calibri" panose="020F0502020204030204" pitchFamily="34" charset="0"/>
            </a:endParaRPr>
          </a:p>
          <a:p>
            <a:pPr marL="285750" indent="-285750">
              <a:buFont typeface="Arial" panose="020B0604020202020204" pitchFamily="34" charset="0"/>
              <a:buChar char="•"/>
            </a:pPr>
            <a:r>
              <a:rPr lang="en-GB" sz="1400" dirty="0">
                <a:latin typeface="Calibri" panose="020F0502020204030204" pitchFamily="34" charset="0"/>
                <a:ea typeface="Calibri" panose="020F0502020204030204" pitchFamily="34" charset="0"/>
              </a:rPr>
              <a:t>LSE Library on Flickr </a:t>
            </a:r>
            <a:r>
              <a:rPr lang="en-GB" sz="1400" u="sng" dirty="0">
                <a:solidFill>
                  <a:srgbClr val="0563C1"/>
                </a:solidFill>
                <a:latin typeface="Calibri" panose="020F0502020204030204" pitchFamily="34" charset="0"/>
                <a:ea typeface="Calibri" panose="020F0502020204030204" pitchFamily="34" charset="0"/>
                <a:hlinkClick r:id="rId5"/>
              </a:rPr>
              <a:t>https://www.flickr.com/photos/lselibrary/</a:t>
            </a:r>
            <a:r>
              <a:rPr lang="en-GB" sz="1400" u="sng" dirty="0">
                <a:solidFill>
                  <a:srgbClr val="0563C1"/>
                </a:solidFill>
                <a:latin typeface="Calibri" panose="020F0502020204030204" pitchFamily="34" charset="0"/>
                <a:ea typeface="Calibri" panose="020F0502020204030204" pitchFamily="34" charset="0"/>
              </a:rPr>
              <a:t> </a:t>
            </a:r>
            <a:r>
              <a:rPr lang="en-GB" sz="1400" dirty="0">
                <a:latin typeface="Calibri" panose="020F0502020204030204" pitchFamily="34" charset="0"/>
                <a:ea typeface="Calibri" panose="020F0502020204030204" pitchFamily="34" charset="0"/>
              </a:rPr>
              <a:t>(accessed 19th Oct 2020)</a:t>
            </a:r>
            <a:endParaRPr lang="en-GB" sz="1400" u="sng" dirty="0">
              <a:solidFill>
                <a:srgbClr val="0563C1"/>
              </a:solidFill>
              <a:latin typeface="Calibri" panose="020F0502020204030204" pitchFamily="34" charset="0"/>
              <a:ea typeface="Calibri" panose="020F0502020204030204" pitchFamily="34" charset="0"/>
            </a:endParaRPr>
          </a:p>
          <a:p>
            <a:pPr marL="285750" indent="-285750">
              <a:buFont typeface="Arial" panose="020B0604020202020204" pitchFamily="34" charset="0"/>
              <a:buChar char="•"/>
            </a:pPr>
            <a:r>
              <a:rPr lang="en-GB" sz="1400" dirty="0">
                <a:latin typeface="Calibri" panose="020F0502020204030204" pitchFamily="34" charset="0"/>
                <a:ea typeface="Calibri" panose="020F0502020204030204" pitchFamily="34" charset="0"/>
              </a:rPr>
              <a:t>LSE Library on </a:t>
            </a:r>
            <a:r>
              <a:rPr lang="en-GB" sz="1400" dirty="0" err="1">
                <a:latin typeface="Calibri" panose="020F0502020204030204" pitchFamily="34" charset="0"/>
                <a:ea typeface="Calibri" panose="020F0502020204030204" pitchFamily="34" charset="0"/>
              </a:rPr>
              <a:t>Unsplash</a:t>
            </a:r>
            <a:r>
              <a:rPr lang="en-GB" sz="1400" dirty="0">
                <a:latin typeface="Calibri" panose="020F0502020204030204" pitchFamily="34" charset="0"/>
                <a:ea typeface="Calibri" panose="020F0502020204030204" pitchFamily="34" charset="0"/>
              </a:rPr>
              <a:t> </a:t>
            </a:r>
            <a:r>
              <a:rPr lang="en-GB" sz="1400" u="sng" dirty="0">
                <a:solidFill>
                  <a:srgbClr val="0563C1"/>
                </a:solidFill>
                <a:latin typeface="Calibri" panose="020F0502020204030204" pitchFamily="34" charset="0"/>
                <a:ea typeface="Calibri" panose="020F0502020204030204" pitchFamily="34" charset="0"/>
                <a:hlinkClick r:id="rId6"/>
              </a:rPr>
              <a:t>https://unsplash.com/@londonschoolofeconomics</a:t>
            </a:r>
            <a:r>
              <a:rPr lang="en-GB" sz="1400" u="sng" dirty="0">
                <a:solidFill>
                  <a:srgbClr val="0563C1"/>
                </a:solidFill>
                <a:latin typeface="Calibri" panose="020F0502020204030204" pitchFamily="34" charset="0"/>
                <a:ea typeface="Calibri" panose="020F0502020204030204" pitchFamily="34" charset="0"/>
              </a:rPr>
              <a:t> </a:t>
            </a:r>
            <a:r>
              <a:rPr lang="en-GB" sz="1400" dirty="0">
                <a:latin typeface="Calibri" panose="020F0502020204030204" pitchFamily="34" charset="0"/>
                <a:ea typeface="Calibri" panose="020F0502020204030204" pitchFamily="34" charset="0"/>
              </a:rPr>
              <a:t>(accessed 19th Oct 2020)</a:t>
            </a:r>
            <a:endParaRPr lang="en-GB" sz="1400" u="sng" dirty="0">
              <a:solidFill>
                <a:srgbClr val="0563C1"/>
              </a:solidFill>
              <a:latin typeface="Calibri" panose="020F0502020204030204" pitchFamily="34" charset="0"/>
              <a:ea typeface="Calibri" panose="020F0502020204030204" pitchFamily="34" charset="0"/>
            </a:endParaRPr>
          </a:p>
          <a:p>
            <a:pPr marL="285750" indent="-285750">
              <a:buFont typeface="Arial" panose="020B0604020202020204" pitchFamily="34" charset="0"/>
              <a:buChar char="•"/>
            </a:pPr>
            <a:r>
              <a:rPr lang="en-GB" sz="1400" dirty="0">
                <a:latin typeface="Calibri" panose="020F0502020204030204" pitchFamily="34" charset="0"/>
                <a:ea typeface="Calibri" panose="020F0502020204030204" pitchFamily="34" charset="0"/>
              </a:rPr>
              <a:t>LSE Library on JSTOR Open Community Collections </a:t>
            </a:r>
            <a:r>
              <a:rPr lang="en-GB" sz="1400" dirty="0">
                <a:solidFill>
                  <a:srgbClr val="FF0000"/>
                </a:solidFill>
                <a:latin typeface="Calibri" panose="020F0502020204030204" pitchFamily="34" charset="0"/>
                <a:ea typeface="Calibri" panose="020F0502020204030204" pitchFamily="34" charset="0"/>
                <a:hlinkClick r:id="rId7"/>
              </a:rPr>
              <a:t>https://www.jstor.org/site/london-school-of-economics/</a:t>
            </a:r>
            <a:r>
              <a:rPr lang="en-GB" sz="1400" dirty="0">
                <a:solidFill>
                  <a:srgbClr val="FF0000"/>
                </a:solidFill>
                <a:latin typeface="Calibri" panose="020F0502020204030204" pitchFamily="34" charset="0"/>
                <a:ea typeface="Calibri" panose="020F0502020204030204" pitchFamily="34" charset="0"/>
              </a:rPr>
              <a:t> </a:t>
            </a:r>
            <a:r>
              <a:rPr lang="en-GB" sz="1400" dirty="0">
                <a:latin typeface="Calibri" panose="020F0502020204030204" pitchFamily="34" charset="0"/>
                <a:ea typeface="Calibri" panose="020F0502020204030204" pitchFamily="34" charset="0"/>
              </a:rPr>
              <a:t>(accessed 26th Oct 2020)</a:t>
            </a:r>
            <a:endParaRPr lang="en-GB" sz="1400" dirty="0">
              <a:solidFill>
                <a:srgbClr val="FF0000"/>
              </a:solidFill>
              <a:latin typeface="Calibri" panose="020F0502020204030204" pitchFamily="34" charset="0"/>
              <a:ea typeface="Calibri" panose="020F0502020204030204" pitchFamily="34" charset="0"/>
            </a:endParaRPr>
          </a:p>
          <a:p>
            <a:pPr marL="285750" indent="-285750">
              <a:buFont typeface="Arial" panose="020B0604020202020204" pitchFamily="34" charset="0"/>
              <a:buChar char="•"/>
            </a:pPr>
            <a:endParaRPr lang="en-GB" sz="1400" dirty="0">
              <a:solidFill>
                <a:srgbClr val="FF0000"/>
              </a:solidFill>
              <a:latin typeface="Calibri" panose="020F0502020204030204" pitchFamily="34" charset="0"/>
              <a:ea typeface="Calibri" panose="020F0502020204030204" pitchFamily="34" charset="0"/>
            </a:endParaRPr>
          </a:p>
          <a:p>
            <a:pPr eaLnBrk="1" hangingPunct="1">
              <a:buFont typeface="Arial" panose="020B0604020202020204" pitchFamily="34" charset="0"/>
              <a:buNone/>
            </a:pPr>
            <a:r>
              <a:rPr lang="en-US" altLang="nl-NL" sz="1400" dirty="0">
                <a:latin typeface="+mn-lt"/>
                <a:cs typeface="Arial" panose="020B0604020202020204" pitchFamily="34" charset="0"/>
              </a:rPr>
              <a:t>Slide 19</a:t>
            </a:r>
          </a:p>
          <a:p>
            <a:pPr marL="285750" indent="-285750" eaLnBrk="1" hangingPunct="1">
              <a:buFont typeface="Arial" panose="020B0604020202020204" pitchFamily="34" charset="0"/>
              <a:buChar char="•"/>
            </a:pPr>
            <a:r>
              <a:rPr lang="en-US" sz="1400" dirty="0">
                <a:latin typeface="Calibri" panose="020F0502020204030204" pitchFamily="34" charset="0"/>
                <a:ea typeface="Calibri" panose="020F0502020204030204" pitchFamily="34" charset="0"/>
              </a:rPr>
              <a:t>Stevenson, Jane. 2020, </a:t>
            </a:r>
            <a:r>
              <a:rPr lang="en-US" sz="1400" i="1" dirty="0">
                <a:latin typeface="Calibri" panose="020F0502020204030204" pitchFamily="34" charset="0"/>
                <a:ea typeface="Calibri" panose="020F0502020204030204" pitchFamily="34" charset="0"/>
              </a:rPr>
              <a:t>Names Project. </a:t>
            </a:r>
            <a:r>
              <a:rPr lang="en-US" sz="1400" dirty="0">
                <a:latin typeface="Calibri" panose="020F0502020204030204" pitchFamily="34" charset="0"/>
                <a:ea typeface="Calibri" panose="020F0502020204030204" pitchFamily="34" charset="0"/>
              </a:rPr>
              <a:t>Archives Hub. </a:t>
            </a:r>
            <a:r>
              <a:rPr lang="en-US" sz="1400" dirty="0" err="1">
                <a:latin typeface="Calibri" panose="020F0502020204030204" pitchFamily="34" charset="0"/>
                <a:ea typeface="Calibri" panose="020F0502020204030204" pitchFamily="34" charset="0"/>
              </a:rPr>
              <a:t>Jisc</a:t>
            </a:r>
            <a:r>
              <a:rPr lang="en-US" sz="1400" dirty="0">
                <a:latin typeface="Calibri" panose="020F0502020204030204" pitchFamily="34" charset="0"/>
                <a:ea typeface="Calibri" panose="020F0502020204030204" pitchFamily="34" charset="0"/>
              </a:rPr>
              <a:t>.</a:t>
            </a:r>
            <a:r>
              <a:rPr lang="en-US" sz="1400" i="1" dirty="0">
                <a:latin typeface="Calibri" panose="020F0502020204030204" pitchFamily="34" charset="0"/>
                <a:ea typeface="Calibri" panose="020F0502020204030204" pitchFamily="34" charset="0"/>
              </a:rPr>
              <a:t> </a:t>
            </a:r>
            <a:r>
              <a:rPr lang="en-US" sz="1400" dirty="0">
                <a:latin typeface="Calibri" panose="020F0502020204030204" pitchFamily="34" charset="0"/>
                <a:ea typeface="Calibri" panose="020F0502020204030204" pitchFamily="34" charset="0"/>
                <a:hlinkClick r:id="rId8"/>
              </a:rPr>
              <a:t>https://blog.archiveshub.jisc.ac.uk/category/names-project/</a:t>
            </a:r>
            <a:r>
              <a:rPr lang="en-US" sz="1400" dirty="0">
                <a:latin typeface="Calibri" panose="020F0502020204030204" pitchFamily="34" charset="0"/>
                <a:ea typeface="Calibri" panose="020F0502020204030204" pitchFamily="34" charset="0"/>
              </a:rPr>
              <a:t> (accessed 21st Oct 2020)</a:t>
            </a:r>
          </a:p>
          <a:p>
            <a:pPr marL="285750" indent="-285750" eaLnBrk="1" hangingPunct="1">
              <a:buFont typeface="Arial" panose="020B0604020202020204" pitchFamily="34" charset="0"/>
              <a:buChar char="•"/>
            </a:pPr>
            <a:r>
              <a:rPr lang="en-US" sz="1400" dirty="0">
                <a:latin typeface="Calibri" panose="020F0502020204030204" pitchFamily="34" charset="0"/>
                <a:ea typeface="Calibri" panose="020F0502020204030204" pitchFamily="34" charset="0"/>
              </a:rPr>
              <a:t>Findlay, Peter. 2019. </a:t>
            </a:r>
            <a:r>
              <a:rPr lang="en-US" sz="1400" i="1" dirty="0">
                <a:latin typeface="Calibri" panose="020F0502020204030204" pitchFamily="34" charset="0"/>
                <a:ea typeface="Calibri" panose="020F0502020204030204" pitchFamily="34" charset="0"/>
              </a:rPr>
              <a:t>Changing Digital Workflows with IIIF and Semantic Web Tools (report).</a:t>
            </a:r>
            <a:r>
              <a:rPr lang="en-US" sz="1400" dirty="0">
                <a:latin typeface="Calibri" panose="020F0502020204030204" pitchFamily="34" charset="0"/>
                <a:ea typeface="Calibri" panose="020F0502020204030204" pitchFamily="34" charset="0"/>
              </a:rPr>
              <a:t> </a:t>
            </a:r>
            <a:r>
              <a:rPr lang="en-US" sz="1400" dirty="0" err="1">
                <a:latin typeface="Calibri" panose="020F0502020204030204" pitchFamily="34" charset="0"/>
                <a:ea typeface="Calibri" panose="020F0502020204030204" pitchFamily="34" charset="0"/>
              </a:rPr>
              <a:t>Jisc</a:t>
            </a:r>
            <a:r>
              <a:rPr lang="en-US" sz="1400" dirty="0">
                <a:latin typeface="Calibri" panose="020F0502020204030204" pitchFamily="34" charset="0"/>
                <a:ea typeface="Calibri" panose="020F0502020204030204" pitchFamily="34" charset="0"/>
              </a:rPr>
              <a:t>. </a:t>
            </a:r>
            <a:r>
              <a:rPr lang="en-US" sz="1400" dirty="0">
                <a:latin typeface="Calibri" panose="020F0502020204030204" pitchFamily="34" charset="0"/>
                <a:ea typeface="Calibri" panose="020F0502020204030204" pitchFamily="34" charset="0"/>
                <a:hlinkClick r:id="rId9"/>
              </a:rPr>
              <a:t>https://digitisation.jiscinvolve.org/wp/2019/12/04/changing-digital-worksflows-with-iiif-and-semantic-tools-report/</a:t>
            </a:r>
            <a:r>
              <a:rPr lang="en-US" sz="1400" dirty="0">
                <a:latin typeface="Calibri" panose="020F0502020204030204" pitchFamily="34" charset="0"/>
                <a:ea typeface="Calibri" panose="020F0502020204030204" pitchFamily="34" charset="0"/>
              </a:rPr>
              <a:t> (accessed 19th Oct 2020)</a:t>
            </a:r>
          </a:p>
          <a:p>
            <a:endParaRPr lang="en-GB" sz="1400" dirty="0">
              <a:solidFill>
                <a:srgbClr val="FF0000"/>
              </a:solidFill>
              <a:latin typeface="Calibri" panose="020F0502020204030204" pitchFamily="34" charset="0"/>
              <a:ea typeface="Calibri" panose="020F0502020204030204" pitchFamily="34" charset="0"/>
            </a:endParaRPr>
          </a:p>
          <a:p>
            <a:pPr marL="285750" indent="-285750" eaLnBrk="1" hangingPunct="1">
              <a:spcBef>
                <a:spcPct val="20000"/>
              </a:spcBef>
              <a:buFont typeface="Arial" panose="020B0604020202020204" pitchFamily="34" charset="0"/>
              <a:buChar char="•"/>
            </a:pPr>
            <a:endParaRPr lang="en-US" sz="1400" dirty="0">
              <a:latin typeface="Calibri" panose="020F0502020204030204" pitchFamily="34" charset="0"/>
              <a:ea typeface="Calibri" panose="020F0502020204030204" pitchFamily="34" charset="0"/>
            </a:endParaRPr>
          </a:p>
          <a:p>
            <a:pPr marL="285750" indent="-285750" eaLnBrk="1" hangingPunct="1">
              <a:spcBef>
                <a:spcPct val="20000"/>
              </a:spcBef>
              <a:buFont typeface="Arial" panose="020B0604020202020204" pitchFamily="34" charset="0"/>
              <a:buChar char="•"/>
            </a:pPr>
            <a:endParaRPr lang="en-US" sz="1400" dirty="0">
              <a:latin typeface="Calibri" panose="020F0502020204030204" pitchFamily="34" charset="0"/>
              <a:ea typeface="Calibri" panose="020F0502020204030204" pitchFamily="34" charset="0"/>
            </a:endParaRPr>
          </a:p>
          <a:p>
            <a:pPr eaLnBrk="1" hangingPunct="1">
              <a:spcBef>
                <a:spcPct val="20000"/>
              </a:spcBef>
              <a:buFont typeface="Arial" panose="020B0604020202020204" pitchFamily="34" charset="0"/>
              <a:buNone/>
            </a:pPr>
            <a:endParaRPr lang="en-US" altLang="nl-NL" sz="1400" dirty="0">
              <a:latin typeface="+mn-lt"/>
              <a:cs typeface="Arial" panose="020B0604020202020204" pitchFamily="34" charset="0"/>
            </a:endParaRPr>
          </a:p>
          <a:p>
            <a:pPr marL="285750" indent="-285750" eaLnBrk="1" hangingPunct="1">
              <a:spcBef>
                <a:spcPct val="20000"/>
              </a:spcBef>
              <a:buFont typeface="Arial" panose="020B0604020202020204" pitchFamily="34" charset="0"/>
              <a:buChar char="•"/>
            </a:pPr>
            <a:endParaRPr lang="en-US" sz="1400" dirty="0">
              <a:latin typeface="Calibri" panose="020F0502020204030204" pitchFamily="34" charset="0"/>
              <a:ea typeface="Calibri" panose="020F0502020204030204" pitchFamily="34" charset="0"/>
            </a:endParaRPr>
          </a:p>
          <a:p>
            <a:endParaRPr lang="en-GB" sz="1400" dirty="0">
              <a:latin typeface="Calibri" panose="020F0502020204030204" pitchFamily="34" charset="0"/>
              <a:ea typeface="Calibri" panose="020F0502020204030204" pitchFamily="34" charset="0"/>
            </a:endParaRPr>
          </a:p>
          <a:p>
            <a:pPr marL="285750" indent="-285750" eaLnBrk="1" hangingPunct="1">
              <a:spcBef>
                <a:spcPct val="20000"/>
              </a:spcBef>
              <a:buFont typeface="Arial" panose="020B0604020202020204" pitchFamily="34" charset="0"/>
              <a:buChar char="•"/>
            </a:pPr>
            <a:endParaRPr lang="en-US" altLang="nl-NL" sz="1400" dirty="0">
              <a:latin typeface="+mn-lt"/>
              <a:cs typeface="Arial" panose="020B0604020202020204" pitchFamily="34" charset="0"/>
            </a:endParaRPr>
          </a:p>
          <a:p>
            <a:pPr marL="285750" indent="-285750" eaLnBrk="1" hangingPunct="1">
              <a:spcBef>
                <a:spcPct val="20000"/>
              </a:spcBef>
              <a:buFont typeface="Arial" panose="020B0604020202020204" pitchFamily="34" charset="0"/>
              <a:buChar char="•"/>
            </a:pPr>
            <a:endParaRPr lang="en-US" altLang="nl-NL" sz="1400" dirty="0">
              <a:latin typeface="+mn-lt"/>
              <a:cs typeface="Arial" panose="020B0604020202020204" pitchFamily="34" charset="0"/>
            </a:endParaRPr>
          </a:p>
          <a:p>
            <a:pPr eaLnBrk="1" hangingPunct="1">
              <a:spcBef>
                <a:spcPct val="20000"/>
              </a:spcBef>
              <a:buFont typeface="Arial" panose="020B0604020202020204" pitchFamily="34" charset="0"/>
              <a:buNone/>
            </a:pPr>
            <a:endParaRPr lang="en-US" altLang="nl-NL" sz="1400" dirty="0">
              <a:latin typeface="+mn-lt"/>
              <a:cs typeface="Arial" panose="020B0604020202020204" pitchFamily="34" charset="0"/>
            </a:endParaRPr>
          </a:p>
          <a:p>
            <a:pPr eaLnBrk="1" hangingPunct="1">
              <a:spcBef>
                <a:spcPct val="20000"/>
              </a:spcBef>
            </a:pPr>
            <a:endParaRPr lang="en-US" altLang="nl-NL" sz="1400" dirty="0">
              <a:cs typeface="Arial" panose="020B0604020202020204" pitchFamily="34" charset="0"/>
            </a:endParaRPr>
          </a:p>
          <a:p>
            <a:pPr marL="285750" indent="-285750" eaLnBrk="1" hangingPunct="1">
              <a:spcBef>
                <a:spcPct val="20000"/>
              </a:spcBef>
              <a:buFont typeface="Arial" panose="020B0604020202020204" pitchFamily="34" charset="0"/>
              <a:buChar char="•"/>
            </a:pPr>
            <a:endParaRPr lang="en-US" altLang="nl-NL" sz="1400" dirty="0">
              <a:cs typeface="Arial" panose="020B0604020202020204" pitchFamily="34" charset="0"/>
            </a:endParaRPr>
          </a:p>
          <a:p>
            <a:pPr eaLnBrk="1" hangingPunct="1">
              <a:spcBef>
                <a:spcPct val="20000"/>
              </a:spcBef>
              <a:buFont typeface="Arial" panose="020B0604020202020204" pitchFamily="34" charset="0"/>
              <a:buNone/>
            </a:pPr>
            <a:endParaRPr lang="en-US" altLang="nl-NL" sz="1400" dirty="0">
              <a:solidFill>
                <a:srgbClr val="898989"/>
              </a:solidFill>
              <a:cs typeface="Arial" panose="020B0604020202020204" pitchFamily="34" charset="0"/>
            </a:endParaRPr>
          </a:p>
          <a:p>
            <a:pPr eaLnBrk="1" hangingPunct="1">
              <a:spcBef>
                <a:spcPct val="20000"/>
              </a:spcBef>
              <a:buFont typeface="Arial" panose="020B0604020202020204" pitchFamily="34" charset="0"/>
              <a:buNone/>
            </a:pPr>
            <a:endParaRPr lang="en-US" altLang="nl-NL" sz="2800" dirty="0">
              <a:solidFill>
                <a:srgbClr val="898989"/>
              </a:solidFill>
              <a:cs typeface="Arial" panose="020B0604020202020204" pitchFamily="34" charset="0"/>
            </a:endParaRPr>
          </a:p>
          <a:p>
            <a:pPr eaLnBrk="1" hangingPunct="1">
              <a:spcBef>
                <a:spcPct val="20000"/>
              </a:spcBef>
              <a:buFont typeface="Arial" panose="020B0604020202020204" pitchFamily="34" charset="0"/>
              <a:buNone/>
            </a:pPr>
            <a:endParaRPr lang="en-US" altLang="nl-NL" sz="2800" dirty="0">
              <a:solidFill>
                <a:srgbClr val="898989"/>
              </a:solidFill>
              <a:cs typeface="Arial" panose="020B0604020202020204" pitchFamily="34" charset="0"/>
            </a:endParaRPr>
          </a:p>
          <a:p>
            <a:pPr eaLnBrk="1" hangingPunct="1">
              <a:spcBef>
                <a:spcPct val="20000"/>
              </a:spcBef>
              <a:buFont typeface="Arial" panose="020B0604020202020204" pitchFamily="34" charset="0"/>
              <a:buNone/>
            </a:pPr>
            <a:endParaRPr lang="en-US" altLang="nl-NL" sz="2800" dirty="0">
              <a:solidFill>
                <a:srgbClr val="898989"/>
              </a:solidFill>
              <a:cs typeface="Arial" panose="020B0604020202020204" pitchFamily="34" charset="0"/>
            </a:endParaRPr>
          </a:p>
          <a:p>
            <a:pPr eaLnBrk="1" hangingPunct="1">
              <a:spcBef>
                <a:spcPct val="20000"/>
              </a:spcBef>
              <a:buFont typeface="Arial" panose="020B0604020202020204" pitchFamily="34" charset="0"/>
              <a:buNone/>
            </a:pPr>
            <a:endParaRPr lang="en-US" altLang="nl-NL" sz="2800" dirty="0">
              <a:solidFill>
                <a:srgbClr val="898989"/>
              </a:solidFill>
              <a:cs typeface="Arial" panose="020B0604020202020204" pitchFamily="34" charset="0"/>
            </a:endParaRPr>
          </a:p>
          <a:p>
            <a:pPr eaLnBrk="1" hangingPunct="1">
              <a:spcBef>
                <a:spcPct val="20000"/>
              </a:spcBef>
              <a:buFont typeface="Arial" panose="020B0604020202020204" pitchFamily="34" charset="0"/>
              <a:buNone/>
            </a:pPr>
            <a:endParaRPr lang="en-US" altLang="nl-NL" sz="2800" dirty="0">
              <a:solidFill>
                <a:srgbClr val="898989"/>
              </a:solidFill>
              <a:cs typeface="Arial" panose="020B0604020202020204" pitchFamily="34" charset="0"/>
            </a:endParaRPr>
          </a:p>
          <a:p>
            <a:pPr eaLnBrk="1" hangingPunct="1">
              <a:spcBef>
                <a:spcPct val="20000"/>
              </a:spcBef>
              <a:buFont typeface="Arial" panose="020B0604020202020204" pitchFamily="34" charset="0"/>
              <a:buNone/>
            </a:pPr>
            <a:r>
              <a:rPr lang="en-GB" altLang="nl-NL" sz="3200" dirty="0">
                <a:solidFill>
                  <a:srgbClr val="898989"/>
                </a:solidFill>
                <a:latin typeface="Calibri" panose="020F0502020204030204" pitchFamily="34" charset="0"/>
              </a:rPr>
              <a:t> </a:t>
            </a:r>
          </a:p>
        </p:txBody>
      </p:sp>
    </p:spTree>
    <p:extLst>
      <p:ext uri="{BB962C8B-B14F-4D97-AF65-F5344CB8AC3E}">
        <p14:creationId xmlns:p14="http://schemas.microsoft.com/office/powerpoint/2010/main" val="13791637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ubtitle 4"/>
          <p:cNvSpPr txBox="1">
            <a:spLocks/>
          </p:cNvSpPr>
          <p:nvPr/>
        </p:nvSpPr>
        <p:spPr bwMode="auto">
          <a:xfrm>
            <a:off x="2125663" y="683218"/>
            <a:ext cx="7772400" cy="4444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buFont typeface="Arial" panose="020B0604020202020204" pitchFamily="34" charset="0"/>
              <a:buNone/>
            </a:pPr>
            <a:r>
              <a:rPr lang="en-US" altLang="nl-NL" sz="2800" dirty="0">
                <a:solidFill>
                  <a:schemeClr val="tx2"/>
                </a:solidFill>
                <a:cs typeface="Arial" panose="020B0604020202020204" pitchFamily="34" charset="0"/>
              </a:rPr>
              <a:t>Links to referenced articles, blogs, projects (6)</a:t>
            </a:r>
          </a:p>
          <a:p>
            <a:pPr eaLnBrk="1" hangingPunct="1">
              <a:spcBef>
                <a:spcPct val="20000"/>
              </a:spcBef>
            </a:pPr>
            <a:endParaRPr lang="en-US" sz="1400" dirty="0">
              <a:latin typeface="Calibri" panose="020F0502020204030204" pitchFamily="34" charset="0"/>
              <a:ea typeface="Calibri" panose="020F0502020204030204" pitchFamily="34" charset="0"/>
            </a:endParaRPr>
          </a:p>
          <a:p>
            <a:pPr eaLnBrk="1" hangingPunct="1"/>
            <a:r>
              <a:rPr lang="en-US" sz="1400" dirty="0">
                <a:latin typeface="Calibri" panose="020F0502020204030204" pitchFamily="34" charset="0"/>
                <a:ea typeface="Calibri" panose="020F0502020204030204" pitchFamily="34" charset="0"/>
              </a:rPr>
              <a:t>Slide 23</a:t>
            </a:r>
          </a:p>
          <a:p>
            <a:pPr marL="285750" indent="-285750" eaLnBrk="1" hangingPunct="1">
              <a:buFont typeface="Arial" panose="020B0604020202020204" pitchFamily="34" charset="0"/>
              <a:buChar char="•"/>
            </a:pPr>
            <a:r>
              <a:rPr lang="en-US" sz="1400" dirty="0">
                <a:latin typeface="Calibri" panose="020F0502020204030204" pitchFamily="34" charset="0"/>
                <a:ea typeface="Calibri" panose="020F0502020204030204" pitchFamily="34" charset="0"/>
              </a:rPr>
              <a:t>Baker, James.2020. </a:t>
            </a:r>
            <a:r>
              <a:rPr lang="en-US" sz="1400" i="1" dirty="0">
                <a:latin typeface="Calibri" panose="020F0502020204030204" pitchFamily="34" charset="0"/>
                <a:ea typeface="Calibri" panose="020F0502020204030204" pitchFamily="34" charset="0"/>
              </a:rPr>
              <a:t>Legacies of Catalogue Descriptions and Curatorial Voice: Opportunities for Digital Scholarship. </a:t>
            </a:r>
            <a:r>
              <a:rPr lang="en-US" sz="1400" dirty="0">
                <a:latin typeface="Calibri" panose="020F0502020204030204" pitchFamily="34" charset="0"/>
                <a:ea typeface="Calibri" panose="020F0502020204030204" pitchFamily="34" charset="0"/>
                <a:hlinkClick r:id="rId3"/>
              </a:rPr>
              <a:t>https://cataloguelegacies.github.io/</a:t>
            </a:r>
            <a:r>
              <a:rPr lang="en-US" sz="1400" dirty="0">
                <a:latin typeface="Calibri" panose="020F0502020204030204" pitchFamily="34" charset="0"/>
                <a:ea typeface="Calibri" panose="020F0502020204030204" pitchFamily="34" charset="0"/>
              </a:rPr>
              <a:t> (accessed 19th Oct 2020)</a:t>
            </a:r>
          </a:p>
          <a:p>
            <a:pPr marL="285750" indent="-285750" eaLnBrk="1" hangingPunct="1">
              <a:buFont typeface="Arial" panose="020B0604020202020204" pitchFamily="34" charset="0"/>
              <a:buChar char="•"/>
            </a:pPr>
            <a:r>
              <a:rPr lang="en-US" sz="1400" dirty="0">
                <a:latin typeface="Calibri" panose="020F0502020204030204" pitchFamily="34" charset="0"/>
                <a:ea typeface="Calibri" panose="020F0502020204030204" pitchFamily="34" charset="0"/>
              </a:rPr>
              <a:t>Hitchcock, Tim. 2019. </a:t>
            </a:r>
            <a:r>
              <a:rPr lang="en-GB" sz="1400" i="1" dirty="0">
                <a:latin typeface="+mn-lt"/>
              </a:rPr>
              <a:t>Macroscopes &amp; Microscopes: Scholar Cyborgs in the Digital Research Library.</a:t>
            </a:r>
            <a:r>
              <a:rPr lang="en-GB" sz="1400" dirty="0">
                <a:latin typeface="+mn-lt"/>
              </a:rPr>
              <a:t> RLUK conference 2019. </a:t>
            </a:r>
            <a:r>
              <a:rPr lang="en-GB" sz="1400" dirty="0">
                <a:latin typeface="+mn-lt"/>
                <a:hlinkClick r:id="rId4"/>
              </a:rPr>
              <a:t>https://www.rluk.ac.uk/rlukplayer/</a:t>
            </a:r>
            <a:r>
              <a:rPr lang="en-GB" sz="1400" dirty="0">
                <a:latin typeface="+mn-lt"/>
              </a:rPr>
              <a:t> (accessed 19th Oct 2020)</a:t>
            </a:r>
          </a:p>
          <a:p>
            <a:pPr marL="285750" indent="-285750" eaLnBrk="1" hangingPunct="1">
              <a:buFont typeface="Arial" panose="020B0604020202020204" pitchFamily="34" charset="0"/>
              <a:buChar char="•"/>
            </a:pPr>
            <a:endParaRPr lang="en-GB" sz="1400" i="1" dirty="0">
              <a:latin typeface="+mn-lt"/>
              <a:ea typeface="Calibri" panose="020F0502020204030204" pitchFamily="34" charset="0"/>
            </a:endParaRPr>
          </a:p>
          <a:p>
            <a:pPr eaLnBrk="1" hangingPunct="1">
              <a:buFont typeface="Arial" panose="020B0604020202020204" pitchFamily="34" charset="0"/>
              <a:buNone/>
            </a:pPr>
            <a:r>
              <a:rPr lang="en-US" altLang="nl-NL" sz="1400" dirty="0">
                <a:latin typeface="+mn-lt"/>
                <a:cs typeface="Arial" panose="020B0604020202020204" pitchFamily="34" charset="0"/>
              </a:rPr>
              <a:t>Slide 25</a:t>
            </a:r>
          </a:p>
          <a:p>
            <a:pPr marL="285750" indent="-285750" eaLnBrk="1" hangingPunct="1">
              <a:buFont typeface="Arial" panose="020B0604020202020204" pitchFamily="34" charset="0"/>
              <a:buChar char="•"/>
            </a:pPr>
            <a:r>
              <a:rPr lang="en-US" sz="1400" dirty="0">
                <a:latin typeface="Calibri" panose="020F0502020204030204" pitchFamily="34" charset="0"/>
                <a:ea typeface="Calibri" panose="020F0502020204030204" pitchFamily="34" charset="0"/>
              </a:rPr>
              <a:t>RLUK. 2020. </a:t>
            </a:r>
            <a:r>
              <a:rPr lang="en-US" sz="1400" i="1" dirty="0">
                <a:latin typeface="Calibri" panose="020F0502020204030204" pitchFamily="34" charset="0"/>
                <a:ea typeface="Calibri" panose="020F0502020204030204" pitchFamily="34" charset="0"/>
              </a:rPr>
              <a:t>Digital Shift. </a:t>
            </a:r>
            <a:r>
              <a:rPr lang="en-US" sz="1400" dirty="0">
                <a:latin typeface="Calibri" panose="020F0502020204030204" pitchFamily="34" charset="0"/>
                <a:ea typeface="Calibri" panose="020F0502020204030204" pitchFamily="34" charset="0"/>
                <a:hlinkClick r:id="rId5"/>
              </a:rPr>
              <a:t>https://www.rluk.ac.uk/digital-shift/</a:t>
            </a:r>
            <a:r>
              <a:rPr lang="en-US" sz="1400" dirty="0">
                <a:latin typeface="Calibri" panose="020F0502020204030204" pitchFamily="34" charset="0"/>
                <a:ea typeface="Calibri" panose="020F0502020204030204" pitchFamily="34" charset="0"/>
              </a:rPr>
              <a:t> (accessed 19th Oct 2020)</a:t>
            </a:r>
          </a:p>
          <a:p>
            <a:pPr marL="285750" indent="-285750" eaLnBrk="1" hangingPunct="1">
              <a:buFont typeface="Arial" panose="020B0604020202020204" pitchFamily="34" charset="0"/>
              <a:buChar char="•"/>
            </a:pPr>
            <a:endParaRPr lang="en-US" sz="1400" dirty="0">
              <a:latin typeface="Calibri" panose="020F0502020204030204" pitchFamily="34" charset="0"/>
              <a:ea typeface="Calibri" panose="020F0502020204030204" pitchFamily="34" charset="0"/>
            </a:endParaRPr>
          </a:p>
          <a:p>
            <a:pPr eaLnBrk="1" hangingPunct="1"/>
            <a:r>
              <a:rPr lang="en-US" sz="1400" dirty="0">
                <a:latin typeface="Calibri" panose="020F0502020204030204" pitchFamily="34" charset="0"/>
                <a:ea typeface="Calibri" panose="020F0502020204030204" pitchFamily="34" charset="0"/>
              </a:rPr>
              <a:t>Slide 26</a:t>
            </a:r>
          </a:p>
          <a:p>
            <a:pPr marL="285750" indent="-285750" eaLnBrk="1" hangingPunct="1">
              <a:buFont typeface="Arial" panose="020B0604020202020204" pitchFamily="34" charset="0"/>
              <a:buChar char="•"/>
            </a:pPr>
            <a:r>
              <a:rPr lang="en-US" sz="1400" dirty="0">
                <a:latin typeface="Calibri" panose="020F0502020204030204" pitchFamily="34" charset="0"/>
                <a:ea typeface="Calibri" panose="020F0502020204030204" pitchFamily="34" charset="0"/>
              </a:rPr>
              <a:t>Purpose Tree Model adapted from a diagram used by Tim Fuller of The Reality Business on LSE Introduction to Leadership </a:t>
            </a:r>
            <a:r>
              <a:rPr lang="en-US" sz="1400" dirty="0" err="1">
                <a:latin typeface="Calibri" panose="020F0502020204030204" pitchFamily="34" charset="0"/>
                <a:ea typeface="Calibri" panose="020F0502020204030204" pitchFamily="34" charset="0"/>
              </a:rPr>
              <a:t>Programme</a:t>
            </a:r>
            <a:r>
              <a:rPr lang="en-US" sz="1400" dirty="0">
                <a:latin typeface="Calibri" panose="020F0502020204030204" pitchFamily="34" charset="0"/>
                <a:ea typeface="Calibri" panose="020F0502020204030204" pitchFamily="34" charset="0"/>
              </a:rPr>
              <a:t>. </a:t>
            </a:r>
            <a:r>
              <a:rPr lang="en-US" sz="1400" dirty="0">
                <a:latin typeface="Calibri" panose="020F0502020204030204" pitchFamily="34" charset="0"/>
                <a:ea typeface="Calibri" panose="020F0502020204030204" pitchFamily="34" charset="0"/>
                <a:hlinkClick r:id="rId6"/>
              </a:rPr>
              <a:t>http://www.realitybusiness.co.uk/the-team/</a:t>
            </a:r>
            <a:r>
              <a:rPr lang="en-US" sz="1400" dirty="0">
                <a:latin typeface="Calibri" panose="020F0502020204030204" pitchFamily="34" charset="0"/>
                <a:ea typeface="Calibri" panose="020F0502020204030204" pitchFamily="34" charset="0"/>
              </a:rPr>
              <a:t> (accessed 11th Nov 2020)</a:t>
            </a:r>
          </a:p>
          <a:p>
            <a:pPr eaLnBrk="1" hangingPunct="1"/>
            <a:endParaRPr lang="en-US" sz="1400" dirty="0">
              <a:latin typeface="Calibri" panose="020F0502020204030204" pitchFamily="34" charset="0"/>
              <a:ea typeface="Calibri" panose="020F0502020204030204" pitchFamily="34" charset="0"/>
            </a:endParaRPr>
          </a:p>
          <a:p>
            <a:pPr eaLnBrk="1" hangingPunct="1"/>
            <a:r>
              <a:rPr lang="en-GB" sz="1400" dirty="0">
                <a:latin typeface="+mn-lt"/>
              </a:rPr>
              <a:t>Slide 29</a:t>
            </a:r>
          </a:p>
          <a:p>
            <a:pPr marL="285750" indent="-285750" eaLnBrk="1" hangingPunct="1">
              <a:buFont typeface="Arial" panose="020B0604020202020204" pitchFamily="34" charset="0"/>
              <a:buChar char="•"/>
            </a:pPr>
            <a:r>
              <a:rPr lang="en-GB" sz="1400" dirty="0">
                <a:latin typeface="+mn-lt"/>
              </a:rPr>
              <a:t>OCLC Shared entity management infrastructure. </a:t>
            </a:r>
            <a:r>
              <a:rPr lang="en-GB" sz="1400" dirty="0">
                <a:latin typeface="+mn-lt"/>
                <a:hlinkClick r:id="rId7"/>
              </a:rPr>
              <a:t>https://www.oclc.org/en/worldcat/oclc-and-linked-data/shared-entity-management-infrastructure.html</a:t>
            </a:r>
            <a:r>
              <a:rPr lang="en-GB" sz="1400" dirty="0">
                <a:latin typeface="+mn-lt"/>
              </a:rPr>
              <a:t> (accessed 9th Dec 2020)</a:t>
            </a:r>
          </a:p>
        </p:txBody>
      </p:sp>
    </p:spTree>
    <p:extLst>
      <p:ext uri="{BB962C8B-B14F-4D97-AF65-F5344CB8AC3E}">
        <p14:creationId xmlns:p14="http://schemas.microsoft.com/office/powerpoint/2010/main" val="4654221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ubtitle 4"/>
          <p:cNvSpPr txBox="1">
            <a:spLocks/>
          </p:cNvSpPr>
          <p:nvPr/>
        </p:nvSpPr>
        <p:spPr bwMode="auto">
          <a:xfrm>
            <a:off x="2125663" y="683218"/>
            <a:ext cx="7772400" cy="2720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buFont typeface="Arial" panose="020B0604020202020204" pitchFamily="34" charset="0"/>
              <a:buNone/>
            </a:pPr>
            <a:r>
              <a:rPr lang="en-US" altLang="nl-NL" sz="2800" dirty="0">
                <a:solidFill>
                  <a:schemeClr val="tx2"/>
                </a:solidFill>
                <a:cs typeface="Arial" panose="020B0604020202020204" pitchFamily="34" charset="0"/>
              </a:rPr>
              <a:t>Links to referenced articles, blogs, projects (7)</a:t>
            </a:r>
          </a:p>
          <a:p>
            <a:pPr eaLnBrk="1" hangingPunct="1">
              <a:spcBef>
                <a:spcPct val="20000"/>
              </a:spcBef>
            </a:pPr>
            <a:endParaRPr lang="en-US" sz="1400" dirty="0">
              <a:latin typeface="Calibri" panose="020F0502020204030204" pitchFamily="34" charset="0"/>
              <a:ea typeface="Calibri" panose="020F0502020204030204" pitchFamily="34" charset="0"/>
            </a:endParaRPr>
          </a:p>
          <a:p>
            <a:pPr eaLnBrk="1" hangingPunct="1"/>
            <a:r>
              <a:rPr lang="en-US" sz="1400" dirty="0">
                <a:latin typeface="Calibri" panose="020F0502020204030204" pitchFamily="34" charset="0"/>
                <a:ea typeface="Calibri" panose="020F0502020204030204" pitchFamily="34" charset="0"/>
              </a:rPr>
              <a:t>Photo credits</a:t>
            </a:r>
          </a:p>
          <a:p>
            <a:pPr eaLnBrk="1" hangingPunct="1"/>
            <a:endParaRPr lang="en-US" sz="1400" dirty="0">
              <a:latin typeface="Calibri" panose="020F0502020204030204" pitchFamily="34" charset="0"/>
              <a:ea typeface="Calibri" panose="020F0502020204030204" pitchFamily="34" charset="0"/>
            </a:endParaRPr>
          </a:p>
          <a:p>
            <a:r>
              <a:rPr lang="en-GB" sz="1400" dirty="0">
                <a:latin typeface="+mn-lt"/>
              </a:rPr>
              <a:t>Slide 3, top left, Karen Smith-Yoshimura</a:t>
            </a:r>
          </a:p>
          <a:p>
            <a:r>
              <a:rPr lang="en-GB" sz="1400" dirty="0">
                <a:latin typeface="+mn-lt"/>
              </a:rPr>
              <a:t>Slide 3, top right, </a:t>
            </a:r>
            <a:r>
              <a:rPr lang="en-GB" sz="1400" dirty="0" err="1">
                <a:latin typeface="+mn-lt"/>
              </a:rPr>
              <a:t>Spekking</a:t>
            </a:r>
            <a:r>
              <a:rPr lang="en-GB" sz="1400" dirty="0">
                <a:latin typeface="+mn-lt"/>
              </a:rPr>
              <a:t>, </a:t>
            </a:r>
            <a:r>
              <a:rPr lang="en-GB" sz="1400" dirty="0" err="1">
                <a:latin typeface="+mn-lt"/>
              </a:rPr>
              <a:t>Raimond</a:t>
            </a:r>
            <a:r>
              <a:rPr lang="en-GB" sz="1400" dirty="0">
                <a:latin typeface="+mn-lt"/>
              </a:rPr>
              <a:t> (2018), 28 Nov.  Available at  https://twitter.com/Raymond_de (accessed 8th Dec 2020)</a:t>
            </a:r>
          </a:p>
          <a:p>
            <a:r>
              <a:rPr lang="en-GB" sz="1400" dirty="0">
                <a:latin typeface="+mn-lt"/>
              </a:rPr>
              <a:t>Slide 3, bottom left, Carey </a:t>
            </a:r>
            <a:r>
              <a:rPr lang="en-GB" sz="1400" dirty="0" err="1">
                <a:latin typeface="+mn-lt"/>
              </a:rPr>
              <a:t>Champieux</a:t>
            </a:r>
            <a:endParaRPr lang="en-GB" sz="1400" dirty="0">
              <a:latin typeface="+mn-lt"/>
            </a:endParaRPr>
          </a:p>
          <a:p>
            <a:r>
              <a:rPr lang="en-GB" sz="1400" dirty="0">
                <a:latin typeface="+mn-lt"/>
              </a:rPr>
              <a:t>Slides 6, 10-13, 16, 17, 19</a:t>
            </a:r>
            <a:r>
              <a:rPr lang="en-GB" sz="1400">
                <a:latin typeface="+mn-lt"/>
              </a:rPr>
              <a:t>, 21-23, 27, 28, </a:t>
            </a:r>
            <a:r>
              <a:rPr lang="en-GB" sz="1400" dirty="0">
                <a:latin typeface="+mn-lt"/>
              </a:rPr>
              <a:t>CC0, </a:t>
            </a:r>
            <a:r>
              <a:rPr lang="en-GB" sz="1400" dirty="0">
                <a:latin typeface="+mn-lt"/>
                <a:hlinkClick r:id="rId3"/>
              </a:rPr>
              <a:t>3dman: </a:t>
            </a:r>
            <a:r>
              <a:rPr lang="en-GB" sz="1400" dirty="0" err="1">
                <a:latin typeface="+mn-lt"/>
                <a:hlinkClick r:id="rId3"/>
              </a:rPr>
              <a:t>Pixabay</a:t>
            </a:r>
            <a:endParaRPr lang="en-GB" sz="1400" dirty="0">
              <a:latin typeface="+mn-lt"/>
            </a:endParaRPr>
          </a:p>
          <a:p>
            <a:r>
              <a:rPr lang="en-GB" sz="1400" dirty="0">
                <a:latin typeface="+mn-lt"/>
              </a:rPr>
              <a:t>Slide 25, RLUK CC BY-NC-SA 4.0</a:t>
            </a:r>
          </a:p>
          <a:p>
            <a:r>
              <a:rPr lang="en-GB" sz="1400" dirty="0">
                <a:latin typeface="+mn-lt"/>
              </a:rPr>
              <a:t>Slide 26, Helen Williams</a:t>
            </a:r>
          </a:p>
        </p:txBody>
      </p:sp>
    </p:spTree>
    <p:extLst>
      <p:ext uri="{BB962C8B-B14F-4D97-AF65-F5344CB8AC3E}">
        <p14:creationId xmlns:p14="http://schemas.microsoft.com/office/powerpoint/2010/main" val="41479827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782570" y="1128641"/>
            <a:ext cx="4781117" cy="1492716"/>
          </a:xfrm>
        </p:spPr>
        <p:txBody>
          <a:bodyPr/>
          <a:lstStyle/>
          <a:p>
            <a:r>
              <a:rPr lang="en-US" dirty="0"/>
              <a:t>Thank you!</a:t>
            </a:r>
          </a:p>
        </p:txBody>
      </p:sp>
      <p:sp>
        <p:nvSpPr>
          <p:cNvPr id="3" name="Text Placeholder 2"/>
          <p:cNvSpPr>
            <a:spLocks noGrp="1"/>
          </p:cNvSpPr>
          <p:nvPr>
            <p:ph type="body" sz="quarter" idx="11"/>
          </p:nvPr>
        </p:nvSpPr>
        <p:spPr>
          <a:xfrm>
            <a:off x="1735142" y="2758128"/>
            <a:ext cx="3887788" cy="815234"/>
          </a:xfrm>
        </p:spPr>
        <p:txBody>
          <a:bodyPr>
            <a:normAutofit/>
          </a:bodyPr>
          <a:lstStyle/>
          <a:p>
            <a:r>
              <a:rPr lang="en-US" sz="1600" dirty="0"/>
              <a:t>Contacts: </a:t>
            </a:r>
          </a:p>
          <a:p>
            <a:r>
              <a:rPr lang="en-US" sz="1600" dirty="0"/>
              <a:t>Annette Dortmund</a:t>
            </a:r>
          </a:p>
        </p:txBody>
      </p:sp>
      <p:sp>
        <p:nvSpPr>
          <p:cNvPr id="6" name="Text Placeholder 5"/>
          <p:cNvSpPr>
            <a:spLocks noGrp="1"/>
          </p:cNvSpPr>
          <p:nvPr>
            <p:ph type="body" sz="quarter" idx="14"/>
          </p:nvPr>
        </p:nvSpPr>
        <p:spPr>
          <a:xfrm>
            <a:off x="1782569" y="708526"/>
            <a:ext cx="7199508" cy="443198"/>
          </a:xfrm>
        </p:spPr>
        <p:txBody>
          <a:bodyPr/>
          <a:lstStyle/>
          <a:p>
            <a:r>
              <a:rPr lang="en-US" sz="1000" dirty="0"/>
              <a:t>Transitioning to the Next		</a:t>
            </a:r>
            <a:r>
              <a:rPr lang="en-US" sz="1200" dirty="0"/>
              <a:t>Transitioning to the Next Generation of Metadata January 2021</a:t>
            </a:r>
            <a:endParaRPr lang="en-US" sz="1000" dirty="0"/>
          </a:p>
        </p:txBody>
      </p:sp>
      <p:pic>
        <p:nvPicPr>
          <p:cNvPr id="4" name="Picture 3">
            <a:extLst>
              <a:ext uri="{FF2B5EF4-FFF2-40B4-BE49-F238E27FC236}">
                <a16:creationId xmlns:a16="http://schemas.microsoft.com/office/drawing/2014/main" id="{0C094D4B-6779-435D-A802-125524D05618}"/>
              </a:ext>
            </a:extLst>
          </p:cNvPr>
          <p:cNvPicPr>
            <a:picLocks noChangeAspect="1"/>
          </p:cNvPicPr>
          <p:nvPr/>
        </p:nvPicPr>
        <p:blipFill>
          <a:blip r:embed="rId3"/>
          <a:stretch>
            <a:fillRect/>
          </a:stretch>
        </p:blipFill>
        <p:spPr>
          <a:xfrm>
            <a:off x="7278079" y="1293646"/>
            <a:ext cx="2427180" cy="3451397"/>
          </a:xfrm>
          <a:prstGeom prst="rect">
            <a:avLst/>
          </a:prstGeom>
        </p:spPr>
      </p:pic>
      <p:pic>
        <p:nvPicPr>
          <p:cNvPr id="12" name="Picture 11">
            <a:extLst>
              <a:ext uri="{FF2B5EF4-FFF2-40B4-BE49-F238E27FC236}">
                <a16:creationId xmlns:a16="http://schemas.microsoft.com/office/drawing/2014/main" id="{34FFC4EC-BB15-42E8-ABC3-F40CC0140D2F}"/>
              </a:ext>
            </a:extLst>
          </p:cNvPr>
          <p:cNvPicPr>
            <a:picLocks noChangeAspect="1"/>
          </p:cNvPicPr>
          <p:nvPr/>
        </p:nvPicPr>
        <p:blipFill>
          <a:blip r:embed="rId4"/>
          <a:srcRect/>
          <a:stretch/>
        </p:blipFill>
        <p:spPr>
          <a:xfrm>
            <a:off x="1782570" y="708526"/>
            <a:ext cx="2200847" cy="443198"/>
          </a:xfrm>
          <a:prstGeom prst="rect">
            <a:avLst/>
          </a:prstGeom>
        </p:spPr>
      </p:pic>
      <p:sp>
        <p:nvSpPr>
          <p:cNvPr id="14" name="Text Placeholder 4">
            <a:extLst>
              <a:ext uri="{FF2B5EF4-FFF2-40B4-BE49-F238E27FC236}">
                <a16:creationId xmlns:a16="http://schemas.microsoft.com/office/drawing/2014/main" id="{814018E1-60E7-468D-A17C-90237D9DA306}"/>
              </a:ext>
            </a:extLst>
          </p:cNvPr>
          <p:cNvSpPr txBox="1">
            <a:spLocks/>
          </p:cNvSpPr>
          <p:nvPr/>
        </p:nvSpPr>
        <p:spPr>
          <a:xfrm>
            <a:off x="1645026" y="3260192"/>
            <a:ext cx="4739076" cy="693377"/>
          </a:xfrm>
          <a:prstGeom prst="rect">
            <a:avLst/>
          </a:prstGeom>
        </p:spPr>
        <p:txBody>
          <a:bodyPr vert="horz">
            <a:normAutofit/>
          </a:bodyPr>
          <a:lstStyle>
            <a:lvl1pPr marL="0" indent="0" algn="l" defTabSz="457200" rtl="0" eaLnBrk="1" latinLnBrk="0" hangingPunct="1">
              <a:spcBef>
                <a:spcPct val="20000"/>
              </a:spcBef>
              <a:buFont typeface="Arial"/>
              <a:buNone/>
              <a:defRPr sz="1400" b="1" kern="1200" baseline="0">
                <a:solidFill>
                  <a:schemeClr val="accent2"/>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050" dirty="0"/>
              <a:t>  </a:t>
            </a:r>
            <a:r>
              <a:rPr lang="en-US" sz="1600" u="sng" dirty="0">
                <a:solidFill>
                  <a:srgbClr val="0000FF"/>
                </a:solidFill>
                <a:effectLst/>
                <a:ea typeface="Calibri" panose="020F0502020204030204" pitchFamily="34" charset="0"/>
                <a:hlinkClick r:id="rId5"/>
              </a:rPr>
              <a:t>Annette.Dortmund@oclc.org</a:t>
            </a:r>
            <a:r>
              <a:rPr lang="en-US" sz="1600" dirty="0"/>
              <a:t> </a:t>
            </a:r>
            <a:endParaRPr lang="en-US" sz="1600" b="0" dirty="0">
              <a:solidFill>
                <a:schemeClr val="tx1"/>
              </a:solidFill>
            </a:endParaRPr>
          </a:p>
          <a:p>
            <a:r>
              <a:rPr lang="en-US" sz="1600" b="0" dirty="0">
                <a:solidFill>
                  <a:schemeClr val="tx1"/>
                </a:solidFill>
              </a:rPr>
              <a:t>@libsun</a:t>
            </a:r>
          </a:p>
        </p:txBody>
      </p:sp>
      <p:sp>
        <p:nvSpPr>
          <p:cNvPr id="15" name="Text Placeholder 4">
            <a:extLst>
              <a:ext uri="{FF2B5EF4-FFF2-40B4-BE49-F238E27FC236}">
                <a16:creationId xmlns:a16="http://schemas.microsoft.com/office/drawing/2014/main" id="{516FEA5E-28EF-4153-9D17-F31B587E9960}"/>
              </a:ext>
            </a:extLst>
          </p:cNvPr>
          <p:cNvSpPr txBox="1">
            <a:spLocks/>
          </p:cNvSpPr>
          <p:nvPr/>
        </p:nvSpPr>
        <p:spPr>
          <a:xfrm>
            <a:off x="1645026" y="3881536"/>
            <a:ext cx="4739076" cy="920784"/>
          </a:xfrm>
          <a:prstGeom prst="rect">
            <a:avLst/>
          </a:prstGeom>
        </p:spPr>
        <p:txBody>
          <a:bodyPr vert="horz">
            <a:normAutofit/>
          </a:bodyPr>
          <a:lstStyle>
            <a:lvl1pPr marL="0" indent="0" algn="l" defTabSz="457200" rtl="0" eaLnBrk="1" latinLnBrk="0" hangingPunct="1">
              <a:spcBef>
                <a:spcPct val="20000"/>
              </a:spcBef>
              <a:buFont typeface="Arial"/>
              <a:buNone/>
              <a:defRPr sz="1400" b="1" kern="1200" baseline="0">
                <a:solidFill>
                  <a:schemeClr val="accent2"/>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050" dirty="0"/>
              <a:t> </a:t>
            </a:r>
            <a:r>
              <a:rPr lang="en-US" sz="1600" dirty="0">
                <a:solidFill>
                  <a:schemeClr val="tx1"/>
                </a:solidFill>
              </a:rPr>
              <a:t>Helen K. R. Williams</a:t>
            </a:r>
            <a:endParaRPr lang="en-US" sz="1050" dirty="0">
              <a:solidFill>
                <a:schemeClr val="tx1"/>
              </a:solidFill>
            </a:endParaRPr>
          </a:p>
          <a:p>
            <a:r>
              <a:rPr lang="en-US" sz="1600" dirty="0">
                <a:hlinkClick r:id="rId6"/>
              </a:rPr>
              <a:t> H.K.Williams@lse.ac.uk </a:t>
            </a:r>
            <a:endParaRPr lang="en-US" sz="1600" dirty="0">
              <a:solidFill>
                <a:schemeClr val="tx1"/>
              </a:solidFill>
            </a:endParaRPr>
          </a:p>
          <a:p>
            <a:r>
              <a:rPr lang="en-US" sz="1600" b="0" dirty="0">
                <a:solidFill>
                  <a:schemeClr val="tx1"/>
                </a:solidFill>
              </a:rPr>
              <a:t>@</a:t>
            </a:r>
            <a:r>
              <a:rPr lang="en-US" sz="1600" b="0" dirty="0" err="1">
                <a:solidFill>
                  <a:schemeClr val="tx1"/>
                </a:solidFill>
              </a:rPr>
              <a:t>HelsKRW</a:t>
            </a:r>
            <a:endParaRPr lang="en-US" sz="1600" b="0" dirty="0">
              <a:solidFill>
                <a:schemeClr val="tx1"/>
              </a:solidFill>
            </a:endParaRPr>
          </a:p>
        </p:txBody>
      </p:sp>
      <p:pic>
        <p:nvPicPr>
          <p:cNvPr id="5" name="Picture 4">
            <a:extLst>
              <a:ext uri="{FF2B5EF4-FFF2-40B4-BE49-F238E27FC236}">
                <a16:creationId xmlns:a16="http://schemas.microsoft.com/office/drawing/2014/main" id="{EB6A3B75-8700-49D1-B881-2ABF6F05DDA0}"/>
              </a:ext>
            </a:extLst>
          </p:cNvPr>
          <p:cNvPicPr>
            <a:picLocks noChangeAspect="1"/>
          </p:cNvPicPr>
          <p:nvPr/>
        </p:nvPicPr>
        <p:blipFill>
          <a:blip r:embed="rId7"/>
          <a:stretch>
            <a:fillRect/>
          </a:stretch>
        </p:blipFill>
        <p:spPr>
          <a:xfrm>
            <a:off x="7278079" y="1293646"/>
            <a:ext cx="2427179" cy="3508674"/>
          </a:xfrm>
          <a:prstGeom prst="rect">
            <a:avLst/>
          </a:prstGeom>
        </p:spPr>
      </p:pic>
    </p:spTree>
    <p:extLst>
      <p:ext uri="{BB962C8B-B14F-4D97-AF65-F5344CB8AC3E}">
        <p14:creationId xmlns:p14="http://schemas.microsoft.com/office/powerpoint/2010/main" val="219082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631812-DF70-4E25-AA0F-557F67AABDD4}"/>
              </a:ext>
            </a:extLst>
          </p:cNvPr>
          <p:cNvSpPr/>
          <p:nvPr/>
        </p:nvSpPr>
        <p:spPr>
          <a:xfrm>
            <a:off x="2034988" y="344707"/>
            <a:ext cx="8139953" cy="1323439"/>
          </a:xfrm>
          <a:prstGeom prst="rect">
            <a:avLst/>
          </a:prstGeom>
        </p:spPr>
        <p:txBody>
          <a:bodyPr wrap="square">
            <a:spAutoFit/>
          </a:bodyPr>
          <a:lstStyle/>
          <a:p>
            <a:r>
              <a:rPr lang="en-US" sz="4000" dirty="0">
                <a:solidFill>
                  <a:srgbClr val="1F497D"/>
                </a:solidFill>
                <a:latin typeface="+mj-lt"/>
              </a:rPr>
              <a:t>OCLC RLP Metadata Managers Focus Group – Report fodder</a:t>
            </a:r>
          </a:p>
        </p:txBody>
      </p:sp>
      <p:sp>
        <p:nvSpPr>
          <p:cNvPr id="3" name="TextBox 2">
            <a:extLst>
              <a:ext uri="{FF2B5EF4-FFF2-40B4-BE49-F238E27FC236}">
                <a16:creationId xmlns:a16="http://schemas.microsoft.com/office/drawing/2014/main" id="{91FF1A63-0643-4FEF-A3C7-2F00DE53DC99}"/>
              </a:ext>
            </a:extLst>
          </p:cNvPr>
          <p:cNvSpPr txBox="1"/>
          <p:nvPr/>
        </p:nvSpPr>
        <p:spPr>
          <a:xfrm>
            <a:off x="2241177" y="2106270"/>
            <a:ext cx="813043" cy="769441"/>
          </a:xfrm>
          <a:prstGeom prst="rect">
            <a:avLst/>
          </a:prstGeom>
          <a:noFill/>
        </p:spPr>
        <p:txBody>
          <a:bodyPr wrap="none" rtlCol="0">
            <a:spAutoFit/>
          </a:bodyPr>
          <a:lstStyle/>
          <a:p>
            <a:r>
              <a:rPr lang="en-US" sz="4400" dirty="0">
                <a:solidFill>
                  <a:srgbClr val="1F497D"/>
                </a:solidFill>
              </a:rPr>
              <a:t>62</a:t>
            </a:r>
          </a:p>
        </p:txBody>
      </p:sp>
      <p:sp>
        <p:nvSpPr>
          <p:cNvPr id="4" name="TextBox 3">
            <a:extLst>
              <a:ext uri="{FF2B5EF4-FFF2-40B4-BE49-F238E27FC236}">
                <a16:creationId xmlns:a16="http://schemas.microsoft.com/office/drawing/2014/main" id="{3AB03558-124A-48EB-BBB9-C076FC89AFF9}"/>
              </a:ext>
            </a:extLst>
          </p:cNvPr>
          <p:cNvSpPr txBox="1"/>
          <p:nvPr/>
        </p:nvSpPr>
        <p:spPr>
          <a:xfrm>
            <a:off x="3593186" y="2106269"/>
            <a:ext cx="5023555" cy="646331"/>
          </a:xfrm>
          <a:prstGeom prst="rect">
            <a:avLst/>
          </a:prstGeom>
          <a:noFill/>
        </p:spPr>
        <p:txBody>
          <a:bodyPr wrap="none" rtlCol="0">
            <a:spAutoFit/>
          </a:bodyPr>
          <a:lstStyle/>
          <a:p>
            <a:r>
              <a:rPr lang="en-US" sz="3600" dirty="0"/>
              <a:t>Partners in 11 countries</a:t>
            </a:r>
          </a:p>
        </p:txBody>
      </p:sp>
      <p:sp>
        <p:nvSpPr>
          <p:cNvPr id="5" name="TextBox 4">
            <a:extLst>
              <a:ext uri="{FF2B5EF4-FFF2-40B4-BE49-F238E27FC236}">
                <a16:creationId xmlns:a16="http://schemas.microsoft.com/office/drawing/2014/main" id="{6CE595B4-8A79-4050-948C-89527FF41D0B}"/>
              </a:ext>
            </a:extLst>
          </p:cNvPr>
          <p:cNvSpPr txBox="1"/>
          <p:nvPr/>
        </p:nvSpPr>
        <p:spPr>
          <a:xfrm>
            <a:off x="2034987" y="3150098"/>
            <a:ext cx="1127232" cy="769441"/>
          </a:xfrm>
          <a:prstGeom prst="rect">
            <a:avLst/>
          </a:prstGeom>
          <a:noFill/>
        </p:spPr>
        <p:txBody>
          <a:bodyPr wrap="none" rtlCol="0">
            <a:spAutoFit/>
          </a:bodyPr>
          <a:lstStyle/>
          <a:p>
            <a:r>
              <a:rPr lang="en-US" sz="4400" dirty="0">
                <a:solidFill>
                  <a:srgbClr val="1F497D"/>
                </a:solidFill>
              </a:rPr>
              <a:t>777</a:t>
            </a:r>
          </a:p>
        </p:txBody>
      </p:sp>
      <p:sp>
        <p:nvSpPr>
          <p:cNvPr id="6" name="TextBox 5">
            <a:extLst>
              <a:ext uri="{FF2B5EF4-FFF2-40B4-BE49-F238E27FC236}">
                <a16:creationId xmlns:a16="http://schemas.microsoft.com/office/drawing/2014/main" id="{953CF483-7077-49E4-89F7-5D81952AD372}"/>
              </a:ext>
            </a:extLst>
          </p:cNvPr>
          <p:cNvSpPr txBox="1"/>
          <p:nvPr/>
        </p:nvSpPr>
        <p:spPr>
          <a:xfrm>
            <a:off x="3593185" y="3150532"/>
            <a:ext cx="6724918" cy="646331"/>
          </a:xfrm>
          <a:prstGeom prst="rect">
            <a:avLst/>
          </a:prstGeom>
          <a:noFill/>
        </p:spPr>
        <p:txBody>
          <a:bodyPr wrap="none" rtlCol="0">
            <a:spAutoFit/>
          </a:bodyPr>
          <a:lstStyle/>
          <a:p>
            <a:r>
              <a:rPr lang="en-US" sz="3600" dirty="0"/>
              <a:t>Pages of response compilations</a:t>
            </a:r>
          </a:p>
        </p:txBody>
      </p:sp>
      <p:sp>
        <p:nvSpPr>
          <p:cNvPr id="7" name="TextBox 6">
            <a:extLst>
              <a:ext uri="{FF2B5EF4-FFF2-40B4-BE49-F238E27FC236}">
                <a16:creationId xmlns:a16="http://schemas.microsoft.com/office/drawing/2014/main" id="{EEEFB191-4011-429D-A34E-7124DDCC298C}"/>
              </a:ext>
            </a:extLst>
          </p:cNvPr>
          <p:cNvSpPr txBox="1"/>
          <p:nvPr/>
        </p:nvSpPr>
        <p:spPr>
          <a:xfrm>
            <a:off x="2034988" y="4204852"/>
            <a:ext cx="970137" cy="769441"/>
          </a:xfrm>
          <a:prstGeom prst="rect">
            <a:avLst/>
          </a:prstGeom>
          <a:noFill/>
        </p:spPr>
        <p:txBody>
          <a:bodyPr wrap="none" rtlCol="0">
            <a:spAutoFit/>
          </a:bodyPr>
          <a:lstStyle/>
          <a:p>
            <a:r>
              <a:rPr lang="en-US" sz="4400" dirty="0">
                <a:solidFill>
                  <a:srgbClr val="1F497D"/>
                </a:solidFill>
              </a:rPr>
              <a:t> 93</a:t>
            </a:r>
          </a:p>
        </p:txBody>
      </p:sp>
      <p:sp>
        <p:nvSpPr>
          <p:cNvPr id="8" name="TextBox 7">
            <a:extLst>
              <a:ext uri="{FF2B5EF4-FFF2-40B4-BE49-F238E27FC236}">
                <a16:creationId xmlns:a16="http://schemas.microsoft.com/office/drawing/2014/main" id="{1C88140D-0EDB-467F-8B4C-7F0683F0FD18}"/>
              </a:ext>
            </a:extLst>
          </p:cNvPr>
          <p:cNvSpPr txBox="1"/>
          <p:nvPr/>
        </p:nvSpPr>
        <p:spPr>
          <a:xfrm>
            <a:off x="3593186" y="4266406"/>
            <a:ext cx="4211409" cy="646331"/>
          </a:xfrm>
          <a:prstGeom prst="rect">
            <a:avLst/>
          </a:prstGeom>
          <a:noFill/>
        </p:spPr>
        <p:txBody>
          <a:bodyPr wrap="none" rtlCol="0">
            <a:spAutoFit/>
          </a:bodyPr>
          <a:lstStyle/>
          <a:p>
            <a:r>
              <a:rPr lang="en-US" sz="3600" dirty="0"/>
              <a:t>Hours of discussion</a:t>
            </a:r>
          </a:p>
        </p:txBody>
      </p:sp>
    </p:spTree>
    <p:extLst>
      <p:ext uri="{BB962C8B-B14F-4D97-AF65-F5344CB8AC3E}">
        <p14:creationId xmlns:p14="http://schemas.microsoft.com/office/powerpoint/2010/main" val="10825033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4768503-4D68-406F-AF4A-DA4C9B0CB29B}"/>
              </a:ext>
            </a:extLst>
          </p:cNvPr>
          <p:cNvPicPr>
            <a:picLocks noChangeAspect="1"/>
          </p:cNvPicPr>
          <p:nvPr/>
        </p:nvPicPr>
        <p:blipFill>
          <a:blip r:embed="rId3"/>
          <a:stretch>
            <a:fillRect/>
          </a:stretch>
        </p:blipFill>
        <p:spPr>
          <a:xfrm>
            <a:off x="6096000" y="97017"/>
            <a:ext cx="4359018" cy="5776461"/>
          </a:xfrm>
          <a:prstGeom prst="rect">
            <a:avLst/>
          </a:prstGeom>
          <a:noFill/>
          <a:ln>
            <a:solidFill>
              <a:schemeClr val="accent6"/>
            </a:solidFill>
          </a:ln>
        </p:spPr>
      </p:pic>
      <p:sp>
        <p:nvSpPr>
          <p:cNvPr id="3" name="TextBox 2">
            <a:extLst>
              <a:ext uri="{FF2B5EF4-FFF2-40B4-BE49-F238E27FC236}">
                <a16:creationId xmlns:a16="http://schemas.microsoft.com/office/drawing/2014/main" id="{4F29C344-319A-42C9-B121-ED601D57F295}"/>
              </a:ext>
            </a:extLst>
          </p:cNvPr>
          <p:cNvSpPr txBox="1"/>
          <p:nvPr/>
        </p:nvSpPr>
        <p:spPr>
          <a:xfrm>
            <a:off x="1243497" y="843677"/>
            <a:ext cx="4197653" cy="5355312"/>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400" dirty="0"/>
              <a:t>The Transition to Linked Data and Identifiers</a:t>
            </a:r>
          </a:p>
          <a:p>
            <a:pPr marL="285750" indent="-285750">
              <a:spcAft>
                <a:spcPts val="600"/>
              </a:spcAft>
              <a:buFont typeface="Arial" panose="020B0604020202020204" pitchFamily="34" charset="0"/>
              <a:buChar char="•"/>
            </a:pPr>
            <a:r>
              <a:rPr lang="en-US" sz="2400" dirty="0"/>
              <a:t>Describing “Inside-Out” and “Facilitated” Collections</a:t>
            </a:r>
          </a:p>
          <a:p>
            <a:pPr marL="285750" indent="-285750">
              <a:spcAft>
                <a:spcPts val="600"/>
              </a:spcAft>
              <a:buFont typeface="Arial" panose="020B0604020202020204" pitchFamily="34" charset="0"/>
              <a:buChar char="•"/>
            </a:pPr>
            <a:r>
              <a:rPr lang="en-US" sz="2400" dirty="0"/>
              <a:t>Evolution of “Metadata as a Service”</a:t>
            </a:r>
          </a:p>
          <a:p>
            <a:pPr marL="285750" indent="-285750">
              <a:spcAft>
                <a:spcPts val="600"/>
              </a:spcAft>
              <a:buFont typeface="Arial" panose="020B0604020202020204" pitchFamily="34" charset="0"/>
              <a:buChar char="•"/>
            </a:pPr>
            <a:r>
              <a:rPr lang="en-US" sz="2400" dirty="0"/>
              <a:t>Preparing for Future Staffing Requirements</a:t>
            </a:r>
          </a:p>
          <a:p>
            <a:endParaRPr lang="en-US" sz="2400" dirty="0"/>
          </a:p>
          <a:p>
            <a:r>
              <a:rPr lang="en-GB" sz="1600" dirty="0">
                <a:effectLst/>
                <a:latin typeface="Calibri" panose="020F0502020204030204" pitchFamily="34" charset="0"/>
                <a:ea typeface="Calibri" panose="020F0502020204030204" pitchFamily="34" charset="0"/>
              </a:rPr>
              <a:t>Smith-Yoshimura, Karen. 2020. </a:t>
            </a:r>
            <a:r>
              <a:rPr lang="en-GB" sz="1600" i="1" dirty="0">
                <a:effectLst/>
                <a:latin typeface="Calibri" panose="020F0502020204030204" pitchFamily="34" charset="0"/>
                <a:ea typeface="Calibri" panose="020F0502020204030204" pitchFamily="34" charset="0"/>
              </a:rPr>
              <a:t>Transitioning to the Next Generation of Metadata</a:t>
            </a:r>
            <a:r>
              <a:rPr lang="en-GB" sz="1600" dirty="0">
                <a:effectLst/>
                <a:latin typeface="Calibri" panose="020F0502020204030204" pitchFamily="34" charset="0"/>
                <a:ea typeface="Calibri" panose="020F0502020204030204" pitchFamily="34" charset="0"/>
              </a:rPr>
              <a:t>. Dublin, OH: OCLC Research. </a:t>
            </a:r>
          </a:p>
          <a:p>
            <a:r>
              <a:rPr lang="en-GB" sz="1600" u="sng" dirty="0">
                <a:solidFill>
                  <a:srgbClr val="0000FF"/>
                </a:solidFill>
                <a:effectLst/>
                <a:latin typeface="Calibri" panose="020F0502020204030204" pitchFamily="34" charset="0"/>
                <a:ea typeface="Calibri" panose="020F0502020204030204" pitchFamily="34" charset="0"/>
                <a:hlinkClick r:id="rId4"/>
              </a:rPr>
              <a:t>https://doi.org/10.25333/rqgd-b343</a:t>
            </a:r>
            <a:endParaRPr lang="en-GB" sz="1600" dirty="0">
              <a:effectLst/>
              <a:latin typeface="Calibri" panose="020F0502020204030204" pitchFamily="34" charset="0"/>
              <a:ea typeface="Calibri" panose="020F0502020204030204" pitchFamily="34" charset="0"/>
            </a:endParaRPr>
          </a:p>
          <a:p>
            <a:endParaRPr lang="en-US" dirty="0"/>
          </a:p>
        </p:txBody>
      </p:sp>
    </p:spTree>
    <p:extLst>
      <p:ext uri="{BB962C8B-B14F-4D97-AF65-F5344CB8AC3E}">
        <p14:creationId xmlns:p14="http://schemas.microsoft.com/office/powerpoint/2010/main" val="37280680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CCFE7EC-9ECD-42DA-A3E2-D56FE78562FA}"/>
              </a:ext>
            </a:extLst>
          </p:cNvPr>
          <p:cNvSpPr/>
          <p:nvPr/>
        </p:nvSpPr>
        <p:spPr>
          <a:xfrm>
            <a:off x="1640398" y="-116722"/>
            <a:ext cx="7433515" cy="1323439"/>
          </a:xfrm>
          <a:prstGeom prst="rect">
            <a:avLst/>
          </a:prstGeom>
        </p:spPr>
        <p:txBody>
          <a:bodyPr wrap="square">
            <a:spAutoFit/>
          </a:bodyPr>
          <a:lstStyle/>
          <a:p>
            <a:r>
              <a:rPr lang="en-US" sz="4000" dirty="0">
                <a:solidFill>
                  <a:srgbClr val="1F497D"/>
                </a:solidFill>
              </a:rPr>
              <a:t>36 HangingTogether Blog Posts summarizing discussions </a:t>
            </a:r>
            <a:endParaRPr lang="en-US" sz="4000" dirty="0"/>
          </a:p>
        </p:txBody>
      </p:sp>
      <p:pic>
        <p:nvPicPr>
          <p:cNvPr id="3" name="Picture 2">
            <a:extLst>
              <a:ext uri="{FF2B5EF4-FFF2-40B4-BE49-F238E27FC236}">
                <a16:creationId xmlns:a16="http://schemas.microsoft.com/office/drawing/2014/main" id="{0503A7E2-9337-49CD-B167-A32E3004C047}"/>
              </a:ext>
            </a:extLst>
          </p:cNvPr>
          <p:cNvPicPr>
            <a:picLocks noChangeAspect="1"/>
          </p:cNvPicPr>
          <p:nvPr/>
        </p:nvPicPr>
        <p:blipFill>
          <a:blip r:embed="rId3"/>
          <a:stretch>
            <a:fillRect/>
          </a:stretch>
        </p:blipFill>
        <p:spPr>
          <a:xfrm>
            <a:off x="6642256" y="1323440"/>
            <a:ext cx="4271837" cy="3150381"/>
          </a:xfrm>
          <a:prstGeom prst="rect">
            <a:avLst/>
          </a:prstGeom>
        </p:spPr>
      </p:pic>
      <p:pic>
        <p:nvPicPr>
          <p:cNvPr id="6" name="Picture 5">
            <a:extLst>
              <a:ext uri="{FF2B5EF4-FFF2-40B4-BE49-F238E27FC236}">
                <a16:creationId xmlns:a16="http://schemas.microsoft.com/office/drawing/2014/main" id="{80FE61AD-57C9-460C-9E4B-4E15F5CFDE44}"/>
              </a:ext>
            </a:extLst>
          </p:cNvPr>
          <p:cNvPicPr>
            <a:picLocks noChangeAspect="1"/>
          </p:cNvPicPr>
          <p:nvPr/>
        </p:nvPicPr>
        <p:blipFill>
          <a:blip r:embed="rId4"/>
          <a:stretch>
            <a:fillRect/>
          </a:stretch>
        </p:blipFill>
        <p:spPr>
          <a:xfrm>
            <a:off x="3795780" y="1742005"/>
            <a:ext cx="4600440" cy="3218814"/>
          </a:xfrm>
          <a:prstGeom prst="rect">
            <a:avLst/>
          </a:prstGeom>
        </p:spPr>
      </p:pic>
      <p:pic>
        <p:nvPicPr>
          <p:cNvPr id="7" name="Picture 6">
            <a:extLst>
              <a:ext uri="{FF2B5EF4-FFF2-40B4-BE49-F238E27FC236}">
                <a16:creationId xmlns:a16="http://schemas.microsoft.com/office/drawing/2014/main" id="{EA7574E9-9400-4E3F-A1CC-095A220ABA1A}"/>
              </a:ext>
            </a:extLst>
          </p:cNvPr>
          <p:cNvPicPr>
            <a:picLocks noChangeAspect="1"/>
          </p:cNvPicPr>
          <p:nvPr/>
        </p:nvPicPr>
        <p:blipFill>
          <a:blip r:embed="rId5"/>
          <a:stretch>
            <a:fillRect/>
          </a:stretch>
        </p:blipFill>
        <p:spPr>
          <a:xfrm>
            <a:off x="1434370" y="2812582"/>
            <a:ext cx="4973243" cy="3396071"/>
          </a:xfrm>
          <a:prstGeom prst="rect">
            <a:avLst/>
          </a:prstGeom>
        </p:spPr>
      </p:pic>
      <p:sp>
        <p:nvSpPr>
          <p:cNvPr id="4" name="Rectangle 3">
            <a:extLst>
              <a:ext uri="{FF2B5EF4-FFF2-40B4-BE49-F238E27FC236}">
                <a16:creationId xmlns:a16="http://schemas.microsoft.com/office/drawing/2014/main" id="{34A20678-3682-4C1B-AA17-A220BC129DE1}"/>
              </a:ext>
            </a:extLst>
          </p:cNvPr>
          <p:cNvSpPr/>
          <p:nvPr/>
        </p:nvSpPr>
        <p:spPr>
          <a:xfrm>
            <a:off x="6642255" y="5311442"/>
            <a:ext cx="3625160" cy="430887"/>
          </a:xfrm>
          <a:prstGeom prst="rect">
            <a:avLst/>
          </a:prstGeom>
        </p:spPr>
        <p:txBody>
          <a:bodyPr wrap="none">
            <a:spAutoFit/>
          </a:bodyPr>
          <a:lstStyle/>
          <a:p>
            <a:r>
              <a:rPr lang="en-US" sz="2200" dirty="0">
                <a:hlinkClick r:id="rId6"/>
              </a:rPr>
              <a:t>https://hangingtogether.org/</a:t>
            </a:r>
            <a:endParaRPr lang="en-US" sz="2200" dirty="0"/>
          </a:p>
        </p:txBody>
      </p:sp>
    </p:spTree>
    <p:extLst>
      <p:ext uri="{BB962C8B-B14F-4D97-AF65-F5344CB8AC3E}">
        <p14:creationId xmlns:p14="http://schemas.microsoft.com/office/powerpoint/2010/main" val="4840602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5EEE142-3CBF-450E-86A6-4F1C7BD92C68}"/>
              </a:ext>
            </a:extLst>
          </p:cNvPr>
          <p:cNvSpPr>
            <a:spLocks noGrp="1"/>
          </p:cNvSpPr>
          <p:nvPr>
            <p:ph type="body" sz="quarter" idx="13"/>
          </p:nvPr>
        </p:nvSpPr>
        <p:spPr/>
        <p:txBody>
          <a:bodyPr/>
          <a:lstStyle/>
          <a:p>
            <a:r>
              <a:rPr lang="en-US" dirty="0"/>
              <a:t>Supplement</a:t>
            </a:r>
          </a:p>
        </p:txBody>
      </p:sp>
      <p:pic>
        <p:nvPicPr>
          <p:cNvPr id="4" name="Picture 3">
            <a:extLst>
              <a:ext uri="{FF2B5EF4-FFF2-40B4-BE49-F238E27FC236}">
                <a16:creationId xmlns:a16="http://schemas.microsoft.com/office/drawing/2014/main" id="{B6572753-BEC7-4B93-8FD9-5798072AFD6B}"/>
              </a:ext>
            </a:extLst>
          </p:cNvPr>
          <p:cNvPicPr>
            <a:picLocks noChangeAspect="1"/>
          </p:cNvPicPr>
          <p:nvPr/>
        </p:nvPicPr>
        <p:blipFill>
          <a:blip r:embed="rId3"/>
          <a:stretch>
            <a:fillRect/>
          </a:stretch>
        </p:blipFill>
        <p:spPr>
          <a:xfrm>
            <a:off x="1919013" y="1282849"/>
            <a:ext cx="3665613" cy="4772363"/>
          </a:xfrm>
          <a:prstGeom prst="rect">
            <a:avLst/>
          </a:prstGeom>
        </p:spPr>
      </p:pic>
      <p:sp>
        <p:nvSpPr>
          <p:cNvPr id="5" name="TextBox 4">
            <a:extLst>
              <a:ext uri="{FF2B5EF4-FFF2-40B4-BE49-F238E27FC236}">
                <a16:creationId xmlns:a16="http://schemas.microsoft.com/office/drawing/2014/main" id="{98DE03F6-35C0-48DF-AFBD-E65F1427C2EE}"/>
              </a:ext>
            </a:extLst>
          </p:cNvPr>
          <p:cNvSpPr txBox="1"/>
          <p:nvPr/>
        </p:nvSpPr>
        <p:spPr>
          <a:xfrm>
            <a:off x="5764532" y="1988821"/>
            <a:ext cx="4823459" cy="430887"/>
          </a:xfrm>
          <a:prstGeom prst="rect">
            <a:avLst/>
          </a:prstGeom>
          <a:noFill/>
        </p:spPr>
        <p:txBody>
          <a:bodyPr wrap="square" rtlCol="0">
            <a:spAutoFit/>
          </a:bodyPr>
          <a:lstStyle/>
          <a:p>
            <a:r>
              <a:rPr lang="en-US" sz="2200" u="sng" dirty="0">
                <a:hlinkClick r:id="rId4"/>
              </a:rPr>
              <a:t>https://oc.lc/nextgen-metadata-report</a:t>
            </a:r>
            <a:r>
              <a:rPr lang="en-US" sz="2200" dirty="0"/>
              <a:t> </a:t>
            </a:r>
          </a:p>
        </p:txBody>
      </p:sp>
    </p:spTree>
    <p:extLst>
      <p:ext uri="{BB962C8B-B14F-4D97-AF65-F5344CB8AC3E}">
        <p14:creationId xmlns:p14="http://schemas.microsoft.com/office/powerpoint/2010/main" val="772681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8678A11-547B-4C43-B034-24635611B3E2}"/>
              </a:ext>
            </a:extLst>
          </p:cNvPr>
          <p:cNvSpPr>
            <a:spLocks noGrp="1"/>
          </p:cNvSpPr>
          <p:nvPr>
            <p:ph type="body" sz="quarter" idx="13"/>
          </p:nvPr>
        </p:nvSpPr>
        <p:spPr/>
        <p:txBody>
          <a:bodyPr/>
          <a:lstStyle/>
          <a:p>
            <a:r>
              <a:rPr lang="en-US" dirty="0"/>
              <a:t>Context</a:t>
            </a:r>
          </a:p>
        </p:txBody>
      </p:sp>
      <p:pic>
        <p:nvPicPr>
          <p:cNvPr id="6" name="Picture 5">
            <a:extLst>
              <a:ext uri="{FF2B5EF4-FFF2-40B4-BE49-F238E27FC236}">
                <a16:creationId xmlns:a16="http://schemas.microsoft.com/office/drawing/2014/main" id="{5A3EEE1F-7327-45C6-90F4-EBE8FBF00BF0}"/>
              </a:ext>
            </a:extLst>
          </p:cNvPr>
          <p:cNvPicPr>
            <a:picLocks noChangeAspect="1"/>
          </p:cNvPicPr>
          <p:nvPr/>
        </p:nvPicPr>
        <p:blipFill>
          <a:blip r:embed="rId3"/>
          <a:stretch>
            <a:fillRect/>
          </a:stretch>
        </p:blipFill>
        <p:spPr>
          <a:xfrm>
            <a:off x="2525732" y="1359911"/>
            <a:ext cx="6889077" cy="1996613"/>
          </a:xfrm>
          <a:prstGeom prst="rect">
            <a:avLst/>
          </a:prstGeom>
        </p:spPr>
      </p:pic>
      <p:pic>
        <p:nvPicPr>
          <p:cNvPr id="7" name="Picture 6">
            <a:extLst>
              <a:ext uri="{FF2B5EF4-FFF2-40B4-BE49-F238E27FC236}">
                <a16:creationId xmlns:a16="http://schemas.microsoft.com/office/drawing/2014/main" id="{168B2E05-1594-415E-AF93-8505044D5069}"/>
              </a:ext>
            </a:extLst>
          </p:cNvPr>
          <p:cNvPicPr>
            <a:picLocks noChangeAspect="1"/>
          </p:cNvPicPr>
          <p:nvPr/>
        </p:nvPicPr>
        <p:blipFill>
          <a:blip r:embed="rId4"/>
          <a:stretch>
            <a:fillRect/>
          </a:stretch>
        </p:blipFill>
        <p:spPr>
          <a:xfrm>
            <a:off x="2525731" y="3901377"/>
            <a:ext cx="6889077" cy="1455546"/>
          </a:xfrm>
          <a:prstGeom prst="rect">
            <a:avLst/>
          </a:prstGeom>
        </p:spPr>
      </p:pic>
    </p:spTree>
    <p:extLst>
      <p:ext uri="{BB962C8B-B14F-4D97-AF65-F5344CB8AC3E}">
        <p14:creationId xmlns:p14="http://schemas.microsoft.com/office/powerpoint/2010/main" val="52260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1DBEF-D95B-462A-8436-8315DCA3B3FE}"/>
              </a:ext>
            </a:extLst>
          </p:cNvPr>
          <p:cNvSpPr>
            <a:spLocks noGrp="1"/>
          </p:cNvSpPr>
          <p:nvPr>
            <p:ph type="ctrTitle"/>
          </p:nvPr>
        </p:nvSpPr>
        <p:spPr>
          <a:xfrm>
            <a:off x="2209800" y="419726"/>
            <a:ext cx="7772400" cy="929389"/>
          </a:xfrm>
        </p:spPr>
        <p:txBody>
          <a:bodyPr/>
          <a:lstStyle/>
          <a:p>
            <a:r>
              <a:rPr lang="en-GB" b="1" dirty="0">
                <a:solidFill>
                  <a:schemeClr val="tx2"/>
                </a:solidFill>
                <a:latin typeface="Arial" panose="020B0604020202020204" pitchFamily="34" charset="0"/>
                <a:cs typeface="Arial" panose="020B0604020202020204" pitchFamily="34" charset="0"/>
              </a:rPr>
              <a:t>Context</a:t>
            </a:r>
          </a:p>
        </p:txBody>
      </p:sp>
      <p:sp>
        <p:nvSpPr>
          <p:cNvPr id="3" name="Subtitle 2">
            <a:extLst>
              <a:ext uri="{FF2B5EF4-FFF2-40B4-BE49-F238E27FC236}">
                <a16:creationId xmlns:a16="http://schemas.microsoft.com/office/drawing/2014/main" id="{82B679F5-33F1-4C3E-875E-B79B4D3506EE}"/>
              </a:ext>
            </a:extLst>
          </p:cNvPr>
          <p:cNvSpPr>
            <a:spLocks noGrp="1"/>
          </p:cNvSpPr>
          <p:nvPr>
            <p:ph type="subTitle" idx="1"/>
          </p:nvPr>
        </p:nvSpPr>
        <p:spPr>
          <a:xfrm>
            <a:off x="2209800" y="1214205"/>
            <a:ext cx="7772400" cy="3432747"/>
          </a:xfrm>
        </p:spPr>
        <p:txBody>
          <a:bodyPr/>
          <a:lstStyle/>
          <a:p>
            <a:pPr marL="457200" indent="-457200">
              <a:buFont typeface="Arial" panose="020B0604020202020204" pitchFamily="34" charset="0"/>
              <a:buChar char="•"/>
            </a:pPr>
            <a:r>
              <a:rPr lang="en-GB" dirty="0">
                <a:solidFill>
                  <a:schemeClr val="tx1"/>
                </a:solidFill>
              </a:rPr>
              <a:t>Metadata for collections and research outputs</a:t>
            </a:r>
          </a:p>
          <a:p>
            <a:pPr marL="457200" indent="-457200">
              <a:buFont typeface="Arial" panose="020B0604020202020204" pitchFamily="34" charset="0"/>
              <a:buChar char="•"/>
            </a:pPr>
            <a:r>
              <a:rPr lang="en-GB" dirty="0">
                <a:solidFill>
                  <a:schemeClr val="tx1"/>
                </a:solidFill>
              </a:rPr>
              <a:t>For local communities &amp; </a:t>
            </a:r>
          </a:p>
          <a:p>
            <a:r>
              <a:rPr lang="en-GB" dirty="0">
                <a:solidFill>
                  <a:schemeClr val="tx1"/>
                </a:solidFill>
              </a:rPr>
              <a:t>	the wider world</a:t>
            </a:r>
          </a:p>
          <a:p>
            <a:pPr marL="457200" indent="-457200">
              <a:buFont typeface="Arial" panose="020B0604020202020204" pitchFamily="34" charset="0"/>
              <a:buChar char="•"/>
            </a:pPr>
            <a:r>
              <a:rPr lang="en-GB" dirty="0">
                <a:solidFill>
                  <a:schemeClr val="tx1"/>
                </a:solidFill>
              </a:rPr>
              <a:t>Contributing to the global web of data </a:t>
            </a:r>
          </a:p>
          <a:p>
            <a:pPr algn="r"/>
            <a:r>
              <a:rPr lang="en-GB" sz="2800" dirty="0">
                <a:solidFill>
                  <a:srgbClr val="00B050"/>
                </a:solidFill>
              </a:rPr>
              <a:t>	</a:t>
            </a:r>
          </a:p>
        </p:txBody>
      </p:sp>
      <p:pic>
        <p:nvPicPr>
          <p:cNvPr id="5" name="Picture 4">
            <a:extLst>
              <a:ext uri="{FF2B5EF4-FFF2-40B4-BE49-F238E27FC236}">
                <a16:creationId xmlns:a16="http://schemas.microsoft.com/office/drawing/2014/main" id="{8FF5554E-946C-4F51-AD40-6CA63EC09159}"/>
              </a:ext>
            </a:extLst>
          </p:cNvPr>
          <p:cNvPicPr>
            <a:picLocks noChangeAspect="1"/>
          </p:cNvPicPr>
          <p:nvPr/>
        </p:nvPicPr>
        <p:blipFill>
          <a:blip r:embed="rId3"/>
          <a:stretch>
            <a:fillRect/>
          </a:stretch>
        </p:blipFill>
        <p:spPr>
          <a:xfrm>
            <a:off x="8523176" y="1789704"/>
            <a:ext cx="1678674" cy="1774209"/>
          </a:xfrm>
          <a:prstGeom prst="rect">
            <a:avLst/>
          </a:prstGeom>
        </p:spPr>
      </p:pic>
    </p:spTree>
    <p:extLst>
      <p:ext uri="{BB962C8B-B14F-4D97-AF65-F5344CB8AC3E}">
        <p14:creationId xmlns:p14="http://schemas.microsoft.com/office/powerpoint/2010/main" val="35272990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12EF4FA-4C39-4DDD-9AD4-F099C1F4423E}"/>
              </a:ext>
            </a:extLst>
          </p:cNvPr>
          <p:cNvSpPr>
            <a:spLocks noGrp="1"/>
          </p:cNvSpPr>
          <p:nvPr>
            <p:ph type="body" sz="quarter" idx="13"/>
          </p:nvPr>
        </p:nvSpPr>
        <p:spPr>
          <a:xfrm>
            <a:off x="2001839" y="220663"/>
            <a:ext cx="8583035" cy="915256"/>
          </a:xfrm>
        </p:spPr>
        <p:txBody>
          <a:bodyPr/>
          <a:lstStyle/>
          <a:p>
            <a:r>
              <a:rPr lang="en-US" dirty="0"/>
              <a:t>Transition to Linked Data &amp; Identifiers</a:t>
            </a:r>
          </a:p>
        </p:txBody>
      </p:sp>
      <p:pic>
        <p:nvPicPr>
          <p:cNvPr id="4" name="Picture 3">
            <a:extLst>
              <a:ext uri="{FF2B5EF4-FFF2-40B4-BE49-F238E27FC236}">
                <a16:creationId xmlns:a16="http://schemas.microsoft.com/office/drawing/2014/main" id="{3C4F1E95-2B4E-42EF-B354-6FDFF7470F69}"/>
              </a:ext>
            </a:extLst>
          </p:cNvPr>
          <p:cNvPicPr>
            <a:picLocks noChangeAspect="1"/>
          </p:cNvPicPr>
          <p:nvPr/>
        </p:nvPicPr>
        <p:blipFill>
          <a:blip r:embed="rId3"/>
          <a:stretch>
            <a:fillRect/>
          </a:stretch>
        </p:blipFill>
        <p:spPr>
          <a:xfrm>
            <a:off x="2894983" y="932603"/>
            <a:ext cx="6256562" cy="3558848"/>
          </a:xfrm>
          <a:prstGeom prst="rect">
            <a:avLst/>
          </a:prstGeom>
        </p:spPr>
      </p:pic>
      <p:sp>
        <p:nvSpPr>
          <p:cNvPr id="5" name="TextBox 4">
            <a:extLst>
              <a:ext uri="{FF2B5EF4-FFF2-40B4-BE49-F238E27FC236}">
                <a16:creationId xmlns:a16="http://schemas.microsoft.com/office/drawing/2014/main" id="{2FCC4FB1-17D8-4736-A9AF-01C79C9B6FEB}"/>
              </a:ext>
            </a:extLst>
          </p:cNvPr>
          <p:cNvSpPr txBox="1"/>
          <p:nvPr/>
        </p:nvSpPr>
        <p:spPr>
          <a:xfrm>
            <a:off x="2001839" y="4787977"/>
            <a:ext cx="8271307" cy="830997"/>
          </a:xfrm>
          <a:prstGeom prst="rect">
            <a:avLst/>
          </a:prstGeom>
          <a:noFill/>
        </p:spPr>
        <p:txBody>
          <a:bodyPr wrap="square" rtlCol="0">
            <a:spAutoFit/>
          </a:bodyPr>
          <a:lstStyle/>
          <a:p>
            <a:r>
              <a:rPr lang="en-US" sz="2400" dirty="0"/>
              <a:t>“</a:t>
            </a:r>
            <a:r>
              <a:rPr lang="en-US" sz="2400" i="1" dirty="0"/>
              <a:t>Persistent identifiers were viewed as crucial to transitioning from current metadata to future applications.”</a:t>
            </a:r>
          </a:p>
        </p:txBody>
      </p:sp>
      <p:sp>
        <p:nvSpPr>
          <p:cNvPr id="2" name="Rectangle: Rounded Corners 1">
            <a:extLst>
              <a:ext uri="{FF2B5EF4-FFF2-40B4-BE49-F238E27FC236}">
                <a16:creationId xmlns:a16="http://schemas.microsoft.com/office/drawing/2014/main" id="{C6E2A0A6-CF5B-4E93-B1E9-E1A28BE600BB}"/>
              </a:ext>
            </a:extLst>
          </p:cNvPr>
          <p:cNvSpPr/>
          <p:nvPr/>
        </p:nvSpPr>
        <p:spPr>
          <a:xfrm rot="16200000">
            <a:off x="-2339715" y="2671259"/>
            <a:ext cx="5816449" cy="915256"/>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de-DE" sz="2400" dirty="0"/>
              <a:t>Transition </a:t>
            </a:r>
            <a:r>
              <a:rPr lang="de-DE" sz="2400" dirty="0" err="1"/>
              <a:t>to</a:t>
            </a:r>
            <a:r>
              <a:rPr lang="de-DE" sz="2400" dirty="0"/>
              <a:t> </a:t>
            </a:r>
            <a:r>
              <a:rPr lang="de-DE" sz="2400" dirty="0" err="1"/>
              <a:t>Linked</a:t>
            </a:r>
            <a:r>
              <a:rPr lang="de-DE" sz="2400" dirty="0"/>
              <a:t> Data &amp; </a:t>
            </a:r>
            <a:r>
              <a:rPr lang="de-DE" sz="2400" dirty="0" err="1"/>
              <a:t>Identifiers</a:t>
            </a:r>
            <a:endParaRPr lang="en-GB" sz="2400" dirty="0"/>
          </a:p>
        </p:txBody>
      </p:sp>
    </p:spTree>
    <p:extLst>
      <p:ext uri="{BB962C8B-B14F-4D97-AF65-F5344CB8AC3E}">
        <p14:creationId xmlns:p14="http://schemas.microsoft.com/office/powerpoint/2010/main" val="1192676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07C06DA-1E14-45BE-8835-727BD064BE09}"/>
              </a:ext>
            </a:extLst>
          </p:cNvPr>
          <p:cNvPicPr>
            <a:picLocks noChangeAspect="1"/>
          </p:cNvPicPr>
          <p:nvPr/>
        </p:nvPicPr>
        <p:blipFill>
          <a:blip r:embed="rId3"/>
          <a:stretch>
            <a:fillRect/>
          </a:stretch>
        </p:blipFill>
        <p:spPr>
          <a:xfrm>
            <a:off x="2241365" y="160826"/>
            <a:ext cx="6919560" cy="5372566"/>
          </a:xfrm>
          <a:prstGeom prst="rect">
            <a:avLst/>
          </a:prstGeom>
        </p:spPr>
      </p:pic>
      <p:sp>
        <p:nvSpPr>
          <p:cNvPr id="3" name="TextBox 2">
            <a:extLst>
              <a:ext uri="{FF2B5EF4-FFF2-40B4-BE49-F238E27FC236}">
                <a16:creationId xmlns:a16="http://schemas.microsoft.com/office/drawing/2014/main" id="{DFAC365A-18B6-4C31-AB4A-B71A35A173F4}"/>
              </a:ext>
            </a:extLst>
          </p:cNvPr>
          <p:cNvSpPr txBox="1"/>
          <p:nvPr/>
        </p:nvSpPr>
        <p:spPr>
          <a:xfrm>
            <a:off x="1960347" y="5489321"/>
            <a:ext cx="8271307" cy="830997"/>
          </a:xfrm>
          <a:prstGeom prst="rect">
            <a:avLst/>
          </a:prstGeom>
          <a:noFill/>
        </p:spPr>
        <p:txBody>
          <a:bodyPr wrap="square" rtlCol="0">
            <a:spAutoFit/>
          </a:bodyPr>
          <a:lstStyle/>
          <a:p>
            <a:r>
              <a:rPr lang="en-US" sz="2400" dirty="0"/>
              <a:t>“</a:t>
            </a:r>
            <a:r>
              <a:rPr lang="en-US" sz="2400" i="1" dirty="0"/>
              <a:t>Identity management poses a change in focus…to describing </a:t>
            </a:r>
            <a:r>
              <a:rPr lang="en-US" sz="2400" dirty="0"/>
              <a:t>entities </a:t>
            </a:r>
            <a:r>
              <a:rPr lang="en-US" sz="2400" i="1" dirty="0"/>
              <a:t>…and the relationships among them.”</a:t>
            </a:r>
          </a:p>
        </p:txBody>
      </p:sp>
      <p:sp>
        <p:nvSpPr>
          <p:cNvPr id="4" name="Rectangle: Rounded Corners 3">
            <a:extLst>
              <a:ext uri="{FF2B5EF4-FFF2-40B4-BE49-F238E27FC236}">
                <a16:creationId xmlns:a16="http://schemas.microsoft.com/office/drawing/2014/main" id="{5C9BD16A-E1AC-4590-8C75-FAEB78B7E77B}"/>
              </a:ext>
            </a:extLst>
          </p:cNvPr>
          <p:cNvSpPr/>
          <p:nvPr/>
        </p:nvSpPr>
        <p:spPr>
          <a:xfrm rot="16200000">
            <a:off x="-2339715" y="2671259"/>
            <a:ext cx="5816449" cy="915256"/>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de-DE" sz="2400" dirty="0"/>
              <a:t>Transition </a:t>
            </a:r>
            <a:r>
              <a:rPr lang="de-DE" sz="2400" dirty="0" err="1"/>
              <a:t>to</a:t>
            </a:r>
            <a:r>
              <a:rPr lang="de-DE" sz="2400" dirty="0"/>
              <a:t> </a:t>
            </a:r>
            <a:r>
              <a:rPr lang="de-DE" sz="2400" dirty="0" err="1"/>
              <a:t>Linked</a:t>
            </a:r>
            <a:r>
              <a:rPr lang="de-DE" sz="2400" dirty="0"/>
              <a:t> Data &amp; </a:t>
            </a:r>
            <a:r>
              <a:rPr lang="de-DE" sz="2400" dirty="0" err="1"/>
              <a:t>Identifiers</a:t>
            </a:r>
            <a:endParaRPr lang="en-GB" sz="2400" dirty="0"/>
          </a:p>
        </p:txBody>
      </p:sp>
    </p:spTree>
    <p:extLst>
      <p:ext uri="{BB962C8B-B14F-4D97-AF65-F5344CB8AC3E}">
        <p14:creationId xmlns:p14="http://schemas.microsoft.com/office/powerpoint/2010/main" val="784771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6C91F4A-F86D-4C8F-B26E-00CE0AA5348F}"/>
              </a:ext>
            </a:extLst>
          </p:cNvPr>
          <p:cNvPicPr>
            <a:picLocks noChangeAspect="1"/>
          </p:cNvPicPr>
          <p:nvPr/>
        </p:nvPicPr>
        <p:blipFill>
          <a:blip r:embed="rId3"/>
          <a:stretch>
            <a:fillRect/>
          </a:stretch>
        </p:blipFill>
        <p:spPr>
          <a:xfrm>
            <a:off x="2823266" y="242954"/>
            <a:ext cx="6690940" cy="4480948"/>
          </a:xfrm>
          <a:prstGeom prst="rect">
            <a:avLst/>
          </a:prstGeom>
        </p:spPr>
      </p:pic>
      <p:sp>
        <p:nvSpPr>
          <p:cNvPr id="3" name="TextBox 2">
            <a:extLst>
              <a:ext uri="{FF2B5EF4-FFF2-40B4-BE49-F238E27FC236}">
                <a16:creationId xmlns:a16="http://schemas.microsoft.com/office/drawing/2014/main" id="{3B16FE09-B2E4-4E56-8343-C64B7588F645}"/>
              </a:ext>
            </a:extLst>
          </p:cNvPr>
          <p:cNvSpPr txBox="1"/>
          <p:nvPr/>
        </p:nvSpPr>
        <p:spPr>
          <a:xfrm>
            <a:off x="2251292" y="4855476"/>
            <a:ext cx="8271307" cy="1200329"/>
          </a:xfrm>
          <a:prstGeom prst="rect">
            <a:avLst/>
          </a:prstGeom>
          <a:noFill/>
        </p:spPr>
        <p:txBody>
          <a:bodyPr wrap="square" rtlCol="0">
            <a:spAutoFit/>
          </a:bodyPr>
          <a:lstStyle/>
          <a:p>
            <a:r>
              <a:rPr lang="en-US" sz="2400" dirty="0"/>
              <a:t>“</a:t>
            </a:r>
            <a:r>
              <a:rPr lang="en-US" sz="2400" i="1" dirty="0"/>
              <a:t>Addressing language issues is important as libraries seek to develop relationships and build trust with marginalized communities.”</a:t>
            </a:r>
          </a:p>
        </p:txBody>
      </p:sp>
      <p:sp>
        <p:nvSpPr>
          <p:cNvPr id="4" name="Rectangle: Rounded Corners 3">
            <a:extLst>
              <a:ext uri="{FF2B5EF4-FFF2-40B4-BE49-F238E27FC236}">
                <a16:creationId xmlns:a16="http://schemas.microsoft.com/office/drawing/2014/main" id="{0E08BFBA-4B7D-4852-BA47-477BAB6429A6}"/>
              </a:ext>
            </a:extLst>
          </p:cNvPr>
          <p:cNvSpPr/>
          <p:nvPr/>
        </p:nvSpPr>
        <p:spPr>
          <a:xfrm rot="16200000">
            <a:off x="-2339715" y="2671259"/>
            <a:ext cx="5816449" cy="915256"/>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de-DE" sz="2400" dirty="0"/>
              <a:t>Transition </a:t>
            </a:r>
            <a:r>
              <a:rPr lang="de-DE" sz="2400" dirty="0" err="1"/>
              <a:t>to</a:t>
            </a:r>
            <a:r>
              <a:rPr lang="de-DE" sz="2400" dirty="0"/>
              <a:t> </a:t>
            </a:r>
            <a:r>
              <a:rPr lang="de-DE" sz="2400" dirty="0" err="1"/>
              <a:t>Linked</a:t>
            </a:r>
            <a:r>
              <a:rPr lang="de-DE" sz="2400" dirty="0"/>
              <a:t> Data &amp; </a:t>
            </a:r>
            <a:r>
              <a:rPr lang="de-DE" sz="2400" dirty="0" err="1"/>
              <a:t>Identifiers</a:t>
            </a:r>
            <a:endParaRPr lang="en-GB" sz="2400" dirty="0"/>
          </a:p>
        </p:txBody>
      </p:sp>
    </p:spTree>
    <p:extLst>
      <p:ext uri="{BB962C8B-B14F-4D97-AF65-F5344CB8AC3E}">
        <p14:creationId xmlns:p14="http://schemas.microsoft.com/office/powerpoint/2010/main" val="214580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theme/theme1.xml><?xml version="1.0" encoding="utf-8"?>
<a:theme xmlns:a="http://schemas.openxmlformats.org/drawingml/2006/main" name="Master_Slides_V2">
  <a:themeElements>
    <a:clrScheme name="Custom 2">
      <a:dk1>
        <a:srgbClr val="000000"/>
      </a:dk1>
      <a:lt1>
        <a:sysClr val="window" lastClr="FFFFFF"/>
      </a:lt1>
      <a:dk2>
        <a:srgbClr val="1F497D"/>
      </a:dk2>
      <a:lt2>
        <a:srgbClr val="EEECE1"/>
      </a:lt2>
      <a:accent1>
        <a:srgbClr val="00AFD7"/>
      </a:accent1>
      <a:accent2>
        <a:srgbClr val="236192"/>
      </a:accent2>
      <a:accent3>
        <a:srgbClr val="8A1B61"/>
      </a:accent3>
      <a:accent4>
        <a:srgbClr val="007749"/>
      </a:accent4>
      <a:accent5>
        <a:srgbClr val="F6BE00"/>
      </a:accent5>
      <a:accent6>
        <a:srgbClr val="AE2573"/>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Full Pattern">
  <a:themeElements>
    <a:clrScheme name="OCLC">
      <a:dk1>
        <a:sysClr val="windowText" lastClr="000000"/>
      </a:dk1>
      <a:lt1>
        <a:sysClr val="window" lastClr="FFFFFF"/>
      </a:lt1>
      <a:dk2>
        <a:srgbClr val="1F497D"/>
      </a:dk2>
      <a:lt2>
        <a:srgbClr val="EEECE1"/>
      </a:lt2>
      <a:accent1>
        <a:srgbClr val="2178B5"/>
      </a:accent1>
      <a:accent2>
        <a:srgbClr val="A9316F"/>
      </a:accent2>
      <a:accent3>
        <a:srgbClr val="419A3C"/>
      </a:accent3>
      <a:accent4>
        <a:srgbClr val="5F4894"/>
      </a:accent4>
      <a:accent5>
        <a:srgbClr val="C4161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itle and Sections">
  <a:themeElements>
    <a:clrScheme name="OCLC">
      <a:dk1>
        <a:sysClr val="windowText" lastClr="000000"/>
      </a:dk1>
      <a:lt1>
        <a:sysClr val="window" lastClr="FFFFFF"/>
      </a:lt1>
      <a:dk2>
        <a:srgbClr val="1F497D"/>
      </a:dk2>
      <a:lt2>
        <a:srgbClr val="EEECE1"/>
      </a:lt2>
      <a:accent1>
        <a:srgbClr val="2178B5"/>
      </a:accent1>
      <a:accent2>
        <a:srgbClr val="A9316F"/>
      </a:accent2>
      <a:accent3>
        <a:srgbClr val="419A3C"/>
      </a:accent3>
      <a:accent4>
        <a:srgbClr val="5F4894"/>
      </a:accent4>
      <a:accent5>
        <a:srgbClr val="C4161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BFFBAEE68EC64439C70D1D92B0E046C" ma:contentTypeVersion="13" ma:contentTypeDescription="Create a new document." ma:contentTypeScope="" ma:versionID="0c29a23e4c4bc4871adfbaf010bb9c9f">
  <xsd:schema xmlns:xsd="http://www.w3.org/2001/XMLSchema" xmlns:xs="http://www.w3.org/2001/XMLSchema" xmlns:p="http://schemas.microsoft.com/office/2006/metadata/properties" xmlns:ns3="5e1cff4d-8728-4fb0-bb3f-4778d5027b9c" xmlns:ns4="d8230f9b-9a92-4a46-b982-7d4f6988bd21" targetNamespace="http://schemas.microsoft.com/office/2006/metadata/properties" ma:root="true" ma:fieldsID="bbd3476500204de0f8bfb46f64b10dc1" ns3:_="" ns4:_="">
    <xsd:import namespace="5e1cff4d-8728-4fb0-bb3f-4778d5027b9c"/>
    <xsd:import namespace="d8230f9b-9a92-4a46-b982-7d4f6988bd21"/>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AutoKeyPoints" minOccurs="0"/>
                <xsd:element ref="ns3:MediaServiceKeyPoints" minOccurs="0"/>
                <xsd:element ref="ns3:MediaServiceGenerationTime" minOccurs="0"/>
                <xsd:element ref="ns3:MediaServiceEventHashCode" minOccurs="0"/>
                <xsd:element ref="ns3:MediaServiceOCR" minOccurs="0"/>
                <xsd:element ref="ns3:MediaServiceLocation"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e1cff4d-8728-4fb0-bb3f-4778d5027b9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8230f9b-9a92-4a46-b982-7d4f6988bd21"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D3877F8-DA58-4455-BC83-78C532A0A41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e1cff4d-8728-4fb0-bb3f-4778d5027b9c"/>
    <ds:schemaRef ds:uri="d8230f9b-9a92-4a46-b982-7d4f6988bd2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2DE7CB2-CD40-4C51-B0D6-0E971A379E0C}">
  <ds:schemaRefs>
    <ds:schemaRef ds:uri="http://schemas.microsoft.com/sharepoint/v3/contenttype/forms"/>
  </ds:schemaRefs>
</ds:datastoreItem>
</file>

<file path=customXml/itemProps3.xml><?xml version="1.0" encoding="utf-8"?>
<ds:datastoreItem xmlns:ds="http://schemas.openxmlformats.org/officeDocument/2006/customXml" ds:itemID="{530C057F-BB9E-4BAD-8A1F-B2BF47963761}">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18</TotalTime>
  <Words>5604</Words>
  <Application>Microsoft Office PowerPoint</Application>
  <PresentationFormat>Widescreen</PresentationFormat>
  <Paragraphs>484</Paragraphs>
  <Slides>41</Slides>
  <Notes>41</Notes>
  <HiddenSlides>3</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41</vt:i4>
      </vt:variant>
    </vt:vector>
  </HeadingPairs>
  <TitlesOfParts>
    <vt:vector size="50" baseType="lpstr">
      <vt:lpstr>Arial</vt:lpstr>
      <vt:lpstr>Calibri</vt:lpstr>
      <vt:lpstr>Calibri Light</vt:lpstr>
      <vt:lpstr>Graphik-Regular</vt:lpstr>
      <vt:lpstr>Merriweather</vt:lpstr>
      <vt:lpstr>Master_Slides_V2</vt:lpstr>
      <vt:lpstr>Full Pattern</vt:lpstr>
      <vt:lpstr>Title and Sections</vt:lpstr>
      <vt:lpstr>Office Theme</vt:lpstr>
      <vt:lpstr>PowerPoint Presentation</vt:lpstr>
      <vt:lpstr>PowerPoint Presentation</vt:lpstr>
      <vt:lpstr>PowerPoint Presentation</vt:lpstr>
      <vt:lpstr>PowerPoint Presentation</vt:lpstr>
      <vt:lpstr>PowerPoint Presentation</vt:lpstr>
      <vt:lpstr>Context</vt:lpstr>
      <vt:lpstr>PowerPoint Presentation</vt:lpstr>
      <vt:lpstr>PowerPoint Presentation</vt:lpstr>
      <vt:lpstr>PowerPoint Presentation</vt:lpstr>
      <vt:lpstr>Publisher metadata  </vt:lpstr>
      <vt:lpstr>Persistent identifiers</vt:lpstr>
      <vt:lpstr>Wikidata</vt:lpstr>
      <vt:lpstr>Knowledge Equity </vt:lpstr>
      <vt:lpstr>PowerPoint Presentation</vt:lpstr>
      <vt:lpstr>PowerPoint Presentation</vt:lpstr>
      <vt:lpstr>Access and quality </vt:lpstr>
      <vt:lpstr>Plan M</vt:lpstr>
      <vt:lpstr>Exposing unique content</vt:lpstr>
      <vt:lpstr>Working with unique content </vt:lpstr>
      <vt:lpstr>PowerPoint Presentation</vt:lpstr>
      <vt:lpstr>Metadata as a service</vt:lpstr>
      <vt:lpstr>Cross team working</vt:lpstr>
      <vt:lpstr> Catalogue as Data</vt:lpstr>
      <vt:lpstr>PowerPoint Presentation</vt:lpstr>
      <vt:lpstr>Culture shift</vt:lpstr>
      <vt:lpstr>Metadata Team Purpose Tree</vt:lpstr>
      <vt:lpstr>Flexibility</vt:lpstr>
      <vt:lpstr> Reviews  Efficiencies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oclc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From Authorities to Identifiers -- Briding the Silos</dc:title>
  <dc:creator>smithyok@oclc.org</dc:creator>
  <cp:keywords>#oclcresearch, #lodlam</cp:keywords>
  <cp:lastModifiedBy>Read1,G</cp:lastModifiedBy>
  <cp:revision>679</cp:revision>
  <cp:lastPrinted>2021-01-05T09:28:08Z</cp:lastPrinted>
  <dcterms:created xsi:type="dcterms:W3CDTF">2015-04-17T19:58:50Z</dcterms:created>
  <dcterms:modified xsi:type="dcterms:W3CDTF">2021-01-14T09:16:42Z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0x010100BBFFBAEE68EC64439C70D1D92B0E046C</vt:lpwstr>
  </property>
</Properties>
</file>